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  <p:sldMasterId id="2147483677" r:id="rId4"/>
  </p:sldMasterIdLst>
  <p:notesMasterIdLst>
    <p:notesMasterId r:id="rId19"/>
  </p:notesMasterIdLst>
  <p:sldIdLst>
    <p:sldId id="256" r:id="rId5"/>
    <p:sldId id="320" r:id="rId6"/>
    <p:sldId id="322" r:id="rId7"/>
    <p:sldId id="323" r:id="rId8"/>
    <p:sldId id="326" r:id="rId9"/>
    <p:sldId id="324" r:id="rId10"/>
    <p:sldId id="325" r:id="rId11"/>
    <p:sldId id="327" r:id="rId12"/>
    <p:sldId id="331" r:id="rId13"/>
    <p:sldId id="329" r:id="rId14"/>
    <p:sldId id="328" r:id="rId15"/>
    <p:sldId id="299" r:id="rId16"/>
    <p:sldId id="332" r:id="rId17"/>
    <p:sldId id="275" r:id="rId18"/>
  </p:sldIdLst>
  <p:sldSz cx="9144000" cy="5143500" type="screen16x9"/>
  <p:notesSz cx="6858000" cy="9144000"/>
  <p:embeddedFontLst>
    <p:embeddedFont>
      <p:font typeface="Jost" panose="020B0604020202020204" charset="-52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bhaya Libre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97" d="100"/>
          <a:sy n="97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6627" name="Заметки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ЕГЭ 2023 г. по иностранным языкам, как и в предыдущие годы, включал в себя письменную и устную части. На контроль были вынесены умения участников экзамена в четырех видах речевой деятельности: аудировании, чтении, письме, говорении, – и их языковые навыки. По сложности задания были разделены на три уровня. Во все разделы экзаменационной работы, помимо заданий базового уровня, были включены задания повышенного и (или) высокого уровней сложности. Уровень сложности каждого задания определялся сложностью языкового материала и проверяемых умений, а также типом задания. 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6899D8CD-0064-42DC-8DC0-A71CF01D3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spcFirstLastPara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96EDCD-B589-43A8-80B6-CE384DE13688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4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4819" name="Заметки 2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… В целом, анализ результатов экзамена показывает, что у выпускников 11 классов, сдававших ЕГЭ по английскому языку в Алтайском крае, достаточно успешно усвоены все элементы содержания, проверяемые в соответствующих разделах КИМ – задания базового уровня сложности выполнены выше, чем на 50 %, задания повышенного и высокого уровней сложности выполнены выше, чем на 15%. 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6899D8CD-0064-42DC-8DC0-A71CF01D3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spcFirstLastPara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D8156D-BA7E-47CE-8588-0364F000A26E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1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ce2af5b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ce2af5b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27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8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 КУ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7455758" y="4767263"/>
            <a:ext cx="1490534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ru-RU" dirty="0" smtClean="0"/>
              <a:t>г. Барнаул, 2024 г.</a:t>
            </a: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8357" y="4767263"/>
            <a:ext cx="4967416" cy="274637"/>
          </a:xfrm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Отдел научно-методического сопровождения краевого УМО </a:t>
            </a:r>
          </a:p>
          <a:p>
            <a:r>
              <a:rPr lang="ru-RU" dirty="0" smtClean="0"/>
              <a:t>в системе общего образования Алтайского края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32" y="4767263"/>
            <a:ext cx="1774739" cy="274637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6" y="195444"/>
            <a:ext cx="1293654" cy="97024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426446" cy="99377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5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AC316-665E-42C9-94EC-B699D3B7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1531B-56C1-4EBA-A10B-9616BB8C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4B96E-C3D7-4186-88FB-89D3714F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70BF-E115-4221-B26B-C59739BDEE04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0A55E-437F-439C-A3CC-609F1E12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DC769-3678-4F3B-AD20-08565EB3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EF02-D2C6-4A32-AE91-A027F84FC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4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 flipH="1">
            <a:off x="809625" y="4594550"/>
            <a:ext cx="2913300" cy="4422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 flipH="1">
            <a:off x="8421625" y="442200"/>
            <a:ext cx="722400" cy="1433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23"/>
          <p:cNvCxnSpPr/>
          <p:nvPr/>
        </p:nvCxnSpPr>
        <p:spPr>
          <a:xfrm rot="10800000">
            <a:off x="-190275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3"/>
          <p:cNvSpPr/>
          <p:nvPr/>
        </p:nvSpPr>
        <p:spPr>
          <a:xfrm flipH="1">
            <a:off x="7312200" y="4594550"/>
            <a:ext cx="1831800" cy="442200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3"/>
          <p:cNvCxnSpPr/>
          <p:nvPr/>
        </p:nvCxnSpPr>
        <p:spPr>
          <a:xfrm rot="10800000">
            <a:off x="7312200" y="481565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 rot="-5400000">
            <a:off x="8421625" y="44211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0" y="0"/>
            <a:ext cx="3000300" cy="539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/>
          <p:nvPr/>
        </p:nvSpPr>
        <p:spPr>
          <a:xfrm rot="-5400000" flipH="1">
            <a:off x="7779275" y="3197100"/>
            <a:ext cx="2367900" cy="3666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8963225" y="2196450"/>
            <a:ext cx="0" cy="294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4"/>
          <p:cNvSpPr/>
          <p:nvPr/>
        </p:nvSpPr>
        <p:spPr>
          <a:xfrm>
            <a:off x="0" y="2234504"/>
            <a:ext cx="4386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4"/>
          <p:cNvCxnSpPr/>
          <p:nvPr/>
        </p:nvCxnSpPr>
        <p:spPr>
          <a:xfrm>
            <a:off x="219300" y="2234504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4"/>
          <p:cNvSpPr/>
          <p:nvPr/>
        </p:nvSpPr>
        <p:spPr>
          <a:xfrm>
            <a:off x="7796900" y="0"/>
            <a:ext cx="1349700" cy="20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Чтим традиции,</a:t>
            </a:r>
          </a:p>
          <a:p>
            <a:r>
              <a:rPr lang="ru-RU" dirty="0" smtClean="0"/>
              <a:t>внедряем инновации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Отдел научно-методического сопровождения краевого УМО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системе общего образования Алтайского края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/>
              <a:t>г. Барнаул,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5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maizenger@yandex.ru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553496" y="1847271"/>
            <a:ext cx="5771535" cy="2025577"/>
          </a:xfrm>
        </p:spPr>
        <p:txBody>
          <a:bodyPr/>
          <a:lstStyle/>
          <a:p>
            <a:r>
              <a:rPr lang="ru-RU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Основные результаты ЕГЭ по </a:t>
            </a:r>
            <a:r>
              <a:rPr lang="ru-RU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английскому языку в </a:t>
            </a:r>
            <a:r>
              <a:rPr lang="ru-RU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202</a:t>
            </a:r>
            <a:r>
              <a:rPr 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ru-RU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году в Алтайском крае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sz="1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10" y="0"/>
            <a:ext cx="1459844" cy="109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99" y="115179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" y="55601"/>
            <a:ext cx="2014512" cy="11331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15845" y="1621888"/>
            <a:ext cx="6046838" cy="164242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67" y="-11832"/>
            <a:ext cx="2671199" cy="1502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13" y="39084"/>
            <a:ext cx="1181816" cy="105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79197" y="3395794"/>
            <a:ext cx="5343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Майзенгер Наталья Владимировна</a:t>
            </a:r>
          </a:p>
          <a:p>
            <a:r>
              <a:rPr lang="ru-RU" dirty="0"/>
              <a:t>председатель ПК по английскому языку в Алтайском крае, к.ф.н., доцент кафедры английского языка ФГБОУ ВО </a:t>
            </a:r>
            <a:r>
              <a:rPr lang="ru-RU" dirty="0" smtClean="0"/>
              <a:t>«</a:t>
            </a:r>
            <a:r>
              <a:rPr lang="ru-RU" dirty="0"/>
              <a:t>Алтайский государственный </a:t>
            </a:r>
            <a:r>
              <a:rPr lang="ru-RU" dirty="0" smtClean="0"/>
              <a:t>педагогический </a:t>
            </a:r>
            <a:r>
              <a:rPr lang="ru-RU" dirty="0"/>
              <a:t>университет»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106569" y="1415186"/>
            <a:ext cx="8846320" cy="5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4" y="568592"/>
            <a:ext cx="7491393" cy="4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7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6163" y="298744"/>
            <a:ext cx="6770482" cy="893700"/>
          </a:xfrm>
        </p:spPr>
        <p:txBody>
          <a:bodyPr/>
          <a:lstStyle/>
          <a:p>
            <a:r>
              <a:rPr lang="ru-RU" sz="2800" dirty="0"/>
              <a:t>Проблемные области при выполнении заданий разделов КИМ ЕГЭ в </a:t>
            </a:r>
            <a:r>
              <a:rPr lang="ru-RU" sz="2800" dirty="0" smtClean="0"/>
              <a:t>2024 </a:t>
            </a:r>
            <a:r>
              <a:rPr lang="ru-RU" sz="2800" dirty="0"/>
              <a:t>году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865239" y="1700981"/>
            <a:ext cx="7639664" cy="322498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9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чтения (</a:t>
            </a:r>
            <a:r>
              <a:rPr lang="ru-RU" sz="1900" dirty="0">
                <a:latin typeface="Calibri" panose="020F0502020204030204" pitchFamily="34" charset="0"/>
              </a:rPr>
              <a:t>понимать основное содержание </a:t>
            </a:r>
            <a:r>
              <a:rPr lang="ru-RU" sz="1900" dirty="0" smtClean="0">
                <a:latin typeface="Calibri" panose="020F0502020204030204" pitchFamily="34" charset="0"/>
              </a:rPr>
              <a:t>высказывания </a:t>
            </a:r>
            <a:r>
              <a:rPr lang="ru-RU" sz="1900" dirty="0">
                <a:latin typeface="Calibri" panose="020F0502020204030204" pitchFamily="34" charset="0"/>
              </a:rPr>
              <a:t>и соотносить его с кратким </a:t>
            </a:r>
            <a:r>
              <a:rPr lang="ru-RU" sz="1900" dirty="0" smtClean="0">
                <a:latin typeface="Calibri" panose="020F0502020204030204" pitchFamily="34" charset="0"/>
              </a:rPr>
              <a:t>утверждением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900" dirty="0">
                <a:latin typeface="Calibri" panose="020F0502020204030204" pitchFamily="34" charset="0"/>
              </a:rPr>
              <a:t>понимать структурно-смысловые связи в </a:t>
            </a:r>
            <a:r>
              <a:rPr lang="ru-RU" sz="1900" dirty="0" smtClean="0">
                <a:latin typeface="Calibri" panose="020F0502020204030204" pitchFamily="34" charset="0"/>
              </a:rPr>
              <a:t>тексте; </a:t>
            </a:r>
            <a:r>
              <a:rPr lang="ru-RU" sz="1900" dirty="0">
                <a:latin typeface="Calibri" panose="020F0502020204030204" pitchFamily="34" charset="0"/>
              </a:rPr>
              <a:t>полно и детально понимать </a:t>
            </a:r>
            <a:r>
              <a:rPr lang="ru-RU" sz="1900" dirty="0" smtClean="0">
                <a:latin typeface="Calibri" panose="020F0502020204030204" pitchFamily="34" charset="0"/>
              </a:rPr>
              <a:t>текст большого объема);</a:t>
            </a:r>
            <a:endParaRPr lang="ru-RU" sz="19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грамматические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задавать вопросы в задании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(электронное личное письмо);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создавать развёрнутое письменное высказывание с элементами рассуждения на основе таблицы/диаграммы (демонстрировать аналитические умения, способность сравнивать, сопоставлять, рассуждать);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участвовать в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диалоге-интервью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обмена фактической информацией – задавать вопросы и отвечать на вопросы;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продуцировать связное тематическое монологическое высказывание с элементами рассуждения;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орфографические и фонетические навыки.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961" y="1324948"/>
            <a:ext cx="686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Требуют совершенствования следующие умения и </a:t>
            </a:r>
            <a:r>
              <a:rPr lang="ru-RU" sz="1600" dirty="0" smtClean="0"/>
              <a:t>навыки: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487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Изменения в КИМ </a:t>
            </a:r>
            <a:r>
              <a:rPr lang="ru-RU" sz="2800" dirty="0" smtClean="0"/>
              <a:t>ЕГЭ по АЯ </a:t>
            </a:r>
            <a:r>
              <a:rPr lang="ru-RU" sz="2800" dirty="0"/>
              <a:t>в </a:t>
            </a:r>
            <a:r>
              <a:rPr lang="ru-RU" sz="2800" dirty="0" smtClean="0"/>
              <a:t>2025 </a:t>
            </a:r>
            <a:r>
              <a:rPr lang="ru-RU" sz="2800" dirty="0"/>
              <a:t>г.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674374" y="1731650"/>
            <a:ext cx="5840975" cy="698500"/>
          </a:xfrm>
        </p:spPr>
        <p:txBody>
          <a:bodyPr/>
          <a:lstStyle/>
          <a:p>
            <a:r>
              <a:rPr lang="ru-RU" dirty="0"/>
              <a:t>Изменения структуры и содержания КИМ </a:t>
            </a:r>
            <a:r>
              <a:rPr lang="ru-RU" dirty="0" smtClean="0"/>
              <a:t>отсутствуют.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674373" y="2496177"/>
            <a:ext cx="5840975" cy="9890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Задания 19–24 на контроль грамматических навыков могут быть </a:t>
            </a:r>
            <a:r>
              <a:rPr lang="ru-RU" dirty="0" smtClean="0"/>
              <a:t>даны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двух отдельных текстах или на одном цельном </a:t>
            </a:r>
            <a:r>
              <a:rPr lang="ru-RU" dirty="0" smtClean="0"/>
              <a:t>тексте.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674373" y="3657914"/>
            <a:ext cx="5742040" cy="10550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Уточнены формулировки задания 38 письменной части и задания 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устной </a:t>
            </a:r>
            <a:r>
              <a:rPr lang="ru-RU" dirty="0"/>
              <a:t>части, а также критерии оценивания ответов на задание 4 </a:t>
            </a:r>
            <a:r>
              <a:rPr lang="ru-RU" dirty="0" smtClean="0"/>
              <a:t>устной</a:t>
            </a:r>
            <a:r>
              <a:rPr lang="en-US" dirty="0" smtClean="0"/>
              <a:t> </a:t>
            </a:r>
            <a:r>
              <a:rPr lang="ru-RU" dirty="0" smtClean="0"/>
              <a:t>части.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Google Shape;16;p3"/>
          <p:cNvSpPr txBox="1">
            <a:spLocks/>
          </p:cNvSpPr>
          <p:nvPr/>
        </p:nvSpPr>
        <p:spPr>
          <a:xfrm>
            <a:off x="1013428" y="1602477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Google Shape;16;p3"/>
          <p:cNvSpPr txBox="1">
            <a:spLocks/>
          </p:cNvSpPr>
          <p:nvPr/>
        </p:nvSpPr>
        <p:spPr>
          <a:xfrm>
            <a:off x="1013428" y="3768882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Google Shape;16;p3"/>
          <p:cNvSpPr txBox="1">
            <a:spLocks/>
          </p:cNvSpPr>
          <p:nvPr/>
        </p:nvSpPr>
        <p:spPr>
          <a:xfrm>
            <a:off x="1013428" y="2685679"/>
            <a:ext cx="1245900" cy="893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4800" b="1" i="0" u="none" strike="noStrike" cap="none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bhaya Libre"/>
              <a:buNone/>
              <a:defRPr sz="1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13428" y="1783788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13428" y="2849476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13428" y="3955982"/>
            <a:ext cx="1245900" cy="1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2497878" y="2100110"/>
            <a:ext cx="1989508" cy="3026027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500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6822234" y="2148858"/>
            <a:ext cx="2162740" cy="2977279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500" kern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259529" y="2117474"/>
            <a:ext cx="2109144" cy="3008662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500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-132907" y="2124332"/>
            <a:ext cx="9409814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4656614" y="2137649"/>
            <a:ext cx="2062238" cy="2384654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500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364166" y="376462"/>
            <a:ext cx="332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ru-RU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59530" y="2137648"/>
            <a:ext cx="2024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ru-RU" sz="1800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планомерно и системно учить овладевать всеми видами речевой деятельности, развивать языковую компетенцию школьников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4785817" y="2270863"/>
            <a:ext cx="180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1800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развивать навыки неподготовленной спонтанной речи, работать над произношением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6848055" y="2167845"/>
            <a:ext cx="2036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ru-RU" sz="18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при подготовке учащихся к ОГЭ и ЕГЭ использовать методические материалы, разработанные специалистами ФИПИ </a:t>
            </a:r>
          </a:p>
          <a:p>
            <a:pPr lvl="0" algn="ctr">
              <a:buClrTx/>
              <a:defRPr/>
            </a:pPr>
            <a:r>
              <a:rPr lang="ru-RU" sz="1800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www.fipi.r</a:t>
            </a:r>
            <a:r>
              <a:rPr lang="en-US" sz="1800" kern="1200" dirty="0">
                <a:latin typeface="Arial Narrow" panose="020B0606020202030204" pitchFamily="34" charset="0"/>
                <a:cs typeface="Arial" panose="020B0604020202020204" pitchFamily="34" charset="0"/>
              </a:rPr>
              <a:t>u</a:t>
            </a:r>
            <a:endParaRPr lang="ru-RU" sz="1800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663103" y="2148555"/>
            <a:ext cx="1610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18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работать над грамотностью речи учащихся, формировать грамматические умения, </a:t>
            </a:r>
          </a:p>
          <a:p>
            <a:pPr algn="ctr" defTabSz="685800">
              <a:buClrTx/>
              <a:defRPr/>
            </a:pPr>
            <a:r>
              <a:rPr lang="ru-RU" sz="18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обучать орфографии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04" y="1267879"/>
            <a:ext cx="661255" cy="661255"/>
          </a:xfrm>
          <a:prstGeom prst="rect">
            <a:avLst/>
          </a:prstGeom>
        </p:spPr>
      </p:pic>
      <p:grpSp>
        <p:nvGrpSpPr>
          <p:cNvPr id="34" name="Google Shape;5108;p61"/>
          <p:cNvGrpSpPr/>
          <p:nvPr/>
        </p:nvGrpSpPr>
        <p:grpSpPr>
          <a:xfrm>
            <a:off x="3038168" y="1217992"/>
            <a:ext cx="838820" cy="760788"/>
            <a:chOff x="-40378075" y="3267450"/>
            <a:chExt cx="317425" cy="289075"/>
          </a:xfrm>
          <a:solidFill>
            <a:srgbClr val="12716B"/>
          </a:solidFill>
        </p:grpSpPr>
        <p:sp>
          <p:nvSpPr>
            <p:cNvPr id="35" name="Google Shape;5109;p6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10;p6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11;p6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12;p6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13" y="1229698"/>
            <a:ext cx="632844" cy="749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206" y="1410622"/>
            <a:ext cx="643430" cy="643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910" y="246221"/>
            <a:ext cx="1066892" cy="12497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45" y="59443"/>
            <a:ext cx="200575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0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0" y="2899000"/>
            <a:ext cx="2283532" cy="2315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 idx="4294967295"/>
          </p:nvPr>
        </p:nvSpPr>
        <p:spPr>
          <a:xfrm>
            <a:off x="2144111" y="957742"/>
            <a:ext cx="5245030" cy="11775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b="1" dirty="0"/>
              <a:t>Благодарю за внимание</a:t>
            </a:r>
            <a:br>
              <a:rPr lang="ru-RU" b="1" dirty="0"/>
            </a:br>
            <a:r>
              <a:rPr lang="ru-RU" dirty="0"/>
              <a:t>и желаю успехов!</a:t>
            </a:r>
          </a:p>
        </p:txBody>
      </p:sp>
      <p:sp>
        <p:nvSpPr>
          <p:cNvPr id="602" name="Google Shape;602;p47"/>
          <p:cNvSpPr txBox="1">
            <a:spLocks noGrp="1"/>
          </p:cNvSpPr>
          <p:nvPr>
            <p:ph type="subTitle" idx="4294967295"/>
          </p:nvPr>
        </p:nvSpPr>
        <p:spPr>
          <a:xfrm>
            <a:off x="4847248" y="2203428"/>
            <a:ext cx="2466239" cy="102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800" dirty="0" smtClean="0"/>
              <a:t>Остались вопросы?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en-US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800" dirty="0" smtClean="0"/>
              <a:t>+</a:t>
            </a:r>
            <a:r>
              <a:rPr lang="en-US" sz="1800" dirty="0" smtClean="0">
                <a:solidFill>
                  <a:srgbClr val="12716B"/>
                </a:solidFill>
              </a:rPr>
              <a:t>79132140010</a:t>
            </a:r>
            <a:endParaRPr lang="en-US" sz="1800" dirty="0">
              <a:solidFill>
                <a:srgbClr val="1271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rgbClr val="12716B"/>
                </a:solidFill>
                <a:hlinkClick r:id="rId3"/>
              </a:rPr>
              <a:t>maizenger@yandex.ru</a:t>
            </a:r>
            <a:endParaRPr lang="en-US" sz="1800" dirty="0" smtClean="0">
              <a:solidFill>
                <a:srgbClr val="1271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11" name="Google Shape;611;p47"/>
          <p:cNvGrpSpPr/>
          <p:nvPr/>
        </p:nvGrpSpPr>
        <p:grpSpPr>
          <a:xfrm>
            <a:off x="4948463" y="2876287"/>
            <a:ext cx="227164" cy="249837"/>
            <a:chOff x="1462169" y="1793977"/>
            <a:chExt cx="233156" cy="256427"/>
          </a:xfrm>
        </p:grpSpPr>
        <p:sp>
          <p:nvSpPr>
            <p:cNvPr id="612" name="Google Shape;612;p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47"/>
          <p:cNvSpPr/>
          <p:nvPr/>
        </p:nvSpPr>
        <p:spPr>
          <a:xfrm>
            <a:off x="7790125" y="2230200"/>
            <a:ext cx="1357200" cy="2913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652150" y="4403350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423;p38"/>
          <p:cNvCxnSpPr/>
          <p:nvPr/>
        </p:nvCxnSpPr>
        <p:spPr>
          <a:xfrm flipV="1">
            <a:off x="8759651" y="-132347"/>
            <a:ext cx="23402" cy="54481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3;p38"/>
          <p:cNvCxnSpPr/>
          <p:nvPr/>
        </p:nvCxnSpPr>
        <p:spPr>
          <a:xfrm flipV="1">
            <a:off x="0" y="4691917"/>
            <a:ext cx="9144000" cy="3609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0" y="1029720"/>
            <a:ext cx="1024217" cy="10242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3530148"/>
            <a:ext cx="1170533" cy="999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5" y="3411162"/>
            <a:ext cx="1475360" cy="13168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43061" y="336123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12716B"/>
                </a:solidFill>
              </a:rPr>
              <a:t>Майзенгер Наталья Владимировна, </a:t>
            </a:r>
          </a:p>
          <a:p>
            <a:r>
              <a:rPr lang="ru-RU" dirty="0">
                <a:solidFill>
                  <a:srgbClr val="12716B"/>
                </a:solidFill>
              </a:rPr>
              <a:t>председатель ПК по английскому языку в Алтайском крае, к.ф.н., доцент кафедры английского языка ФГБОУ ВО </a:t>
            </a:r>
            <a:r>
              <a:rPr lang="ru-RU" dirty="0" smtClean="0">
                <a:solidFill>
                  <a:srgbClr val="12716B"/>
                </a:solidFill>
              </a:rPr>
              <a:t>«</a:t>
            </a:r>
            <a:r>
              <a:rPr lang="ru-RU" dirty="0" err="1" smtClean="0">
                <a:solidFill>
                  <a:srgbClr val="12716B"/>
                </a:solidFill>
              </a:rPr>
              <a:t>АлтГПУ</a:t>
            </a:r>
            <a:r>
              <a:rPr lang="ru-RU" dirty="0" smtClean="0">
                <a:solidFill>
                  <a:srgbClr val="12716B"/>
                </a:solidFill>
              </a:rPr>
              <a:t>»</a:t>
            </a:r>
            <a:endParaRPr lang="ru-RU" dirty="0">
              <a:solidFill>
                <a:srgbClr val="12716B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1" y="6466"/>
            <a:ext cx="2820783" cy="1586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4" y="298744"/>
            <a:ext cx="6041773" cy="893700"/>
          </a:xfrm>
        </p:spPr>
        <p:txBody>
          <a:bodyPr/>
          <a:lstStyle/>
          <a:p>
            <a:r>
              <a:rPr lang="ru-RU" dirty="0"/>
              <a:t>Назначение КИМ ЕГЭ в </a:t>
            </a:r>
            <a:r>
              <a:rPr lang="ru-RU" dirty="0" smtClean="0"/>
              <a:t>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91381"/>
            <a:ext cx="7171405" cy="372474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Определение соответствия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результатов освоения обучающимися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образовательных программ среднего общего образования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требованиям ФГОС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				комплексы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			заданий 							стандартизированной 				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формы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641987" y="2694039"/>
            <a:ext cx="3529781" cy="1759974"/>
          </a:xfrm>
          <a:prstGeom prst="ellipse">
            <a:avLst/>
          </a:prstGeom>
          <a:solidFill>
            <a:schemeClr val="accent4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kern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К</a:t>
            </a:r>
            <a:r>
              <a:rPr lang="ru-RU" altLang="ru-RU" sz="2400" kern="12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онтрольные </a:t>
            </a:r>
            <a:r>
              <a:rPr lang="ru-RU" altLang="ru-RU" sz="2400" kern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измерительные </a:t>
            </a:r>
            <a:r>
              <a:rPr lang="ru-RU" altLang="ru-RU" sz="2400" kern="12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материалы (КИМ) </a:t>
            </a:r>
            <a:endParaRPr lang="ru-RU" sz="2400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3341" y="252947"/>
            <a:ext cx="7110804" cy="893700"/>
          </a:xfrm>
        </p:spPr>
        <p:txBody>
          <a:bodyPr/>
          <a:lstStyle/>
          <a:p>
            <a:r>
              <a:rPr lang="ru-RU" sz="2800" dirty="0"/>
              <a:t>Документы, определяющие КИМ ЕГЭ в </a:t>
            </a:r>
            <a:r>
              <a:rPr lang="ru-RU" sz="2800" dirty="0" smtClean="0"/>
              <a:t>2024 </a:t>
            </a:r>
            <a:r>
              <a:rPr lang="ru-RU" sz="2800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871369"/>
            <a:ext cx="7171405" cy="394475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Содержание КИМ ЕГЭ определялось </a:t>
            </a:r>
            <a:r>
              <a:rPr lang="ru-RU" altLang="ru-RU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на основе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федерального </a:t>
            </a:r>
          </a:p>
          <a:p>
            <a:pPr marL="0" indent="0" algn="just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государственного образовательного стандарта среднего общего образования (</a:t>
            </a: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ФГОС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):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1) приказ Министерства просвещения Российской Федерации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от 12.08.2022;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2) приказ Министерства образования и науки Российской Федерации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от 17.05.2012 № 413 (с изменениями 2014–2020 гг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.);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с учётом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примерной основной образовательной программы среднего общего образования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(утверждена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в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2023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г.)</a:t>
            </a:r>
          </a:p>
          <a:p>
            <a:pPr marL="0" indent="0" algn="just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u="sng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преемственность с: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федеральным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государственным образовательным стандартом среднего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(полного) общего образования от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2012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098" y="298744"/>
            <a:ext cx="6788651" cy="893700"/>
          </a:xfrm>
        </p:spPr>
        <p:txBody>
          <a:bodyPr/>
          <a:lstStyle/>
          <a:p>
            <a:r>
              <a:rPr lang="ru-RU" sz="2800" dirty="0"/>
              <a:t>Изменения в КИМ ЕГЭ </a:t>
            </a:r>
            <a:r>
              <a:rPr lang="ru-RU" sz="2800" dirty="0" smtClean="0"/>
              <a:t>2024 </a:t>
            </a:r>
            <a:r>
              <a:rPr lang="ru-RU" sz="2800" dirty="0"/>
              <a:t>года в сравнении с КИМ </a:t>
            </a:r>
            <a:r>
              <a:rPr lang="ru-RU" sz="2800" dirty="0" smtClean="0"/>
              <a:t>2023 </a:t>
            </a:r>
            <a:r>
              <a:rPr lang="ru-RU" sz="2800" dirty="0"/>
              <a:t>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78436" y="1324948"/>
            <a:ext cx="7441620" cy="3524161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В соответствии с измененным в 2022 г. ФГОС СОО изменена </a:t>
            </a:r>
            <a:r>
              <a:rPr lang="ru-RU" dirty="0" smtClean="0">
                <a:latin typeface="Calibri" panose="020F0502020204030204" pitchFamily="34" charset="0"/>
              </a:rPr>
              <a:t>система уровней </a:t>
            </a:r>
            <a:r>
              <a:rPr lang="ru-RU" dirty="0">
                <a:latin typeface="Calibri" panose="020F0502020204030204" pitchFamily="34" charset="0"/>
              </a:rPr>
              <a:t>сложности экзаменационных заданий. Все задания распределены </a:t>
            </a:r>
            <a:r>
              <a:rPr lang="ru-RU" dirty="0" smtClean="0">
                <a:latin typeface="Calibri" panose="020F0502020204030204" pitchFamily="34" charset="0"/>
              </a:rPr>
              <a:t>по двум </a:t>
            </a:r>
            <a:r>
              <a:rPr lang="ru-RU" dirty="0">
                <a:latin typeface="Calibri" panose="020F0502020204030204" pitchFamily="34" charset="0"/>
              </a:rPr>
              <a:t>уровням сложности: базовому </a:t>
            </a:r>
            <a:r>
              <a:rPr lang="ru-RU" dirty="0" smtClean="0">
                <a:latin typeface="Calibri" panose="020F0502020204030204" pitchFamily="34" charset="0"/>
              </a:rPr>
              <a:t>и высокому.</a:t>
            </a:r>
            <a:endParaRPr lang="ru-RU" altLang="ru-RU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just"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Уменьшено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максимальное количество баллов за выполнение заданий 1, 2, 10 и 11. Максимальный балл за верное выполнение заданий 1 и 11 стал равен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баллам, за верное выполнение заданий 2 и 10 –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3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баллам.</a:t>
            </a:r>
          </a:p>
          <a:p>
            <a:pPr algn="just">
              <a:spcAft>
                <a:spcPct val="0"/>
              </a:spcAft>
              <a:buClr>
                <a:srgbClr val="000000"/>
              </a:buClr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Максимальный первичный балл за выполнение экзаменационной работы уменьшен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с 86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до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82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баллов.</a:t>
            </a:r>
          </a:p>
          <a:p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У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точнены </a:t>
            </a:r>
            <a:r>
              <a:rPr lang="ru-RU" dirty="0"/>
              <a:t>формулировки задания 38 письменной части и задания </a:t>
            </a:r>
            <a:r>
              <a:rPr lang="ru-RU" dirty="0" smtClean="0"/>
              <a:t>4 устной </a:t>
            </a:r>
            <a:r>
              <a:rPr lang="ru-RU" dirty="0"/>
              <a:t>части, а также критерии оценивания ответов на задание 4 </a:t>
            </a:r>
            <a:r>
              <a:rPr lang="ru-RU" dirty="0" smtClean="0"/>
              <a:t>устной части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306D2DC0-CB65-4E2B-8F6C-94CFAA0C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91691"/>
            <a:ext cx="8577263" cy="320278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altLang="ru-RU" sz="2400" b="1" dirty="0"/>
              <a:t>Структура КИМ ЕГЭ по английскому языку в </a:t>
            </a:r>
            <a:r>
              <a:rPr lang="ru-RU" altLang="ru-RU" sz="2400" b="1" dirty="0" smtClean="0"/>
              <a:t>2024 </a:t>
            </a:r>
            <a:r>
              <a:rPr lang="ru-RU" altLang="ru-RU" sz="2400" b="1" dirty="0"/>
              <a:t>году</a:t>
            </a:r>
            <a:endParaRPr lang="ru-RU" altLang="ru-RU" sz="2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20142"/>
              </p:ext>
            </p:extLst>
          </p:nvPr>
        </p:nvGraphicFramePr>
        <p:xfrm>
          <a:off x="816077" y="627461"/>
          <a:ext cx="7655222" cy="4185392"/>
        </p:xfrm>
        <a:graphic>
          <a:graphicData uri="http://schemas.openxmlformats.org/drawingml/2006/table">
            <a:tbl>
              <a:tblPr/>
              <a:tblGrid>
                <a:gridCol w="635691">
                  <a:extLst>
                    <a:ext uri="{9D8B030D-6E8A-4147-A177-3AD203B41FA5}">
                      <a16:colId xmlns:a16="http://schemas.microsoft.com/office/drawing/2014/main" val="3703205086"/>
                    </a:ext>
                  </a:extLst>
                </a:gridCol>
                <a:gridCol w="1555862">
                  <a:extLst>
                    <a:ext uri="{9D8B030D-6E8A-4147-A177-3AD203B41FA5}">
                      <a16:colId xmlns:a16="http://schemas.microsoft.com/office/drawing/2014/main" val="1222304313"/>
                    </a:ext>
                  </a:extLst>
                </a:gridCol>
                <a:gridCol w="2635251">
                  <a:extLst>
                    <a:ext uri="{9D8B030D-6E8A-4147-A177-3AD203B41FA5}">
                      <a16:colId xmlns:a16="http://schemas.microsoft.com/office/drawing/2014/main" val="2728648579"/>
                    </a:ext>
                  </a:extLst>
                </a:gridCol>
                <a:gridCol w="1286602">
                  <a:extLst>
                    <a:ext uri="{9D8B030D-6E8A-4147-A177-3AD203B41FA5}">
                      <a16:colId xmlns:a16="http://schemas.microsoft.com/office/drawing/2014/main" val="1287113666"/>
                    </a:ext>
                  </a:extLst>
                </a:gridCol>
                <a:gridCol w="1541816">
                  <a:extLst>
                    <a:ext uri="{9D8B030D-6E8A-4147-A177-3AD203B41FA5}">
                      <a16:colId xmlns:a16="http://schemas.microsoft.com/office/drawing/2014/main" val="3903760863"/>
                    </a:ext>
                  </a:extLst>
                </a:gridCol>
              </a:tblGrid>
              <a:tr h="497211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Раздел КИМ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Уровень сложности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0F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Максим. балл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60199"/>
                  </a:ext>
                </a:extLst>
              </a:tr>
              <a:tr h="290076">
                <a:tc row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ПЧ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Аудирование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Б, Б, В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en-US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446592"/>
                  </a:ext>
                </a:extLst>
              </a:tr>
              <a:tr h="290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Чтение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Б, Б, В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en-US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482633"/>
                  </a:ext>
                </a:extLst>
              </a:tr>
              <a:tr h="32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Грамматика и лексика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Б, Б, В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18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14214"/>
                  </a:ext>
                </a:extLst>
              </a:tr>
              <a:tr h="290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Письменная речь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Электронное  личное письмо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05474"/>
                  </a:ext>
                </a:extLst>
              </a:tr>
              <a:tr h="41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Развернутое высказывание на основе таблицы/диаграммы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В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14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85565"/>
                  </a:ext>
                </a:extLst>
              </a:tr>
              <a:tr h="271089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УЧ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Говорение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Чтение текста вслух 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</a:t>
                      </a:r>
                    </a:p>
                  </a:txBody>
                  <a:tcPr marL="27146" marR="271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27146" marR="271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56186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Условный диалог-расспрос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</a:t>
                      </a:r>
                    </a:p>
                  </a:txBody>
                  <a:tcPr marL="27146" marR="271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27146" marR="271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980337"/>
                  </a:ext>
                </a:extLst>
              </a:tr>
              <a:tr h="290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Условный диалог-интервью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B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94098"/>
                  </a:ext>
                </a:extLst>
              </a:tr>
              <a:tr h="41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Монологич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. высказывание 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В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209587"/>
                  </a:ext>
                </a:extLst>
              </a:tr>
              <a:tr h="290076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            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ИТОГО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</a:t>
                      </a:r>
                      <a:r>
                        <a:rPr kumimoji="0" lang="en-US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100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51437" marR="51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83636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83" y="191691"/>
            <a:ext cx="106689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6413" y="298744"/>
            <a:ext cx="7421155" cy="497322"/>
          </a:xfrm>
        </p:spPr>
        <p:txBody>
          <a:bodyPr/>
          <a:lstStyle/>
          <a:p>
            <a:r>
              <a:rPr lang="ru-RU" sz="2400" b="1" dirty="0"/>
              <a:t>Количество участников ЕГЭ </a:t>
            </a:r>
            <a:r>
              <a:rPr lang="ru-RU" sz="2400" b="1" dirty="0" smtClean="0"/>
              <a:t>по АЯ </a:t>
            </a:r>
            <a:r>
              <a:rPr lang="ru-RU" sz="2400" b="1" dirty="0"/>
              <a:t>в Алтайском крае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66" y="914401"/>
            <a:ext cx="7246702" cy="175639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914401"/>
            <a:ext cx="7171405" cy="3901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29 </a:t>
            </a:r>
            <a:r>
              <a:rPr lang="ru-RU" dirty="0" smtClean="0"/>
              <a:t>районов, </a:t>
            </a:r>
            <a:r>
              <a:rPr lang="ru-RU" dirty="0"/>
              <a:t>9 городов</a:t>
            </a:r>
          </a:p>
          <a:p>
            <a:pPr marL="0" indent="0">
              <a:buNone/>
            </a:pPr>
            <a:r>
              <a:rPr lang="ru-RU" dirty="0"/>
              <a:t>Выпускники г. Барнаула – 49,66%</a:t>
            </a:r>
          </a:p>
          <a:p>
            <a:pPr marL="0" indent="0">
              <a:buNone/>
            </a:pPr>
            <a:r>
              <a:rPr lang="ru-RU" dirty="0"/>
              <a:t>Выпускники гимназий и лицеев – </a:t>
            </a:r>
            <a:r>
              <a:rPr lang="ru-RU" dirty="0" smtClean="0"/>
              <a:t>45,07%, СОШ – 39,81%</a:t>
            </a:r>
          </a:p>
          <a:p>
            <a:pPr marL="0" indent="0">
              <a:buNone/>
            </a:pPr>
            <a:r>
              <a:rPr lang="ru-RU" dirty="0"/>
              <a:t>ОО с наибольшим количеством участников экзамена по английскому языку в </a:t>
            </a:r>
            <a:r>
              <a:rPr lang="ru-RU" dirty="0" smtClean="0"/>
              <a:t>2024г</a:t>
            </a:r>
            <a:r>
              <a:rPr lang="ru-RU" dirty="0"/>
              <a:t>.: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«Гимназия №69» г. Барнаула </a:t>
            </a:r>
            <a:r>
              <a:rPr lang="ru-RU" dirty="0" smtClean="0">
                <a:solidFill>
                  <a:schemeClr val="accent1"/>
                </a:solidFill>
              </a:rPr>
              <a:t>(37 </a:t>
            </a:r>
            <a:r>
              <a:rPr lang="ru-RU" dirty="0">
                <a:solidFill>
                  <a:schemeClr val="accent1"/>
                </a:solidFill>
              </a:rPr>
              <a:t>чел.), КГБОУ «БЛИАК» г. Бийск (29 чел.)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«Гимназия №22» г. Барнаула </a:t>
            </a:r>
            <a:r>
              <a:rPr lang="ru-RU" dirty="0" smtClean="0">
                <a:solidFill>
                  <a:schemeClr val="accent1"/>
                </a:solidFill>
              </a:rPr>
              <a:t>(29 </a:t>
            </a:r>
            <a:r>
              <a:rPr lang="ru-RU" dirty="0">
                <a:solidFill>
                  <a:schemeClr val="accent1"/>
                </a:solidFill>
              </a:rPr>
              <a:t>чел.), КГБОУ «АКПЛ» (</a:t>
            </a:r>
            <a:r>
              <a:rPr lang="ru-RU" dirty="0" smtClean="0">
                <a:solidFill>
                  <a:schemeClr val="accent1"/>
                </a:solidFill>
              </a:rPr>
              <a:t>26 </a:t>
            </a:r>
            <a:r>
              <a:rPr lang="ru-RU" dirty="0">
                <a:solidFill>
                  <a:schemeClr val="accent1"/>
                </a:solidFill>
              </a:rPr>
              <a:t>чел.),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«Лицей №112» г. Барнаула </a:t>
            </a:r>
            <a:r>
              <a:rPr lang="ru-RU" dirty="0" smtClean="0">
                <a:solidFill>
                  <a:schemeClr val="accent1"/>
                </a:solidFill>
              </a:rPr>
              <a:t>(24 </a:t>
            </a:r>
            <a:r>
              <a:rPr lang="ru-RU" dirty="0">
                <a:solidFill>
                  <a:schemeClr val="accent1"/>
                </a:solidFill>
              </a:rPr>
              <a:t>чел.), «Гимназия №42» г. Барнаула </a:t>
            </a:r>
            <a:r>
              <a:rPr lang="ru-RU" dirty="0" smtClean="0">
                <a:solidFill>
                  <a:schemeClr val="accent1"/>
                </a:solidFill>
              </a:rPr>
              <a:t>(19 </a:t>
            </a:r>
            <a:r>
              <a:rPr lang="ru-RU" dirty="0">
                <a:solidFill>
                  <a:schemeClr val="accent1"/>
                </a:solidFill>
              </a:rPr>
              <a:t>чел.).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7690" y="298744"/>
            <a:ext cx="6675059" cy="893700"/>
          </a:xfrm>
        </p:spPr>
        <p:txBody>
          <a:bodyPr/>
          <a:lstStyle/>
          <a:p>
            <a:r>
              <a:rPr lang="ru-RU" sz="2400" dirty="0"/>
              <a:t>Результаты ЕГЭ </a:t>
            </a:r>
            <a:r>
              <a:rPr lang="ru-RU" sz="2400" dirty="0" smtClean="0"/>
              <a:t>по АЯ в </a:t>
            </a:r>
            <a:r>
              <a:rPr lang="ru-RU" sz="2400" dirty="0"/>
              <a:t>Алтайском крае в 2024 г. </a:t>
            </a:r>
            <a:br>
              <a:rPr lang="ru-RU" sz="2400" dirty="0"/>
            </a:br>
            <a:r>
              <a:rPr lang="ru-RU" sz="2400" dirty="0"/>
              <a:t>(в сравнении с результатами 2023 и 2022 гг.)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6" y="1192444"/>
            <a:ext cx="7982569" cy="29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6163" y="298744"/>
            <a:ext cx="6672160" cy="893700"/>
          </a:xfrm>
        </p:spPr>
        <p:txBody>
          <a:bodyPr/>
          <a:lstStyle/>
          <a:p>
            <a:r>
              <a:rPr lang="ru-RU" sz="2800" dirty="0"/>
              <a:t>ОО с </a:t>
            </a:r>
            <a:r>
              <a:rPr lang="ru-RU" sz="2800" b="1" i="1" dirty="0"/>
              <a:t>наиболее высокими </a:t>
            </a:r>
            <a:r>
              <a:rPr lang="ru-RU" sz="2800" dirty="0"/>
              <a:t>результатами ЕГЭ </a:t>
            </a:r>
            <a:r>
              <a:rPr lang="ru-RU" sz="2800" dirty="0" smtClean="0"/>
              <a:t>по АЯ в 2024 </a:t>
            </a:r>
            <a:r>
              <a:rPr lang="ru-RU" sz="2800" dirty="0"/>
              <a:t>году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516064"/>
            <a:ext cx="7171405" cy="1207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45812"/>
              </p:ext>
            </p:extLst>
          </p:nvPr>
        </p:nvGraphicFramePr>
        <p:xfrm>
          <a:off x="699806" y="1326694"/>
          <a:ext cx="7864117" cy="2809531"/>
        </p:xfrm>
        <a:graphic>
          <a:graphicData uri="http://schemas.openxmlformats.org/drawingml/2006/table">
            <a:tbl>
              <a:tblPr firstRow="1" firstCol="1" bandRow="1">
                <a:tableStyleId>{DBF192B8-534E-4357-97EE-F4E1D07FE1A2}</a:tableStyleId>
              </a:tblPr>
              <a:tblGrid>
                <a:gridCol w="558748">
                  <a:extLst>
                    <a:ext uri="{9D8B030D-6E8A-4147-A177-3AD203B41FA5}">
                      <a16:colId xmlns:a16="http://schemas.microsoft.com/office/drawing/2014/main" val="434253520"/>
                    </a:ext>
                  </a:extLst>
                </a:gridCol>
                <a:gridCol w="1926980">
                  <a:extLst>
                    <a:ext uri="{9D8B030D-6E8A-4147-A177-3AD203B41FA5}">
                      <a16:colId xmlns:a16="http://schemas.microsoft.com/office/drawing/2014/main" val="1051659308"/>
                    </a:ext>
                  </a:extLst>
                </a:gridCol>
                <a:gridCol w="904685">
                  <a:extLst>
                    <a:ext uri="{9D8B030D-6E8A-4147-A177-3AD203B41FA5}">
                      <a16:colId xmlns:a16="http://schemas.microsoft.com/office/drawing/2014/main" val="1330192910"/>
                    </a:ext>
                  </a:extLst>
                </a:gridCol>
                <a:gridCol w="1132213">
                  <a:extLst>
                    <a:ext uri="{9D8B030D-6E8A-4147-A177-3AD203B41FA5}">
                      <a16:colId xmlns:a16="http://schemas.microsoft.com/office/drawing/2014/main" val="275920095"/>
                    </a:ext>
                  </a:extLst>
                </a:gridCol>
                <a:gridCol w="1171125">
                  <a:extLst>
                    <a:ext uri="{9D8B030D-6E8A-4147-A177-3AD203B41FA5}">
                      <a16:colId xmlns:a16="http://schemas.microsoft.com/office/drawing/2014/main" val="2395065899"/>
                    </a:ext>
                  </a:extLst>
                </a:gridCol>
                <a:gridCol w="1114061">
                  <a:extLst>
                    <a:ext uri="{9D8B030D-6E8A-4147-A177-3AD203B41FA5}">
                      <a16:colId xmlns:a16="http://schemas.microsoft.com/office/drawing/2014/main" val="1661482070"/>
                    </a:ext>
                  </a:extLst>
                </a:gridCol>
                <a:gridCol w="1056305">
                  <a:extLst>
                    <a:ext uri="{9D8B030D-6E8A-4147-A177-3AD203B41FA5}">
                      <a16:colId xmlns:a16="http://schemas.microsoft.com/office/drawing/2014/main" val="1500260956"/>
                    </a:ext>
                  </a:extLst>
                </a:gridCol>
              </a:tblGrid>
              <a:tr h="16488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ВТГ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ВТГ, получивших тестовый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04898"/>
                  </a:ext>
                </a:extLst>
              </a:tr>
              <a:tr h="1319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81 до 100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61 до 80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</a:t>
                      </a:r>
                      <a:r>
                        <a:rPr lang="ru-RU" sz="1200" dirty="0" smtClean="0">
                          <a:effectLst/>
                        </a:rPr>
                        <a:t>мин.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балла </a:t>
                      </a:r>
                      <a:r>
                        <a:rPr lang="ru-RU" sz="1200" dirty="0">
                          <a:effectLst/>
                        </a:rPr>
                        <a:t>до 60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минимального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930633"/>
                  </a:ext>
                </a:extLst>
              </a:tr>
              <a:tr h="430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КГБОУ </a:t>
                      </a:r>
                      <a:r>
                        <a:rPr lang="ru-RU" sz="1200" dirty="0">
                          <a:effectLst/>
                        </a:rPr>
                        <a:t>"АКПЛ"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Краевые образовательные организации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7311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МБОУ </a:t>
                      </a:r>
                      <a:r>
                        <a:rPr lang="ru-RU" sz="1200" dirty="0">
                          <a:effectLst/>
                        </a:rPr>
                        <a:t>"СОШ №128"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04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2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306D2DC0-CB65-4E2B-8F6C-94CFAA0C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53" y="298540"/>
            <a:ext cx="8264743" cy="319088"/>
          </a:xfrm>
        </p:spPr>
        <p:txBody>
          <a:bodyPr rtlCol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Средний процент выполнения заданий КИМ ЕГЭ в </a:t>
            </a:r>
            <a:r>
              <a:rPr lang="ru-RU" altLang="ru-RU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2024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г.</a:t>
            </a:r>
            <a:endParaRPr lang="ru-RU" altLang="ru-RU" sz="2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194CA8-D0F2-4DDC-96A7-095740FC2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80267"/>
              </p:ext>
            </p:extLst>
          </p:nvPr>
        </p:nvGraphicFramePr>
        <p:xfrm>
          <a:off x="792956" y="798910"/>
          <a:ext cx="7424738" cy="3860008"/>
        </p:xfrm>
        <a:graphic>
          <a:graphicData uri="http://schemas.openxmlformats.org/drawingml/2006/table">
            <a:tbl>
              <a:tblPr firstRow="1" firstCol="1" bandRow="1"/>
              <a:tblGrid>
                <a:gridCol w="164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974">
                  <a:extLst>
                    <a:ext uri="{9D8B030D-6E8A-4147-A177-3AD203B41FA5}">
                      <a16:colId xmlns:a16="http://schemas.microsoft.com/office/drawing/2014/main" val="1681771519"/>
                    </a:ext>
                  </a:extLst>
                </a:gridCol>
                <a:gridCol w="299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4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КИМ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% выполнения заданий 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Аудирование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59,5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Грамматика и лексика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73,2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9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Письменная речь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Электронное  личное письмо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78,7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Развернутое высказывание на основе таблицы/диаграммы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36992"/>
                  </a:ext>
                </a:extLst>
              </a:tr>
              <a:tr h="32010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Говорение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текста вслух 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/>
                      <a:r>
                        <a:rPr lang="ru-RU" sz="2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2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7" marR="27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Условный диалог-расспрос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/>
                      <a:r>
                        <a:rPr lang="ru-RU" sz="2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2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7" marR="27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75557"/>
                  </a:ext>
                </a:extLst>
              </a:tr>
              <a:tr h="342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Условный диалог-интервью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77631"/>
                  </a:ext>
                </a:extLst>
              </a:tr>
              <a:tr h="342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Монологическое высказывание </a:t>
                      </a: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21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53106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96" y="298540"/>
            <a:ext cx="1066892" cy="1249788"/>
          </a:xfrm>
          <a:prstGeom prst="rect">
            <a:avLst/>
          </a:prstGeom>
        </p:spPr>
      </p:pic>
      <p:sp>
        <p:nvSpPr>
          <p:cNvPr id="5" name="Google Shape;634;p48"/>
          <p:cNvSpPr/>
          <p:nvPr/>
        </p:nvSpPr>
        <p:spPr>
          <a:xfrm rot="5400000">
            <a:off x="-949902" y="3733872"/>
            <a:ext cx="2327812" cy="3178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" y="4647810"/>
            <a:ext cx="125196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он и пустой слайд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1030</Words>
  <Application>Microsoft Office PowerPoint</Application>
  <PresentationFormat>Экран (16:9)</PresentationFormat>
  <Paragraphs>167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Jost</vt:lpstr>
      <vt:lpstr>Arial</vt:lpstr>
      <vt:lpstr>Times New Roman</vt:lpstr>
      <vt:lpstr>Arial Narrow</vt:lpstr>
      <vt:lpstr>Calibri Light</vt:lpstr>
      <vt:lpstr>Symbol</vt:lpstr>
      <vt:lpstr>Calibri</vt:lpstr>
      <vt:lpstr>Abhaya Libre</vt:lpstr>
      <vt:lpstr>Wingdings</vt:lpstr>
      <vt:lpstr>Титульный лист</vt:lpstr>
      <vt:lpstr>Заголовок и текст</vt:lpstr>
      <vt:lpstr>Фото и текст</vt:lpstr>
      <vt:lpstr>Фон и пустой слайд</vt:lpstr>
      <vt:lpstr>Основные результаты ЕГЭ по английскому языку в 2024 году в Алтайском крае  </vt:lpstr>
      <vt:lpstr>Назначение КИМ ЕГЭ в 2024 г.</vt:lpstr>
      <vt:lpstr>Документы, определяющие КИМ ЕГЭ в 2024 г.</vt:lpstr>
      <vt:lpstr>Изменения в КИМ ЕГЭ 2024 года в сравнении с КИМ 2023 года</vt:lpstr>
      <vt:lpstr>Структура КИМ ЕГЭ по английскому языку в 2024 году</vt:lpstr>
      <vt:lpstr>Количество участников ЕГЭ по АЯ в Алтайском крае</vt:lpstr>
      <vt:lpstr>Результаты ЕГЭ по АЯ в Алтайском крае в 2024 г.  (в сравнении с результатами 2023 и 2022 гг.)</vt:lpstr>
      <vt:lpstr>ОО с наиболее высокими результатами ЕГЭ по АЯ в 2024 году</vt:lpstr>
      <vt:lpstr>Средний процент выполнения заданий КИМ ЕГЭ в 2024 г.</vt:lpstr>
      <vt:lpstr>Презентация PowerPoint</vt:lpstr>
      <vt:lpstr>Проблемные области при выполнении заданий разделов КИМ ЕГЭ в 2024 году</vt:lpstr>
      <vt:lpstr>Изменения в КИМ ЕГЭ по АЯ в 2025 г.</vt:lpstr>
      <vt:lpstr>Презентация PowerPoint</vt:lpstr>
      <vt:lpstr>Благодарю за внимание и желаю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Alex</cp:lastModifiedBy>
  <cp:revision>153</cp:revision>
  <dcterms:modified xsi:type="dcterms:W3CDTF">2024-10-30T08:39:40Z</dcterms:modified>
</cp:coreProperties>
</file>