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</p:sldMasterIdLst>
  <p:notesMasterIdLst>
    <p:notesMasterId r:id="rId21"/>
  </p:notesMasterIdLst>
  <p:sldIdLst>
    <p:sldId id="701" r:id="rId2"/>
    <p:sldId id="728" r:id="rId3"/>
    <p:sldId id="724" r:id="rId4"/>
    <p:sldId id="725" r:id="rId5"/>
    <p:sldId id="726" r:id="rId6"/>
    <p:sldId id="727" r:id="rId7"/>
    <p:sldId id="871" r:id="rId8"/>
    <p:sldId id="872" r:id="rId9"/>
    <p:sldId id="874" r:id="rId10"/>
    <p:sldId id="875" r:id="rId11"/>
    <p:sldId id="901" r:id="rId12"/>
    <p:sldId id="908" r:id="rId13"/>
    <p:sldId id="902" r:id="rId14"/>
    <p:sldId id="903" r:id="rId15"/>
    <p:sldId id="904" r:id="rId16"/>
    <p:sldId id="905" r:id="rId17"/>
    <p:sldId id="906" r:id="rId18"/>
    <p:sldId id="907" r:id="rId19"/>
    <p:sldId id="797" r:id="rId20"/>
  </p:sldIdLst>
  <p:sldSz cx="12192000" cy="6858000"/>
  <p:notesSz cx="6670675" cy="9929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C0C3F"/>
    <a:srgbClr val="008000"/>
    <a:srgbClr val="FF0000"/>
    <a:srgbClr val="0FFB03"/>
    <a:srgbClr val="003300"/>
    <a:srgbClr val="1D03DD"/>
    <a:srgbClr val="F3F907"/>
    <a:srgbClr val="FFFFFF"/>
    <a:srgbClr val="F53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7" autoAdjust="0"/>
    <p:restoredTop sz="94660"/>
  </p:normalViewPr>
  <p:slideViewPr>
    <p:cSldViewPr>
      <p:cViewPr>
        <p:scale>
          <a:sx n="125" d="100"/>
          <a:sy n="125" d="100"/>
        </p:scale>
        <p:origin x="-13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45;&#1043;&#106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45;&#1043;&#106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45;&#1043;&#106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45;&#1043;&#106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54;&#1043;&#106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54;&#1043;&#106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54;&#1043;&#106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Лист1!$C$2:$C$23</c:f>
              <c:numCache>
                <c:formatCode>0.0</c:formatCode>
                <c:ptCount val="22"/>
                <c:pt idx="0">
                  <c:v>7.12</c:v>
                </c:pt>
                <c:pt idx="1">
                  <c:v>4.24</c:v>
                </c:pt>
                <c:pt idx="2">
                  <c:v>3.31</c:v>
                </c:pt>
                <c:pt idx="3">
                  <c:v>3</c:v>
                </c:pt>
                <c:pt idx="4">
                  <c:v>3.13</c:v>
                </c:pt>
                <c:pt idx="5">
                  <c:v>2.74</c:v>
                </c:pt>
                <c:pt idx="6">
                  <c:v>5.0999999999999996</c:v>
                </c:pt>
                <c:pt idx="7">
                  <c:v>6.13</c:v>
                </c:pt>
                <c:pt idx="8">
                  <c:v>7.51</c:v>
                </c:pt>
                <c:pt idx="9">
                  <c:v>8.1300000000000008</c:v>
                </c:pt>
                <c:pt idx="10">
                  <c:v>8.11</c:v>
                </c:pt>
                <c:pt idx="11">
                  <c:v>7.41</c:v>
                </c:pt>
                <c:pt idx="12">
                  <c:v>8.9499999999999993</c:v>
                </c:pt>
                <c:pt idx="13">
                  <c:v>9.67</c:v>
                </c:pt>
                <c:pt idx="14">
                  <c:v>8.91</c:v>
                </c:pt>
                <c:pt idx="15">
                  <c:v>10.54</c:v>
                </c:pt>
                <c:pt idx="16">
                  <c:v>10.81</c:v>
                </c:pt>
                <c:pt idx="17">
                  <c:v>12.76</c:v>
                </c:pt>
                <c:pt idx="18">
                  <c:v>9.08</c:v>
                </c:pt>
                <c:pt idx="19">
                  <c:v>8.94</c:v>
                </c:pt>
                <c:pt idx="20" formatCode="General">
                  <c:v>8.8000000000000007</c:v>
                </c:pt>
                <c:pt idx="21" formatCode="General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8F-4482-961B-D3F2628F9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96192"/>
        <c:axId val="107894272"/>
      </c:barChar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1136</c:v>
                </c:pt>
                <c:pt idx="1">
                  <c:v>824</c:v>
                </c:pt>
                <c:pt idx="2">
                  <c:v>609</c:v>
                </c:pt>
                <c:pt idx="3">
                  <c:v>514</c:v>
                </c:pt>
                <c:pt idx="4">
                  <c:v>492</c:v>
                </c:pt>
                <c:pt idx="5">
                  <c:v>541</c:v>
                </c:pt>
                <c:pt idx="6">
                  <c:v>891</c:v>
                </c:pt>
                <c:pt idx="7">
                  <c:v>1040</c:v>
                </c:pt>
                <c:pt idx="8">
                  <c:v>916</c:v>
                </c:pt>
                <c:pt idx="9">
                  <c:v>1134</c:v>
                </c:pt>
                <c:pt idx="10">
                  <c:v>1030</c:v>
                </c:pt>
                <c:pt idx="11">
                  <c:v>885</c:v>
                </c:pt>
                <c:pt idx="12">
                  <c:v>1009</c:v>
                </c:pt>
                <c:pt idx="13">
                  <c:v>1159</c:v>
                </c:pt>
                <c:pt idx="14">
                  <c:v>1084</c:v>
                </c:pt>
                <c:pt idx="15">
                  <c:v>1311</c:v>
                </c:pt>
                <c:pt idx="16">
                  <c:v>1405</c:v>
                </c:pt>
                <c:pt idx="17">
                  <c:v>1193</c:v>
                </c:pt>
                <c:pt idx="18">
                  <c:v>1140</c:v>
                </c:pt>
                <c:pt idx="19">
                  <c:v>973</c:v>
                </c:pt>
                <c:pt idx="20">
                  <c:v>916</c:v>
                </c:pt>
                <c:pt idx="21">
                  <c:v>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8F-4482-961B-D3F2628F9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873792"/>
        <c:axId val="107875712"/>
      </c:lineChart>
      <c:catAx>
        <c:axId val="1078737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875712"/>
        <c:crosses val="autoZero"/>
        <c:auto val="1"/>
        <c:lblAlgn val="ctr"/>
        <c:lblOffset val="100"/>
        <c:tickLblSkip val="2"/>
        <c:noMultiLvlLbl val="0"/>
      </c:catAx>
      <c:valAx>
        <c:axId val="1078757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Число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873792"/>
        <c:crosses val="autoZero"/>
        <c:crossBetween val="between"/>
      </c:valAx>
      <c:valAx>
        <c:axId val="1078942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от общего числа участников,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896192"/>
        <c:crosses val="max"/>
        <c:crossBetween val="between"/>
      </c:valAx>
      <c:catAx>
        <c:axId val="107896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894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069091939976E-2"/>
          <c:y val="3.6567235672513659E-2"/>
          <c:w val="0.88455200380034404"/>
          <c:h val="0.81126654531852027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Лист1!$F$1</c:f>
              <c:strCache>
                <c:ptCount val="1"/>
                <c:pt idx="0">
                  <c:v>Средний тестовый балл в АК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xVal>
          <c:yVal>
            <c:numRef>
              <c:f>Лист1!$F$2:$F$23</c:f>
              <c:numCache>
                <c:formatCode>0.0</c:formatCode>
                <c:ptCount val="22"/>
                <c:pt idx="0">
                  <c:v>44.9</c:v>
                </c:pt>
                <c:pt idx="1">
                  <c:v>45.71</c:v>
                </c:pt>
                <c:pt idx="2">
                  <c:v>45.5</c:v>
                </c:pt>
                <c:pt idx="3">
                  <c:v>49.83</c:v>
                </c:pt>
                <c:pt idx="4">
                  <c:v>48.89</c:v>
                </c:pt>
                <c:pt idx="5">
                  <c:v>53.7</c:v>
                </c:pt>
                <c:pt idx="6">
                  <c:v>52.72</c:v>
                </c:pt>
                <c:pt idx="7">
                  <c:v>53.55</c:v>
                </c:pt>
                <c:pt idx="8">
                  <c:v>51.86</c:v>
                </c:pt>
                <c:pt idx="9">
                  <c:v>52.68</c:v>
                </c:pt>
                <c:pt idx="10">
                  <c:v>66.33</c:v>
                </c:pt>
                <c:pt idx="11">
                  <c:v>53.1</c:v>
                </c:pt>
                <c:pt idx="12">
                  <c:v>53.55</c:v>
                </c:pt>
                <c:pt idx="13">
                  <c:v>49.14</c:v>
                </c:pt>
                <c:pt idx="14">
                  <c:v>51.19</c:v>
                </c:pt>
                <c:pt idx="15">
                  <c:v>50.11</c:v>
                </c:pt>
                <c:pt idx="16">
                  <c:v>50.61</c:v>
                </c:pt>
                <c:pt idx="17">
                  <c:v>54.92</c:v>
                </c:pt>
                <c:pt idx="18">
                  <c:v>52.37</c:v>
                </c:pt>
                <c:pt idx="19">
                  <c:v>50.26</c:v>
                </c:pt>
                <c:pt idx="20">
                  <c:v>54.65</c:v>
                </c:pt>
                <c:pt idx="21">
                  <c:v>53.3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A0-4E3B-A9B3-095F059DFAD3}"/>
            </c:ext>
          </c:extLst>
        </c:ser>
        <c:ser>
          <c:idx val="1"/>
          <c:order val="1"/>
          <c:tx>
            <c:strRef>
              <c:f>Лист1!$H$1</c:f>
              <c:strCache>
                <c:ptCount val="1"/>
                <c:pt idx="0">
                  <c:v>Средний тестовый балл в РФ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xVal>
          <c:yVal>
            <c:numRef>
              <c:f>Лист1!$H$6:$H$23</c:f>
              <c:numCache>
                <c:formatCode>0.0</c:formatCode>
                <c:ptCount val="18"/>
                <c:pt idx="0">
                  <c:v>49.34</c:v>
                </c:pt>
                <c:pt idx="1">
                  <c:v>56.53</c:v>
                </c:pt>
                <c:pt idx="2">
                  <c:v>54.28</c:v>
                </c:pt>
                <c:pt idx="3">
                  <c:v>56</c:v>
                </c:pt>
                <c:pt idx="4">
                  <c:v>58</c:v>
                </c:pt>
                <c:pt idx="5">
                  <c:v>57.8</c:v>
                </c:pt>
                <c:pt idx="6">
                  <c:v>67.819999999999993</c:v>
                </c:pt>
                <c:pt idx="7">
                  <c:v>55.65</c:v>
                </c:pt>
                <c:pt idx="8">
                  <c:v>56.3</c:v>
                </c:pt>
                <c:pt idx="9">
                  <c:v>56.1</c:v>
                </c:pt>
                <c:pt idx="10">
                  <c:v>55.2</c:v>
                </c:pt>
                <c:pt idx="11">
                  <c:v>54.6</c:v>
                </c:pt>
                <c:pt idx="12">
                  <c:v>55.6</c:v>
                </c:pt>
                <c:pt idx="13">
                  <c:v>54.5</c:v>
                </c:pt>
                <c:pt idx="14">
                  <c:v>54</c:v>
                </c:pt>
                <c:pt idx="15">
                  <c:v>53.8</c:v>
                </c:pt>
                <c:pt idx="16">
                  <c:v>56.23</c:v>
                </c:pt>
                <c:pt idx="17">
                  <c:v>56.55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A0-4E3B-A9B3-095F059DF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22784"/>
        <c:axId val="107955328"/>
      </c:scatterChart>
      <c:valAx>
        <c:axId val="108022784"/>
        <c:scaling>
          <c:orientation val="minMax"/>
          <c:max val="2024"/>
          <c:min val="200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955328"/>
        <c:crosses val="autoZero"/>
        <c:crossBetween val="midCat"/>
      </c:valAx>
      <c:valAx>
        <c:axId val="107955328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Средний тестовый балл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022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54309390919937"/>
          <c:y val="5.4895675132596522E-2"/>
          <c:w val="0.36759917838205713"/>
          <c:h val="0.11028731200884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174067078966521E-2"/>
          <c:y val="2.4307559016740074E-2"/>
          <c:w val="0.84062245398659408"/>
          <c:h val="0.75552783561683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Лист1!$M$2</c:f>
              <c:strCache>
                <c:ptCount val="1"/>
                <c:pt idx="0">
                  <c:v>минимальный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C8-40E1-B247-2D6195E90B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Лист1!$A$16:$A$23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Лист1!$M$16:$M$23</c:f>
              <c:numCache>
                <c:formatCode>0.0</c:formatCode>
                <c:ptCount val="8"/>
                <c:pt idx="0">
                  <c:v>14.57</c:v>
                </c:pt>
                <c:pt idx="1">
                  <c:v>20.45</c:v>
                </c:pt>
                <c:pt idx="2">
                  <c:v>19.899999999999999</c:v>
                </c:pt>
                <c:pt idx="3" formatCode="General">
                  <c:v>17.600000000000001</c:v>
                </c:pt>
                <c:pt idx="4">
                  <c:v>19.809999999999999</c:v>
                </c:pt>
                <c:pt idx="5">
                  <c:v>22.3</c:v>
                </c:pt>
                <c:pt idx="6">
                  <c:v>19.100000000000001</c:v>
                </c:pt>
                <c:pt idx="7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8-40E1-B247-2D6195E90B98}"/>
            </c:ext>
          </c:extLst>
        </c:ser>
        <c:ser>
          <c:idx val="1"/>
          <c:order val="1"/>
          <c:tx>
            <c:strRef>
              <c:f>Лист1!$N$2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1378664019410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C8-40E1-B247-2D6195E90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Лист1!$A$16:$A$23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Лист1!$N$16:$N$23</c:f>
              <c:numCache>
                <c:formatCode>0.0</c:formatCode>
                <c:ptCount val="8"/>
                <c:pt idx="0">
                  <c:v>51.73</c:v>
                </c:pt>
                <c:pt idx="1">
                  <c:v>49.21</c:v>
                </c:pt>
                <c:pt idx="2">
                  <c:v>48.79</c:v>
                </c:pt>
                <c:pt idx="3">
                  <c:v>42.57</c:v>
                </c:pt>
                <c:pt idx="4">
                  <c:v>48.25</c:v>
                </c:pt>
                <c:pt idx="5" formatCode="General">
                  <c:v>45</c:v>
                </c:pt>
                <c:pt idx="6" formatCode="General">
                  <c:v>38.65</c:v>
                </c:pt>
                <c:pt idx="7" formatCode="General">
                  <c:v>44.16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C8-40E1-B247-2D6195E90B98}"/>
            </c:ext>
          </c:extLst>
        </c:ser>
        <c:ser>
          <c:idx val="2"/>
          <c:order val="2"/>
          <c:tx>
            <c:strRef>
              <c:f>Лист1!$O$2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Лист1!$A$16:$A$23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Лист1!$O$16:$O$23</c:f>
              <c:numCache>
                <c:formatCode>0.0</c:formatCode>
                <c:ptCount val="8"/>
                <c:pt idx="0">
                  <c:v>29.9</c:v>
                </c:pt>
                <c:pt idx="1">
                  <c:v>26.63</c:v>
                </c:pt>
                <c:pt idx="2">
                  <c:v>25.78</c:v>
                </c:pt>
                <c:pt idx="3">
                  <c:v>28.04</c:v>
                </c:pt>
                <c:pt idx="4">
                  <c:v>26.7</c:v>
                </c:pt>
                <c:pt idx="5" formatCode="General">
                  <c:v>25.7</c:v>
                </c:pt>
                <c:pt idx="6" formatCode="General">
                  <c:v>27.4</c:v>
                </c:pt>
                <c:pt idx="7" formatCode="General">
                  <c:v>21.34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C8-40E1-B247-2D6195E90B98}"/>
            </c:ext>
          </c:extLst>
        </c:ser>
        <c:ser>
          <c:idx val="3"/>
          <c:order val="3"/>
          <c:tx>
            <c:strRef>
              <c:f>Лист1!$P$2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Лист1!$A$16:$A$23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Лист1!$P$16:$P$23</c:f>
              <c:numCache>
                <c:formatCode>0.0</c:formatCode>
                <c:ptCount val="8"/>
                <c:pt idx="0">
                  <c:v>3.78</c:v>
                </c:pt>
                <c:pt idx="1">
                  <c:v>3.74</c:v>
                </c:pt>
                <c:pt idx="2">
                  <c:v>5.56</c:v>
                </c:pt>
                <c:pt idx="3">
                  <c:v>11.78</c:v>
                </c:pt>
                <c:pt idx="4">
                  <c:v>5.24</c:v>
                </c:pt>
                <c:pt idx="5" formatCode="General">
                  <c:v>7</c:v>
                </c:pt>
                <c:pt idx="6" formatCode="General">
                  <c:v>14.19</c:v>
                </c:pt>
                <c:pt idx="7" formatCode="General">
                  <c:v>15.39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C8-40E1-B247-2D6195E90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352960"/>
        <c:axId val="61367040"/>
      </c:barChart>
      <c:lineChart>
        <c:grouping val="standard"/>
        <c:varyColors val="0"/>
        <c:ser>
          <c:idx val="4"/>
          <c:order val="4"/>
          <c:tx>
            <c:strRef>
              <c:f>Лист1!$Q$2</c:f>
              <c:strCache>
                <c:ptCount val="1"/>
                <c:pt idx="0">
                  <c:v>100 баллов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2665022188720017E-2"/>
                  <c:y val="6.0828009706333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C8-40E1-B247-2D6195E90B98}"/>
                </c:ext>
              </c:extLst>
            </c:dLbl>
            <c:dLbl>
              <c:idx val="1"/>
              <c:layout>
                <c:manualLayout>
                  <c:x val="-3.9003009508514807E-3"/>
                  <c:y val="-0.10269400287228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C8-40E1-B247-2D6195E90B98}"/>
                </c:ext>
              </c:extLst>
            </c:dLbl>
            <c:dLbl>
              <c:idx val="2"/>
              <c:layout>
                <c:manualLayout>
                  <c:x val="4.820596680826869E-4"/>
                  <c:y val="4.40565212367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C8-40E1-B247-2D6195E90B98}"/>
                </c:ext>
              </c:extLst>
            </c:dLbl>
            <c:dLbl>
              <c:idx val="3"/>
              <c:layout>
                <c:manualLayout>
                  <c:x val="7.0556005964841394E-3"/>
                  <c:y val="-1.8836560524274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C8-40E1-B247-2D6195E90B98}"/>
                </c:ext>
              </c:extLst>
            </c:dLbl>
            <c:dLbl>
              <c:idx val="4"/>
              <c:layout>
                <c:manualLayout>
                  <c:x val="-1.3472606053031145E-2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61213800318483E-2"/>
                      <c:h val="8.84406660908644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8C8-40E1-B247-2D6195E90B98}"/>
                </c:ext>
              </c:extLst>
            </c:dLbl>
            <c:dLbl>
              <c:idx val="5"/>
              <c:layout>
                <c:manualLayout>
                  <c:x val="-2.3270948289696208E-2"/>
                  <c:y val="-2.2757328038820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8C8-40E1-B247-2D6195E90B98}"/>
                </c:ext>
              </c:extLst>
            </c:dLbl>
            <c:dLbl>
              <c:idx val="6"/>
              <c:layout>
                <c:manualLayout>
                  <c:x val="-7.3487205125355544E-3"/>
                  <c:y val="-1.991266203396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8C8-40E1-B247-2D6195E90B98}"/>
                </c:ext>
              </c:extLst>
            </c:dLbl>
            <c:dLbl>
              <c:idx val="7"/>
              <c:layout>
                <c:manualLayout>
                  <c:x val="-2.4495735041787279E-3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8C8-40E1-B247-2D6195E90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Лист1!$A$16:$A$21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Лист1!$Q$16:$Q$23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8</c:v>
                </c:pt>
                <c:pt idx="3">
                  <c:v>9</c:v>
                </c:pt>
                <c:pt idx="4">
                  <c:v>2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8C8-40E1-B247-2D6195E90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79328"/>
        <c:axId val="61368960"/>
      </c:lineChart>
      <c:catAx>
        <c:axId val="6135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67040"/>
        <c:crosses val="autoZero"/>
        <c:auto val="1"/>
        <c:lblAlgn val="ctr"/>
        <c:lblOffset val="100"/>
        <c:noMultiLvlLbl val="0"/>
      </c:catAx>
      <c:valAx>
        <c:axId val="6136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Уровень подготовки,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52960"/>
        <c:crosses val="autoZero"/>
        <c:crossBetween val="between"/>
      </c:valAx>
      <c:valAx>
        <c:axId val="613689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"стобалльников"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79328"/>
        <c:crosses val="max"/>
        <c:crossBetween val="between"/>
      </c:valAx>
      <c:catAx>
        <c:axId val="6137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368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140307792706114E-2"/>
          <c:y val="0.80466102641425141"/>
          <c:w val="0.96161799241612589"/>
          <c:h val="0.17018177249120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8225291778816"/>
          <c:y val="3.3701596290937372E-2"/>
          <c:w val="0.8385688077405733"/>
          <c:h val="0.80922052333486016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Лист1!$J$1</c:f>
              <c:strCache>
                <c:ptCount val="1"/>
                <c:pt idx="0">
                  <c:v>Доля выпускников не сдавших ЕГЭ по химии в АК, %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302263449866697E-2"/>
                  <c:y val="-2.585410895660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6A-448B-BAD8-11F43036A8A6}"/>
                </c:ext>
              </c:extLst>
            </c:dLbl>
            <c:dLbl>
              <c:idx val="2"/>
              <c:layout>
                <c:manualLayout>
                  <c:x val="-3.1346204905451876E-2"/>
                  <c:y val="-5.1708217913204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6A-448B-BAD8-11F43036A8A6}"/>
                </c:ext>
              </c:extLst>
            </c:dLbl>
            <c:dLbl>
              <c:idx val="3"/>
              <c:layout>
                <c:manualLayout>
                  <c:x val="-3.1346204905451876E-2"/>
                  <c:y val="4.4321329639889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6A-448B-BAD8-11F43036A8A6}"/>
                </c:ext>
              </c:extLst>
            </c:dLbl>
            <c:dLbl>
              <c:idx val="4"/>
              <c:layout>
                <c:manualLayout>
                  <c:x val="-4.9258321994281561E-2"/>
                  <c:y val="-2.585410895660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6A-448B-BAD8-11F43036A8A6}"/>
                </c:ext>
              </c:extLst>
            </c:dLbl>
            <c:dLbl>
              <c:idx val="5"/>
              <c:layout>
                <c:manualLayout>
                  <c:x val="-2.6868175633244465E-2"/>
                  <c:y val="-4.4321329639889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6A-448B-BAD8-11F43036A8A6}"/>
                </c:ext>
              </c:extLst>
            </c:dLbl>
            <c:dLbl>
              <c:idx val="6"/>
              <c:layout>
                <c:manualLayout>
                  <c:x val="-2.2390146361037054E-2"/>
                  <c:y val="-4.432132963988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6A-448B-BAD8-11F43036A8A6}"/>
                </c:ext>
              </c:extLst>
            </c:dLbl>
            <c:dLbl>
              <c:idx val="7"/>
              <c:layout>
                <c:manualLayout>
                  <c:x val="-2.0151131724933432E-2"/>
                  <c:y val="-7.7562326869806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6A-448B-BAD8-11F43036A8A6}"/>
                </c:ext>
              </c:extLst>
            </c:dLbl>
            <c:dLbl>
              <c:idx val="8"/>
              <c:layout>
                <c:manualLayout>
                  <c:x val="-4.0302263449866697E-2"/>
                  <c:y val="-7.017543859649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6A-448B-BAD8-11F43036A8A6}"/>
                </c:ext>
              </c:extLst>
            </c:dLbl>
            <c:dLbl>
              <c:idx val="9"/>
              <c:layout>
                <c:manualLayout>
                  <c:x val="-2.6868175633244548E-2"/>
                  <c:y val="-4.801477377654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6A-448B-BAD8-11F43036A8A6}"/>
                </c:ext>
              </c:extLst>
            </c:dLbl>
            <c:dLbl>
              <c:idx val="11"/>
              <c:layout>
                <c:manualLayout>
                  <c:x val="-4.9258321994281602E-2"/>
                  <c:y val="-4.432132963988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6A-448B-BAD8-11F43036A8A6}"/>
                </c:ext>
              </c:extLst>
            </c:dLbl>
            <c:dLbl>
              <c:idx val="12"/>
              <c:layout>
                <c:manualLayout>
                  <c:x val="6.7170439083111162E-3"/>
                  <c:y val="2.585410895660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6A-448B-BAD8-11F43036A8A6}"/>
                </c:ext>
              </c:extLst>
            </c:dLbl>
            <c:dLbl>
              <c:idx val="13"/>
              <c:layout>
                <c:manualLayout>
                  <c:x val="-4.0302263449866864E-2"/>
                  <c:y val="-2.9547553093259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6A-448B-BAD8-11F43036A8A6}"/>
                </c:ext>
              </c:extLst>
            </c:dLbl>
            <c:dLbl>
              <c:idx val="14"/>
              <c:layout>
                <c:manualLayout>
                  <c:x val="-3.8063248813763155E-2"/>
                  <c:y val="-6.2788550323176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6A-448B-BAD8-11F43036A8A6}"/>
                </c:ext>
              </c:extLst>
            </c:dLbl>
            <c:dLbl>
              <c:idx val="15"/>
              <c:layout>
                <c:manualLayout>
                  <c:x val="-4.0302263449866864E-2"/>
                  <c:y val="-3.3240997229916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6A-448B-BAD8-11F43036A8A6}"/>
                </c:ext>
              </c:extLst>
            </c:dLbl>
            <c:dLbl>
              <c:idx val="16"/>
              <c:layout>
                <c:manualLayout>
                  <c:x val="-2.2037386683923379E-2"/>
                  <c:y val="-3.324099722991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6A-448B-BAD8-11F43036A8A6}"/>
                </c:ext>
              </c:extLst>
            </c:dLbl>
            <c:dLbl>
              <c:idx val="17"/>
              <c:layout>
                <c:manualLayout>
                  <c:x val="-8.4858120730053783E-3"/>
                  <c:y val="2.585410895660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6A-448B-BAD8-11F43036A8A6}"/>
                </c:ext>
              </c:extLst>
            </c:dLbl>
            <c:dLbl>
              <c:idx val="18"/>
              <c:layout>
                <c:manualLayout>
                  <c:x val="-6.3643590547540346E-3"/>
                  <c:y val="1.6928090071605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C6A-448B-BAD8-11F43036A8A6}"/>
                </c:ext>
              </c:extLst>
            </c:dLbl>
            <c:dLbl>
              <c:idx val="19"/>
              <c:layout>
                <c:manualLayout>
                  <c:x val="-6.3643590547541899E-3"/>
                  <c:y val="-4.8014773776546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C6A-448B-BAD8-11F43036A8A6}"/>
                </c:ext>
              </c:extLst>
            </c:dLbl>
            <c:dLbl>
              <c:idx val="20"/>
              <c:layout>
                <c:manualLayout>
                  <c:x val="-1.7434294438598223E-16"/>
                  <c:y val="3.8861030506968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C6A-448B-BAD8-11F43036A8A6}"/>
                </c:ext>
              </c:extLst>
            </c:dLbl>
            <c:dLbl>
              <c:idx val="21"/>
              <c:layout>
                <c:manualLayout>
                  <c:x val="-2.4064471442762525E-4"/>
                  <c:y val="5.5083333490252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C6A-448B-BAD8-11F43036A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xVal>
          <c:yVal>
            <c:numRef>
              <c:f>Лист1!$J$2:$J$23</c:f>
              <c:numCache>
                <c:formatCode>0.0</c:formatCode>
                <c:ptCount val="22"/>
                <c:pt idx="0">
                  <c:v>22.98</c:v>
                </c:pt>
                <c:pt idx="1">
                  <c:v>16.260000000000002</c:v>
                </c:pt>
                <c:pt idx="2">
                  <c:v>13.46</c:v>
                </c:pt>
                <c:pt idx="3">
                  <c:v>8.75</c:v>
                </c:pt>
                <c:pt idx="4">
                  <c:v>11.38</c:v>
                </c:pt>
                <c:pt idx="5">
                  <c:v>11.09</c:v>
                </c:pt>
                <c:pt idx="6">
                  <c:v>11.37</c:v>
                </c:pt>
                <c:pt idx="7">
                  <c:v>6.4</c:v>
                </c:pt>
                <c:pt idx="8">
                  <c:v>8.84</c:v>
                </c:pt>
                <c:pt idx="9">
                  <c:v>11.47</c:v>
                </c:pt>
                <c:pt idx="10">
                  <c:v>3.5</c:v>
                </c:pt>
                <c:pt idx="11">
                  <c:v>11.53</c:v>
                </c:pt>
                <c:pt idx="12">
                  <c:v>9.42</c:v>
                </c:pt>
                <c:pt idx="13">
                  <c:v>19.93</c:v>
                </c:pt>
                <c:pt idx="14">
                  <c:v>16.61</c:v>
                </c:pt>
                <c:pt idx="15">
                  <c:v>20.440000000000001</c:v>
                </c:pt>
                <c:pt idx="16">
                  <c:v>19.86</c:v>
                </c:pt>
                <c:pt idx="17">
                  <c:v>17.82</c:v>
                </c:pt>
                <c:pt idx="18">
                  <c:v>21.32</c:v>
                </c:pt>
                <c:pt idx="19">
                  <c:v>22.3</c:v>
                </c:pt>
                <c:pt idx="20">
                  <c:v>19.100000000000001</c:v>
                </c:pt>
                <c:pt idx="21">
                  <c:v>19.11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CC6A-448B-BAD8-11F43036A8A6}"/>
            </c:ext>
          </c:extLst>
        </c:ser>
        <c:ser>
          <c:idx val="1"/>
          <c:order val="1"/>
          <c:tx>
            <c:strRef>
              <c:f>Лист1!$K$1</c:f>
              <c:strCache>
                <c:ptCount val="1"/>
                <c:pt idx="0">
                  <c:v>Доля выпускников не сдавших ЕГЭ по химии в РФ, %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585219541555585E-2"/>
                  <c:y val="-3.324099722991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C6A-448B-BAD8-11F43036A8A6}"/>
                </c:ext>
              </c:extLst>
            </c:dLbl>
            <c:dLbl>
              <c:idx val="1"/>
              <c:layout>
                <c:manualLayout>
                  <c:x val="-5.3736351266488971E-2"/>
                  <c:y val="4.0627885503231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C6A-448B-BAD8-11F43036A8A6}"/>
                </c:ext>
              </c:extLst>
            </c:dLbl>
            <c:dLbl>
              <c:idx val="2"/>
              <c:layout>
                <c:manualLayout>
                  <c:x val="-4.0302263449866697E-2"/>
                  <c:y val="3.693444136657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C6A-448B-BAD8-11F43036A8A6}"/>
                </c:ext>
              </c:extLst>
            </c:dLbl>
            <c:dLbl>
              <c:idx val="3"/>
              <c:layout>
                <c:manualLayout>
                  <c:x val="-3.3585219541555626E-2"/>
                  <c:y val="-3.324099722991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C6A-448B-BAD8-11F43036A8A6}"/>
                </c:ext>
              </c:extLst>
            </c:dLbl>
            <c:dLbl>
              <c:idx val="4"/>
              <c:layout>
                <c:manualLayout>
                  <c:x val="-2.6868175633244507E-2"/>
                  <c:y val="-3.3240997229916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C6A-448B-BAD8-11F43036A8A6}"/>
                </c:ext>
              </c:extLst>
            </c:dLbl>
            <c:dLbl>
              <c:idx val="5"/>
              <c:layout>
                <c:manualLayout>
                  <c:x val="-3.3585219541555585E-2"/>
                  <c:y val="4.4321329639889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C6A-448B-BAD8-11F43036A8A6}"/>
                </c:ext>
              </c:extLst>
            </c:dLbl>
            <c:dLbl>
              <c:idx val="6"/>
              <c:layout>
                <c:manualLayout>
                  <c:x val="-5.1497336630385228E-2"/>
                  <c:y val="5.540166204986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C6A-448B-BAD8-11F43036A8A6}"/>
                </c:ext>
              </c:extLst>
            </c:dLbl>
            <c:dLbl>
              <c:idx val="7"/>
              <c:layout>
                <c:manualLayout>
                  <c:x val="-4.0302263449866781E-2"/>
                  <c:y val="4.432132963988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C6A-448B-BAD8-11F43036A8A6}"/>
                </c:ext>
              </c:extLst>
            </c:dLbl>
            <c:dLbl>
              <c:idx val="8"/>
              <c:layout>
                <c:manualLayout>
                  <c:x val="-2.6868175633244465E-2"/>
                  <c:y val="5.17082179132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C6A-448B-BAD8-11F43036A8A6}"/>
                </c:ext>
              </c:extLst>
            </c:dLbl>
            <c:dLbl>
              <c:idx val="9"/>
              <c:layout>
                <c:manualLayout>
                  <c:x val="-2.6868175633244548E-2"/>
                  <c:y val="5.1708217913203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C6A-448B-BAD8-11F43036A8A6}"/>
                </c:ext>
              </c:extLst>
            </c:dLbl>
            <c:dLbl>
              <c:idx val="10"/>
              <c:layout>
                <c:manualLayout>
                  <c:x val="-3.582423417765937E-2"/>
                  <c:y val="-6.6481994459833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C6A-448B-BAD8-11F43036A8A6}"/>
                </c:ext>
              </c:extLst>
            </c:dLbl>
            <c:dLbl>
              <c:idx val="11"/>
              <c:layout>
                <c:manualLayout>
                  <c:x val="-1.3434087816622232E-2"/>
                  <c:y val="6.278855032317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C6A-448B-BAD8-11F43036A8A6}"/>
                </c:ext>
              </c:extLst>
            </c:dLbl>
            <c:dLbl>
              <c:idx val="12"/>
              <c:layout>
                <c:manualLayout>
                  <c:x val="-5.1497336630385228E-2"/>
                  <c:y val="-3.693444136657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C6A-448B-BAD8-11F43036A8A6}"/>
                </c:ext>
              </c:extLst>
            </c:dLbl>
            <c:dLbl>
              <c:idx val="13"/>
              <c:layout>
                <c:manualLayout>
                  <c:x val="-2.910719026934817E-2"/>
                  <c:y val="-4.432132963988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C6A-448B-BAD8-11F43036A8A6}"/>
                </c:ext>
              </c:extLst>
            </c:dLbl>
            <c:dLbl>
              <c:idx val="14"/>
              <c:layout>
                <c:manualLayout>
                  <c:x val="-6.7170439083111162E-3"/>
                  <c:y val="1.1080332409972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C6A-448B-BAD8-11F43036A8A6}"/>
                </c:ext>
              </c:extLst>
            </c:dLbl>
            <c:dLbl>
              <c:idx val="15"/>
              <c:layout>
                <c:manualLayout>
                  <c:x val="-1.7912117088829643E-2"/>
                  <c:y val="-1.4773776546629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C6A-448B-BAD8-11F43036A8A6}"/>
                </c:ext>
              </c:extLst>
            </c:dLbl>
            <c:dLbl>
              <c:idx val="17"/>
              <c:layout>
                <c:manualLayout>
                  <c:x val="-2.3335983200764791E-2"/>
                  <c:y val="-3.324128805228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C6A-448B-BAD8-11F43036A8A6}"/>
                </c:ext>
              </c:extLst>
            </c:dLbl>
            <c:dLbl>
              <c:idx val="20"/>
              <c:layout>
                <c:manualLayout>
                  <c:x val="0"/>
                  <c:y val="-2.770562015049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C6A-448B-BAD8-11F43036A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xVal>
          <c:yVal>
            <c:numRef>
              <c:f>Лист1!$K$2:$K$22</c:f>
              <c:numCache>
                <c:formatCode>0.0</c:formatCode>
                <c:ptCount val="21"/>
                <c:pt idx="0">
                  <c:v>16.600000000000001</c:v>
                </c:pt>
                <c:pt idx="1">
                  <c:v>14.9</c:v>
                </c:pt>
                <c:pt idx="2">
                  <c:v>12.5</c:v>
                </c:pt>
                <c:pt idx="3">
                  <c:v>15.1</c:v>
                </c:pt>
                <c:pt idx="4">
                  <c:v>14.9</c:v>
                </c:pt>
                <c:pt idx="5">
                  <c:v>10.4</c:v>
                </c:pt>
                <c:pt idx="6">
                  <c:v>9.4600000000000009</c:v>
                </c:pt>
                <c:pt idx="7">
                  <c:v>6.25</c:v>
                </c:pt>
                <c:pt idx="8">
                  <c:v>6.5</c:v>
                </c:pt>
                <c:pt idx="9">
                  <c:v>8.6999999999999993</c:v>
                </c:pt>
                <c:pt idx="10">
                  <c:v>7.34</c:v>
                </c:pt>
                <c:pt idx="11">
                  <c:v>9.1999999999999993</c:v>
                </c:pt>
                <c:pt idx="12">
                  <c:v>12.8</c:v>
                </c:pt>
                <c:pt idx="13">
                  <c:v>13.2</c:v>
                </c:pt>
                <c:pt idx="14">
                  <c:v>15.2</c:v>
                </c:pt>
                <c:pt idx="15">
                  <c:v>16.600000000000001</c:v>
                </c:pt>
                <c:pt idx="16">
                  <c:v>14.7</c:v>
                </c:pt>
                <c:pt idx="17">
                  <c:v>20.7</c:v>
                </c:pt>
                <c:pt idx="18">
                  <c:v>20.309999999999999</c:v>
                </c:pt>
                <c:pt idx="19">
                  <c:v>21.2</c:v>
                </c:pt>
                <c:pt idx="20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CC6A-448B-BAD8-11F43036A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584768"/>
        <c:axId val="109586688"/>
      </c:scatterChart>
      <c:valAx>
        <c:axId val="109584768"/>
        <c:scaling>
          <c:orientation val="minMax"/>
          <c:max val="2024"/>
          <c:min val="200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586688"/>
        <c:crosses val="autoZero"/>
        <c:crossBetween val="midCat"/>
        <c:majorUnit val="2"/>
      </c:valAx>
      <c:valAx>
        <c:axId val="1095866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выпускников не сдавших ЕГЭ по химии,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584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85700524211504"/>
          <c:y val="3.8780290967784195E-2"/>
          <c:w val="0.57700465199567752"/>
          <c:h val="9.69537810543764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Лист1!$C$2:$C$10</c:f>
              <c:numCache>
                <c:formatCode>0.0</c:formatCode>
                <c:ptCount val="9"/>
                <c:pt idx="0">
                  <c:v>0.55000000000000004</c:v>
                </c:pt>
                <c:pt idx="1">
                  <c:v>0.57999999999999996</c:v>
                </c:pt>
                <c:pt idx="2">
                  <c:v>11.38</c:v>
                </c:pt>
                <c:pt idx="3">
                  <c:v>12.64</c:v>
                </c:pt>
                <c:pt idx="4">
                  <c:v>11.08</c:v>
                </c:pt>
                <c:pt idx="5">
                  <c:v>10.17</c:v>
                </c:pt>
                <c:pt idx="6" formatCode="General">
                  <c:v>6.71</c:v>
                </c:pt>
                <c:pt idx="7" formatCode="General">
                  <c:v>6.36</c:v>
                </c:pt>
                <c:pt idx="8" formatCode="General">
                  <c:v>6.39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C-4E1D-A2B6-16C7D344A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06976"/>
        <c:axId val="173006688"/>
      </c:barChar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108</c:v>
                </c:pt>
                <c:pt idx="1">
                  <c:v>120</c:v>
                </c:pt>
                <c:pt idx="2">
                  <c:v>2452</c:v>
                </c:pt>
                <c:pt idx="3">
                  <c:v>2838</c:v>
                </c:pt>
                <c:pt idx="4">
                  <c:v>2609</c:v>
                </c:pt>
                <c:pt idx="5">
                  <c:v>2504</c:v>
                </c:pt>
                <c:pt idx="6">
                  <c:v>1527</c:v>
                </c:pt>
                <c:pt idx="7">
                  <c:v>1603</c:v>
                </c:pt>
                <c:pt idx="8">
                  <c:v>1783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5C-4E1D-A2B6-16C7D344A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007248"/>
        <c:axId val="173006128"/>
      </c:lineChart>
      <c:catAx>
        <c:axId val="1730072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006128"/>
        <c:crosses val="autoZero"/>
        <c:auto val="1"/>
        <c:lblAlgn val="ctr"/>
        <c:lblOffset val="100"/>
        <c:tickLblSkip val="2"/>
        <c:noMultiLvlLbl val="0"/>
      </c:catAx>
      <c:valAx>
        <c:axId val="1730061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Число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007248"/>
        <c:crosses val="autoZero"/>
        <c:crossBetween val="between"/>
      </c:valAx>
      <c:valAx>
        <c:axId val="1730066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от общего числа участников,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506976"/>
        <c:crosses val="max"/>
        <c:crossBetween val="between"/>
      </c:valAx>
      <c:catAx>
        <c:axId val="169506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006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Лист1!$E$1</c:f>
              <c:strCache>
                <c:ptCount val="1"/>
                <c:pt idx="0">
                  <c:v>Средняя отметка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Лист1!$E$2:$E$10</c:f>
              <c:numCache>
                <c:formatCode>0.0</c:formatCode>
                <c:ptCount val="9"/>
                <c:pt idx="0">
                  <c:v>3.75</c:v>
                </c:pt>
                <c:pt idx="1">
                  <c:v>4.0599999999999996</c:v>
                </c:pt>
                <c:pt idx="2">
                  <c:v>3.6</c:v>
                </c:pt>
                <c:pt idx="3" formatCode="General">
                  <c:v>3.9</c:v>
                </c:pt>
                <c:pt idx="4">
                  <c:v>3.97</c:v>
                </c:pt>
                <c:pt idx="5">
                  <c:v>3.89</c:v>
                </c:pt>
                <c:pt idx="6">
                  <c:v>3.77</c:v>
                </c:pt>
                <c:pt idx="7" formatCode="General">
                  <c:v>4.04</c:v>
                </c:pt>
                <c:pt idx="8" formatCode="General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C0-4109-BB02-36C7FB349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960496"/>
        <c:axId val="429959376"/>
      </c:barChart>
      <c:lineChart>
        <c:grouping val="standar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Средний тестовый балл в АК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Лист1!$D$2:$D$10</c:f>
              <c:numCache>
                <c:formatCode>0.0</c:formatCode>
                <c:ptCount val="9"/>
                <c:pt idx="0">
                  <c:v>19.82</c:v>
                </c:pt>
                <c:pt idx="1">
                  <c:v>22.58</c:v>
                </c:pt>
                <c:pt idx="2">
                  <c:v>18.5</c:v>
                </c:pt>
                <c:pt idx="3">
                  <c:v>20.7</c:v>
                </c:pt>
                <c:pt idx="4">
                  <c:v>21.39</c:v>
                </c:pt>
                <c:pt idx="5">
                  <c:v>20.98</c:v>
                </c:pt>
                <c:pt idx="6">
                  <c:v>22.84</c:v>
                </c:pt>
                <c:pt idx="7" formatCode="General">
                  <c:v>25.79</c:v>
                </c:pt>
                <c:pt idx="8" formatCode="General">
                  <c:v>25.4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C0-4109-BB02-36C7FB349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546496"/>
        <c:axId val="168330624"/>
      </c:lineChart>
      <c:catAx>
        <c:axId val="432546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330624"/>
        <c:crosses val="autoZero"/>
        <c:auto val="1"/>
        <c:lblAlgn val="ctr"/>
        <c:lblOffset val="100"/>
        <c:noMultiLvlLbl val="1"/>
      </c:catAx>
      <c:valAx>
        <c:axId val="168330624"/>
        <c:scaling>
          <c:orientation val="minMax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Средний тестовый балл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546496"/>
        <c:crosses val="autoZero"/>
        <c:crossBetween val="between"/>
      </c:valAx>
      <c:valAx>
        <c:axId val="4299593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Средняя отметка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960496"/>
        <c:crosses val="max"/>
        <c:crossBetween val="between"/>
      </c:valAx>
      <c:catAx>
        <c:axId val="42996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9959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7115245731269"/>
          <c:y val="2.9475414521025201E-3"/>
          <c:w val="0.67950428594533407"/>
          <c:h val="5.8441983418068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8221778102013"/>
          <c:y val="4.0627885503231764E-2"/>
          <c:w val="0.8385688077405733"/>
          <c:h val="0.8092205233348601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258321994281602E-2"/>
                  <c:y val="-4.432132963988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AF-4776-9A5B-E2CEAB6739CB}"/>
                </c:ext>
              </c:extLst>
            </c:dLbl>
            <c:dLbl>
              <c:idx val="1"/>
              <c:layout>
                <c:manualLayout>
                  <c:x val="6.7170439083111162E-3"/>
                  <c:y val="2.585410895660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AF-4776-9A5B-E2CEAB6739CB}"/>
                </c:ext>
              </c:extLst>
            </c:dLbl>
            <c:dLbl>
              <c:idx val="2"/>
              <c:layout>
                <c:manualLayout>
                  <c:x val="-4.0302263449866864E-2"/>
                  <c:y val="-2.9547553093259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AF-4776-9A5B-E2CEAB6739CB}"/>
                </c:ext>
              </c:extLst>
            </c:dLbl>
            <c:dLbl>
              <c:idx val="3"/>
              <c:layout>
                <c:manualLayout>
                  <c:x val="-3.8063248813763155E-2"/>
                  <c:y val="-6.2788550323176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AF-4776-9A5B-E2CEAB6739CB}"/>
                </c:ext>
              </c:extLst>
            </c:dLbl>
            <c:dLbl>
              <c:idx val="4"/>
              <c:layout>
                <c:manualLayout>
                  <c:x val="-4.0302263449866864E-2"/>
                  <c:y val="-3.3240997229916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AF-4776-9A5B-E2CEAB6739CB}"/>
                </c:ext>
              </c:extLst>
            </c:dLbl>
            <c:dLbl>
              <c:idx val="5"/>
              <c:layout>
                <c:manualLayout>
                  <c:x val="-2.2037386683923379E-2"/>
                  <c:y val="-3.324099722991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AF-4776-9A5B-E2CEAB673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xVal>
          <c:yVal>
            <c:numRef>
              <c:f>Лист1!$H$2:$H$10</c:f>
              <c:numCache>
                <c:formatCode>0.0</c:formatCode>
                <c:ptCount val="9"/>
                <c:pt idx="0">
                  <c:v>3.7</c:v>
                </c:pt>
                <c:pt idx="1">
                  <c:v>3.33</c:v>
                </c:pt>
                <c:pt idx="2">
                  <c:v>12.23</c:v>
                </c:pt>
                <c:pt idx="3">
                  <c:v>1.1599999999999999</c:v>
                </c:pt>
                <c:pt idx="4">
                  <c:v>0.77</c:v>
                </c:pt>
                <c:pt idx="5">
                  <c:v>1.2</c:v>
                </c:pt>
                <c:pt idx="6">
                  <c:v>3.67</c:v>
                </c:pt>
                <c:pt idx="7" formatCode="General">
                  <c:v>2.87</c:v>
                </c:pt>
                <c:pt idx="8" formatCode="General">
                  <c:v>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3AF-4776-9A5B-E2CEAB673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13344"/>
        <c:axId val="78458064"/>
      </c:scatterChart>
      <c:valAx>
        <c:axId val="167113344"/>
        <c:scaling>
          <c:orientation val="minMax"/>
          <c:max val="202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58064"/>
        <c:crosses val="autoZero"/>
        <c:crossBetween val="midCat"/>
      </c:valAx>
      <c:valAx>
        <c:axId val="784580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выпускников не сдавших ОГЭ по химии,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11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0.46353</cdr:x>
      <cdr:y>0.14645</cdr:y>
    </cdr:from>
    <cdr:to>
      <cdr:x>0.53647</cdr:x>
      <cdr:y>0.14653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55F20A34-1443-4CD1-9DD0-03CDC402C377}"/>
            </a:ext>
          </a:extLst>
        </cdr:cNvPr>
        <cdr:cNvCxnSpPr/>
      </cdr:nvCxnSpPr>
      <cdr:spPr>
        <a:xfrm xmlns:a="http://schemas.openxmlformats.org/drawingml/2006/main" flipV="1">
          <a:off x="5073436" y="653810"/>
          <a:ext cx="798344" cy="3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DBE0886-60F4-4A3B-BF72-B9FB3614E477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7175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6046B9-E953-43C8-BBE8-3CC938BBE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45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6A46-EB4F-4B7D-B6B5-0F4CE1688F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67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6B37B-A8A7-4A5D-AEF0-F7EF4CCAF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77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DF14D-9AAB-4AA6-BBD9-4A2519EE02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33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755651" y="304800"/>
            <a:ext cx="10678583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9DEF3-C831-46E7-92EE-FBEF80772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80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B199-64EC-405A-97D6-0D7E24212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09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1BF8-4B59-465D-90C2-98605B11FF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49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685E-2711-404B-BA32-D3B0DAF1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22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2810-9538-434F-B097-76CBFD5F0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41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D9B5-2B03-4089-923B-09CD73F6E1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1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6FCF-0800-488C-80AE-162084151B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22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F00C-6F10-4870-A348-AAEDD51DC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72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616BC-1BA7-4B59-B801-E9448C44E0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8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C87B44-7142-46E1-A53A-9C5849DE7C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3432" y="333376"/>
            <a:ext cx="10369152" cy="20288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</a:rPr>
              <a:t>Основные результаты ГИА</a:t>
            </a:r>
            <a:br>
              <a:rPr lang="ru-RU" alt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</a:rPr>
              <a:t>по химии в 2024 г. в Алтайском крае.</a:t>
            </a:r>
            <a:br>
              <a:rPr lang="ru-RU" alt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alt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</a:rPr>
              <a:t>КИМ ГИА по химии в 2025 г.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3432" y="3068960"/>
            <a:ext cx="10369152" cy="2305050"/>
          </a:xfrm>
        </p:spPr>
        <p:txBody>
          <a:bodyPr/>
          <a:lstStyle/>
          <a:p>
            <a:pPr eaLnBrk="1" hangingPunct="1"/>
            <a:endParaRPr lang="en-US" alt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Маркин Вадим Иванович, </a:t>
            </a:r>
            <a:b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председатель предметной комиссии ГИА</a:t>
            </a:r>
            <a:b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по химии в Алтайском крае, </a:t>
            </a:r>
            <a:br>
              <a:rPr lang="en-US" alt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ru-RU" sz="2400" b="1" dirty="0">
                <a:solidFill>
                  <a:schemeClr val="accent6">
                    <a:lumMod val="75000"/>
                  </a:schemeClr>
                </a:solidFill>
              </a:rPr>
              <a:t>e-mail: markin@chemwood.asu.ru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9301" y="6381750"/>
            <a:ext cx="390844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Барнаул,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АлтГУ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, 1 ноября 2025 г.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Основные результаты ОГЭ по химии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52DE2EF-C04E-41AC-B139-A807789F9642}" type="slidenum">
              <a:rPr lang="ru-RU" altLang="ru-RU" smtClean="0"/>
              <a:pPr/>
              <a:t>10</a:t>
            </a:fld>
            <a:endParaRPr lang="ru-RU" alt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834397"/>
              </p:ext>
            </p:extLst>
          </p:nvPr>
        </p:nvGraphicFramePr>
        <p:xfrm>
          <a:off x="1777480" y="1695647"/>
          <a:ext cx="8280920" cy="438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886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95400" y="692696"/>
            <a:ext cx="1068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Что нас ждет в 2025 году?</a:t>
            </a:r>
          </a:p>
        </p:txBody>
      </p:sp>
      <p:pic>
        <p:nvPicPr>
          <p:cNvPr id="6146" name="Picture 2" descr="Задумался | Публикации | Вокруг Св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420888"/>
            <a:ext cx="4824536" cy="322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2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95400" y="692696"/>
            <a:ext cx="1068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Что нас ждет в 2025 году?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408" y="1700808"/>
            <a:ext cx="1068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Изменения структуры и содержания КИМ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ЕГЭ отсутствуют.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1141A14-C95B-48B5-9462-0493ADD4F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5" y="3611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586A1-C436-4648-ADD3-5A8FB203D2E5}"/>
              </a:ext>
            </a:extLst>
          </p:cNvPr>
          <p:cNvSpPr txBox="1"/>
          <p:nvPr/>
        </p:nvSpPr>
        <p:spPr>
          <a:xfrm>
            <a:off x="784280" y="2326452"/>
            <a:ext cx="1068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002060"/>
                </a:solidFill>
                <a:effectLst/>
                <a:latin typeface="+mn-lt"/>
              </a:rPr>
              <a:t>Внесены коррективы в модель задания 17: вместо задания на выбор нескольких вариантов ответа будет использовано задание на установление соответствия между позициями двух множеств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BEFD14-9E82-4119-A404-363F59146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07" y="4115559"/>
            <a:ext cx="5455893" cy="19427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C589EB-0B67-4B03-9D04-741C71E1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4046419"/>
            <a:ext cx="4248472" cy="20118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7621B0-440F-4830-88B7-EBF712E6BB57}"/>
              </a:ext>
            </a:extLst>
          </p:cNvPr>
          <p:cNvSpPr txBox="1"/>
          <p:nvPr/>
        </p:nvSpPr>
        <p:spPr>
          <a:xfrm>
            <a:off x="2843675" y="3584754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Было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828E40-AEBB-415F-AE7C-547DC0DC636B}"/>
              </a:ext>
            </a:extLst>
          </p:cNvPr>
          <p:cNvSpPr txBox="1"/>
          <p:nvPr/>
        </p:nvSpPr>
        <p:spPr>
          <a:xfrm>
            <a:off x="8616280" y="3515886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169885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23392" y="404664"/>
            <a:ext cx="1068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Изменения в КИМ ОГЭ по химии 2025 года по сравнению с 2024 годом (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проект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408" y="1772816"/>
            <a:ext cx="106571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Общее число заданий уменьшено с 24 до 23: из экзаменационного варианта 2025 г. исключено задание 24.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Изменена модель задания 23, предусматривающего выполнение химического эксперимента. Экзаменуемым предстоит провести 4 опыта, позволяющих распознать вещества в двух пробирках под номерами.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Результаты выполнения задания оформляются в табличной форме.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Выполнение задания оценивается 5 баллами.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Оценивание экспертами в аудитории техники выполнения опытов в 2025 г. не предусмотрено. 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 задании 21 исключён компонент условия, предусматривающий составление сокращённого ионного уравнения реакции. Данный шаг обусловлен проверкой </a:t>
            </a:r>
            <a:r>
              <a:rPr lang="ru-RU" dirty="0" err="1">
                <a:solidFill>
                  <a:srgbClr val="002060"/>
                </a:solidFill>
              </a:rPr>
              <a:t>сформированности</a:t>
            </a:r>
            <a:r>
              <a:rPr lang="ru-RU" dirty="0">
                <a:solidFill>
                  <a:srgbClr val="002060"/>
                </a:solidFill>
              </a:rPr>
              <a:t> указанного умения новым заданием 23.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Максимальный первичный балл за выполнение экзаменационной работы уменьшен с 40 до 38.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448" y="6344850"/>
            <a:ext cx="1944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Источник: </a:t>
            </a:r>
            <a:r>
              <a:rPr lang="en-US" sz="1200" i="1" dirty="0">
                <a:solidFill>
                  <a:srgbClr val="002060"/>
                </a:solidFill>
              </a:rPr>
              <a:t>www.fipi.ru</a:t>
            </a:r>
            <a:endParaRPr lang="ru-RU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6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23392" y="404664"/>
            <a:ext cx="1068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Изменения в КИМ ОГЭ по химии 2025 года по сравнению с 2024 годом (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проект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772816"/>
            <a:ext cx="7704856" cy="4386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7448" y="6344850"/>
            <a:ext cx="1944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Источник: </a:t>
            </a:r>
            <a:r>
              <a:rPr lang="en-US" sz="1200" i="1" dirty="0">
                <a:solidFill>
                  <a:srgbClr val="002060"/>
                </a:solidFill>
              </a:rPr>
              <a:t>www.fipi.ru</a:t>
            </a:r>
            <a:endParaRPr lang="ru-RU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5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23392" y="404664"/>
            <a:ext cx="1068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Изменения в КИМ ОГЭ по химии 2025 года по сравнению с 2024 годом (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проект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448" y="6344850"/>
            <a:ext cx="1944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Источник: </a:t>
            </a:r>
            <a:r>
              <a:rPr lang="en-US" sz="1200" i="1" dirty="0">
                <a:solidFill>
                  <a:srgbClr val="002060"/>
                </a:solidFill>
              </a:rPr>
              <a:t>www.fipi.ru</a:t>
            </a:r>
            <a:endParaRPr lang="ru-RU" sz="1200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1688516"/>
            <a:ext cx="6371429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5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23392" y="404664"/>
            <a:ext cx="1068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Изменения в КИМ ОГЭ по химии 2025 года по сравнению с 2024 годом (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проект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448" y="6344850"/>
            <a:ext cx="1944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Источник: </a:t>
            </a:r>
            <a:r>
              <a:rPr lang="en-US" sz="1200" i="1" dirty="0">
                <a:solidFill>
                  <a:srgbClr val="002060"/>
                </a:solidFill>
              </a:rPr>
              <a:t>www.fipi.ru</a:t>
            </a:r>
            <a:endParaRPr lang="ru-RU" sz="1200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455953"/>
            <a:ext cx="5714286" cy="4819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455953"/>
            <a:ext cx="5328592" cy="1681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875" y="3200795"/>
            <a:ext cx="5319741" cy="36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23392" y="404664"/>
            <a:ext cx="1068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Изменения в КИМ ОГЭ по химии 2025 года по сравнению с 2024 годом (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проект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448" y="6344850"/>
            <a:ext cx="1944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Источник: </a:t>
            </a:r>
            <a:r>
              <a:rPr lang="en-US" sz="1200" i="1" dirty="0">
                <a:solidFill>
                  <a:srgbClr val="002060"/>
                </a:solidFill>
              </a:rPr>
              <a:t>www.fipi.ru</a:t>
            </a:r>
            <a:endParaRPr lang="ru-RU" sz="1200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5" y="1844824"/>
            <a:ext cx="736555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9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23392" y="404664"/>
            <a:ext cx="1068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Изменения в КИМ ОГЭ по химии 2025 года по сравнению с 2024 годом (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проект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448" y="6344850"/>
            <a:ext cx="1944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Источник: </a:t>
            </a:r>
            <a:r>
              <a:rPr lang="en-US" sz="1200" i="1" dirty="0">
                <a:solidFill>
                  <a:srgbClr val="002060"/>
                </a:solidFill>
              </a:rPr>
              <a:t>www.fipi.ru</a:t>
            </a:r>
            <a:endParaRPr lang="ru-RU" sz="1200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772816"/>
            <a:ext cx="6390476" cy="3219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3212976"/>
            <a:ext cx="6228571" cy="2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44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3432" y="980728"/>
            <a:ext cx="10363200" cy="1371600"/>
          </a:xfrm>
        </p:spPr>
        <p:txBody>
          <a:bodyPr/>
          <a:lstStyle/>
          <a:p>
            <a:pPr algn="ctr" eaLnBrk="1" hangingPunct="1"/>
            <a:r>
              <a:rPr lang="ru-RU" altLang="ru-RU" sz="4400" b="1" dirty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3429000"/>
            <a:ext cx="7773987" cy="1600200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</a:rPr>
              <a:t>Вопросы?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63552" y="5373216"/>
            <a:ext cx="8280400" cy="92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/>
            <a:r>
              <a:rPr lang="ru-RU" altLang="ru-RU" sz="2000" b="1" kern="0" dirty="0">
                <a:solidFill>
                  <a:schemeClr val="accent2">
                    <a:lumMod val="75000"/>
                  </a:schemeClr>
                </a:solidFill>
              </a:rPr>
              <a:t>Маркин Вадим Иванович, </a:t>
            </a:r>
            <a:br>
              <a:rPr lang="ru-RU" altLang="ru-RU" sz="2000" b="1" kern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ru-RU" sz="2000" b="1" kern="0" dirty="0">
                <a:solidFill>
                  <a:schemeClr val="accent2">
                    <a:lumMod val="75000"/>
                  </a:schemeClr>
                </a:solidFill>
              </a:rPr>
              <a:t>e-mail: markin@chemwood.asu.ru</a:t>
            </a:r>
            <a:endParaRPr lang="ru-RU" altLang="ru-RU" sz="20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2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7408" y="1772816"/>
            <a:ext cx="9900592" cy="12160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Общие сведения о результатах ЕГЭ по химии в Алтайском крае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304801"/>
            <a:ext cx="10539784" cy="12160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Количество участников ЕГЭ по химии в Алтайском крае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5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65FF81F-54FB-49FA-A5A9-2CD48929B536}" type="slidenum">
              <a:rPr lang="ru-RU" altLang="ru-RU" smtClean="0"/>
              <a:pPr/>
              <a:t>3</a:t>
            </a:fld>
            <a:endParaRPr lang="ru-RU" alt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274479"/>
              </p:ext>
            </p:extLst>
          </p:nvPr>
        </p:nvGraphicFramePr>
        <p:xfrm>
          <a:off x="839417" y="1962150"/>
          <a:ext cx="10539784" cy="413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Средний тестовый балл ЕГЭ по химии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52DE2EF-C04E-41AC-B139-A807789F9642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2" name="Овал 1"/>
          <p:cNvSpPr/>
          <p:nvPr/>
        </p:nvSpPr>
        <p:spPr>
          <a:xfrm>
            <a:off x="10677896" y="2780928"/>
            <a:ext cx="602680" cy="1872208"/>
          </a:xfrm>
          <a:prstGeom prst="ellipse">
            <a:avLst/>
          </a:prstGeom>
          <a:noFill/>
          <a:ln>
            <a:solidFill>
              <a:srgbClr val="FC0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089692"/>
              </p:ext>
            </p:extLst>
          </p:nvPr>
        </p:nvGraphicFramePr>
        <p:xfrm>
          <a:off x="839416" y="1824037"/>
          <a:ext cx="10441160" cy="426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51384" y="1551155"/>
            <a:ext cx="10945216" cy="4843600"/>
            <a:chOff x="551384" y="1551155"/>
            <a:chExt cx="10945216" cy="4843600"/>
          </a:xfrm>
        </p:grpSpPr>
        <p:graphicFrame>
          <p:nvGraphicFramePr>
            <p:cNvPr id="35" name="Диаграмма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9122787"/>
                </p:ext>
              </p:extLst>
            </p:nvPr>
          </p:nvGraphicFramePr>
          <p:xfrm>
            <a:off x="551384" y="1930259"/>
            <a:ext cx="10945216" cy="4464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8" name="Группа 27"/>
            <p:cNvGrpSpPr/>
            <p:nvPr/>
          </p:nvGrpSpPr>
          <p:grpSpPr>
            <a:xfrm>
              <a:off x="8365865" y="1551155"/>
              <a:ext cx="1832976" cy="869860"/>
              <a:chOff x="6397156" y="892268"/>
              <a:chExt cx="2212618" cy="869860"/>
            </a:xfrm>
          </p:grpSpPr>
          <p:sp>
            <p:nvSpPr>
              <p:cNvPr id="29" name="Правая фигурная скобка 28"/>
              <p:cNvSpPr/>
              <p:nvPr/>
            </p:nvSpPr>
            <p:spPr>
              <a:xfrm rot="16200000">
                <a:off x="6718108" y="1326256"/>
                <a:ext cx="223672" cy="648072"/>
              </a:xfrm>
              <a:prstGeom prst="rightBrace">
                <a:avLst/>
              </a:prstGeom>
              <a:ln>
                <a:solidFill>
                  <a:srgbClr val="1D03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97156" y="1280699"/>
                <a:ext cx="8672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>
                    <a:solidFill>
                      <a:srgbClr val="1D03DD"/>
                    </a:solidFill>
                  </a:rPr>
                  <a:t>57,8%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742501" y="892268"/>
                <a:ext cx="8672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>
                    <a:solidFill>
                      <a:srgbClr val="1D03DD"/>
                    </a:solidFill>
                  </a:rPr>
                  <a:t>63,3%</a:t>
                </a:r>
              </a:p>
            </p:txBody>
          </p:sp>
          <p:sp>
            <p:nvSpPr>
              <p:cNvPr id="39" name="Правая фигурная скобка 38"/>
              <p:cNvSpPr/>
              <p:nvPr/>
            </p:nvSpPr>
            <p:spPr>
              <a:xfrm rot="16200000">
                <a:off x="8092467" y="990855"/>
                <a:ext cx="223672" cy="648073"/>
              </a:xfrm>
              <a:prstGeom prst="rightBrace">
                <a:avLst/>
              </a:prstGeom>
              <a:ln>
                <a:solidFill>
                  <a:srgbClr val="1D03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304801"/>
            <a:ext cx="10539784" cy="121602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Распределение участников с различным уровнем подготовки по группам</a:t>
            </a:r>
            <a:endParaRPr lang="ru-RU" alt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4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84E4051-F1F4-4147-B58F-60CB227236D9}" type="slidenum">
              <a:rPr lang="ru-RU" altLang="ru-RU" smtClean="0"/>
              <a:pPr/>
              <a:t>5</a:t>
            </a:fld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5519936" y="1628800"/>
            <a:ext cx="562756" cy="534460"/>
            <a:chOff x="6808863" y="2591075"/>
            <a:chExt cx="718466" cy="534460"/>
          </a:xfrm>
        </p:grpSpPr>
        <p:sp>
          <p:nvSpPr>
            <p:cNvPr id="24" name="Правая фигурная скобка 23"/>
            <p:cNvSpPr/>
            <p:nvPr/>
          </p:nvSpPr>
          <p:spPr>
            <a:xfrm rot="16200000">
              <a:off x="7075374" y="2673580"/>
              <a:ext cx="223672" cy="680237"/>
            </a:xfrm>
            <a:prstGeom prst="rightBrace">
              <a:avLst/>
            </a:prstGeom>
            <a:ln>
              <a:solidFill>
                <a:srgbClr val="FC0C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08863" y="2591075"/>
              <a:ext cx="71846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rgbClr val="FF0000"/>
                  </a:solidFill>
                </a:rPr>
                <a:t>39,8%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871864" y="1628800"/>
            <a:ext cx="686610" cy="534459"/>
            <a:chOff x="7572971" y="1606045"/>
            <a:chExt cx="718466" cy="534459"/>
          </a:xfrm>
        </p:grpSpPr>
        <p:sp>
          <p:nvSpPr>
            <p:cNvPr id="17" name="Правая фигурная скобка 16"/>
            <p:cNvSpPr/>
            <p:nvPr/>
          </p:nvSpPr>
          <p:spPr>
            <a:xfrm rot="16200000">
              <a:off x="7820368" y="1704632"/>
              <a:ext cx="223672" cy="648072"/>
            </a:xfrm>
            <a:prstGeom prst="rightBrace">
              <a:avLst/>
            </a:prstGeom>
            <a:ln>
              <a:solidFill>
                <a:srgbClr val="1D0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72971" y="1606045"/>
              <a:ext cx="7184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rgbClr val="1D03DD"/>
                  </a:solidFill>
                </a:rPr>
                <a:t>60,2%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631855" y="1886428"/>
            <a:ext cx="616273" cy="534460"/>
            <a:chOff x="8256243" y="2636912"/>
            <a:chExt cx="718466" cy="534460"/>
          </a:xfrm>
        </p:grpSpPr>
        <p:sp>
          <p:nvSpPr>
            <p:cNvPr id="22" name="Правая фигурная скобка 21"/>
            <p:cNvSpPr/>
            <p:nvPr/>
          </p:nvSpPr>
          <p:spPr>
            <a:xfrm rot="16200000">
              <a:off x="8522755" y="2719417"/>
              <a:ext cx="223672" cy="680237"/>
            </a:xfrm>
            <a:prstGeom prst="rightBrace">
              <a:avLst/>
            </a:prstGeom>
            <a:ln>
              <a:solidFill>
                <a:srgbClr val="FC0C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56243" y="2636912"/>
              <a:ext cx="718466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rgbClr val="FF0000"/>
                  </a:solidFill>
                </a:rPr>
                <a:t>31,9%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023992" y="1886429"/>
            <a:ext cx="648072" cy="534459"/>
            <a:chOff x="7572971" y="1606045"/>
            <a:chExt cx="718466" cy="534459"/>
          </a:xfrm>
        </p:grpSpPr>
        <p:sp>
          <p:nvSpPr>
            <p:cNvPr id="3" name="Правая фигурная скобка 2"/>
            <p:cNvSpPr/>
            <p:nvPr/>
          </p:nvSpPr>
          <p:spPr>
            <a:xfrm rot="16200000">
              <a:off x="7820368" y="1704632"/>
              <a:ext cx="223672" cy="648072"/>
            </a:xfrm>
            <a:prstGeom prst="rightBrace">
              <a:avLst/>
            </a:prstGeom>
            <a:ln>
              <a:solidFill>
                <a:srgbClr val="1D0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72971" y="1606045"/>
              <a:ext cx="7184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rgbClr val="1D03DD"/>
                  </a:solidFill>
                </a:rPr>
                <a:t>68,1%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233542" y="1582496"/>
            <a:ext cx="718466" cy="508755"/>
            <a:chOff x="7555359" y="1631749"/>
            <a:chExt cx="867273" cy="508755"/>
          </a:xfrm>
        </p:grpSpPr>
        <p:sp>
          <p:nvSpPr>
            <p:cNvPr id="14" name="Правая фигурная скобка 13"/>
            <p:cNvSpPr/>
            <p:nvPr/>
          </p:nvSpPr>
          <p:spPr>
            <a:xfrm rot="16200000">
              <a:off x="7820368" y="1704632"/>
              <a:ext cx="223672" cy="648072"/>
            </a:xfrm>
            <a:prstGeom prst="rightBrace">
              <a:avLst/>
            </a:prstGeom>
            <a:ln>
              <a:solidFill>
                <a:srgbClr val="1D0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5359" y="1631749"/>
              <a:ext cx="8672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rgbClr val="1D03DD"/>
                  </a:solidFill>
                </a:rPr>
                <a:t>67,3%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847594" y="1558024"/>
            <a:ext cx="555956" cy="527006"/>
            <a:chOff x="9680000" y="2621611"/>
            <a:chExt cx="718521" cy="527006"/>
          </a:xfrm>
        </p:grpSpPr>
        <p:sp>
          <p:nvSpPr>
            <p:cNvPr id="20" name="Правая фигурная скобка 19"/>
            <p:cNvSpPr/>
            <p:nvPr/>
          </p:nvSpPr>
          <p:spPr>
            <a:xfrm rot="16200000">
              <a:off x="9946567" y="2696662"/>
              <a:ext cx="223672" cy="680237"/>
            </a:xfrm>
            <a:prstGeom prst="rightBrace">
              <a:avLst/>
            </a:prstGeom>
            <a:ln>
              <a:solidFill>
                <a:srgbClr val="FC0C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80000" y="2621611"/>
              <a:ext cx="7184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rgbClr val="FF0000"/>
                  </a:solidFill>
                </a:rPr>
                <a:t>32,7%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989696" y="1550570"/>
            <a:ext cx="1814008" cy="890570"/>
            <a:chOff x="9680055" y="2258047"/>
            <a:chExt cx="2344446" cy="890570"/>
          </a:xfrm>
        </p:grpSpPr>
        <p:sp>
          <p:nvSpPr>
            <p:cNvPr id="32" name="Правая фигурная скобка 31"/>
            <p:cNvSpPr/>
            <p:nvPr/>
          </p:nvSpPr>
          <p:spPr>
            <a:xfrm rot="16200000">
              <a:off x="9946567" y="2696662"/>
              <a:ext cx="223672" cy="680237"/>
            </a:xfrm>
            <a:prstGeom prst="rightBrace">
              <a:avLst/>
            </a:prstGeom>
            <a:ln>
              <a:solidFill>
                <a:srgbClr val="FC0C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80055" y="2614157"/>
              <a:ext cx="928554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rgbClr val="FF0000"/>
                  </a:solidFill>
                </a:rPr>
                <a:t>42,2%</a:t>
              </a:r>
            </a:p>
          </p:txBody>
        </p:sp>
        <p:sp>
          <p:nvSpPr>
            <p:cNvPr id="36" name="Правая фигурная скобка 35"/>
            <p:cNvSpPr/>
            <p:nvPr/>
          </p:nvSpPr>
          <p:spPr>
            <a:xfrm rot="16200000">
              <a:off x="11362459" y="2340552"/>
              <a:ext cx="223672" cy="680236"/>
            </a:xfrm>
            <a:prstGeom prst="rightBrace">
              <a:avLst/>
            </a:prstGeom>
            <a:ln>
              <a:solidFill>
                <a:srgbClr val="FC0C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095947" y="2258047"/>
              <a:ext cx="92855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rgbClr val="FF0000"/>
                  </a:solidFill>
                </a:rPr>
                <a:t>36,7%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304801"/>
            <a:ext cx="10539784" cy="12160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Доля выпускников, набравших балл ниже минимального</a:t>
            </a:r>
            <a:endParaRPr lang="ru-RU" alt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F884909-FD25-450B-8705-DB1F94DB8272}" type="slidenum">
              <a:rPr lang="ru-RU" altLang="ru-RU" smtClean="0"/>
              <a:pPr/>
              <a:t>6</a:t>
            </a:fld>
            <a:endParaRPr lang="ru-RU" alt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855806"/>
              </p:ext>
            </p:extLst>
          </p:nvPr>
        </p:nvGraphicFramePr>
        <p:xfrm>
          <a:off x="695400" y="1916832"/>
          <a:ext cx="106838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7408" y="1772816"/>
            <a:ext cx="9900592" cy="12160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Общие сведения о результатах ОГЭ по химии в Алтайском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147503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304801"/>
            <a:ext cx="10539784" cy="12160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Количество участников ОГЭ по химии в Алтайском крае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5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65FF81F-54FB-49FA-A5A9-2CD48929B536}" type="slidenum">
              <a:rPr lang="ru-RU" altLang="ru-RU" smtClean="0"/>
              <a:pPr/>
              <a:t>8</a:t>
            </a:fld>
            <a:endParaRPr lang="ru-RU" alt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784633"/>
              </p:ext>
            </p:extLst>
          </p:nvPr>
        </p:nvGraphicFramePr>
        <p:xfrm>
          <a:off x="1487488" y="1962150"/>
          <a:ext cx="9145016" cy="405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586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Основные результаты ОГЭ по химии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52DE2EF-C04E-41AC-B139-A807789F9642}" type="slidenum">
              <a:rPr lang="ru-RU" altLang="ru-RU" smtClean="0"/>
              <a:pPr/>
              <a:t>9</a:t>
            </a:fld>
            <a:endParaRPr lang="ru-RU" alt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35775"/>
              </p:ext>
            </p:extLst>
          </p:nvPr>
        </p:nvGraphicFramePr>
        <p:xfrm>
          <a:off x="983432" y="1844824"/>
          <a:ext cx="10395768" cy="44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508036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25399</TotalTime>
  <Words>591</Words>
  <Application>Microsoft Office PowerPoint</Application>
  <PresentationFormat>Широкоэкранный</PresentationFormat>
  <Paragraphs>139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Профиль</vt:lpstr>
      <vt:lpstr>Основные результаты ГИА по химии в 2024 г. в Алтайском крае.  КИМ ГИА по химии в 2025 г.</vt:lpstr>
      <vt:lpstr>Общие сведения о результатах ЕГЭ по химии в Алтайском крае</vt:lpstr>
      <vt:lpstr>Количество участников ЕГЭ по химии в Алтайском крае</vt:lpstr>
      <vt:lpstr>Средний тестовый балл ЕГЭ по химии</vt:lpstr>
      <vt:lpstr>Распределение участников с различным уровнем подготовки по группам</vt:lpstr>
      <vt:lpstr>Доля выпускников, набравших балл ниже минимального</vt:lpstr>
      <vt:lpstr>Общие сведения о результатах ОГЭ по химии в Алтайском крае</vt:lpstr>
      <vt:lpstr>Количество участников ОГЭ по химии в Алтайском крае</vt:lpstr>
      <vt:lpstr>Основные результаты ОГЭ по химии</vt:lpstr>
      <vt:lpstr>Основные результаты ОГЭ по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ASU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по химии</dc:title>
  <dc:creator>User</dc:creator>
  <cp:lastModifiedBy>111</cp:lastModifiedBy>
  <cp:revision>1002</cp:revision>
  <dcterms:created xsi:type="dcterms:W3CDTF">2008-03-24T05:02:07Z</dcterms:created>
  <dcterms:modified xsi:type="dcterms:W3CDTF">2024-10-28T04:47:47Z</dcterms:modified>
</cp:coreProperties>
</file>