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15"/>
  </p:notesMasterIdLst>
  <p:sldIdLst>
    <p:sldId id="297" r:id="rId4"/>
    <p:sldId id="256" r:id="rId5"/>
    <p:sldId id="320" r:id="rId6"/>
    <p:sldId id="323" r:id="rId7"/>
    <p:sldId id="324" r:id="rId8"/>
    <p:sldId id="325" r:id="rId9"/>
    <p:sldId id="322" r:id="rId10"/>
    <p:sldId id="266" r:id="rId11"/>
    <p:sldId id="326" r:id="rId12"/>
    <p:sldId id="327" r:id="rId13"/>
    <p:sldId id="328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Abhaya Libre" panose="020B0604020202020204" charset="0"/>
      <p:regular r:id="rId22"/>
      <p:bold r:id="rId23"/>
    </p:embeddedFont>
    <p:embeddedFont>
      <p:font typeface="Jost" panose="020B0604020202020204" charset="-52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2C2"/>
    <a:srgbClr val="9CC0C0"/>
    <a:srgbClr val="12716B"/>
    <a:srgbClr val="826146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a8aea4ce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4a8aea4ce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618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a8aea4ce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4a8aea4ce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ysClr val="windowText" lastClr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13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ysClr val="windowText" lastClr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89481" y="2079389"/>
            <a:ext cx="5832615" cy="1219641"/>
          </a:xfrm>
        </p:spPr>
        <p:txBody>
          <a:bodyPr/>
          <a:lstStyle/>
          <a:p>
            <a:r>
              <a:rPr lang="ru-RU" dirty="0"/>
              <a:t>Из опыта реализации </a:t>
            </a:r>
            <a:r>
              <a:rPr lang="ru-RU" dirty="0" err="1"/>
              <a:t>деятельностных</a:t>
            </a:r>
            <a:r>
              <a:rPr lang="ru-RU" dirty="0"/>
              <a:t> образовательных </a:t>
            </a:r>
            <a:r>
              <a:rPr lang="ru-RU" dirty="0" smtClean="0"/>
              <a:t>практик 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06107" y="3739979"/>
            <a:ext cx="3801090" cy="1042483"/>
          </a:xfrm>
        </p:spPr>
        <p:txBody>
          <a:bodyPr/>
          <a:lstStyle/>
          <a:p>
            <a:pPr marL="88900" indent="0" algn="l"/>
            <a:r>
              <a:rPr lang="ru-RU" sz="1200" dirty="0" err="1" smtClean="0"/>
              <a:t>Мингалева</a:t>
            </a:r>
            <a:r>
              <a:rPr lang="ru-RU" sz="1200" dirty="0" smtClean="0"/>
              <a:t> Юлия Юрьевна</a:t>
            </a:r>
          </a:p>
          <a:p>
            <a:pPr marL="88900" indent="0" algn="l"/>
            <a:r>
              <a:rPr lang="ru-RU" sz="1200" dirty="0" smtClean="0"/>
              <a:t>заведующий кафедрой естественнонаучного образования и </a:t>
            </a:r>
            <a:r>
              <a:rPr lang="ru-RU" sz="1200" dirty="0" err="1" smtClean="0"/>
              <a:t>цифровизации</a:t>
            </a:r>
            <a:endParaRPr lang="ru-RU" sz="1200" dirty="0" smtClean="0"/>
          </a:p>
          <a:p>
            <a:pPr marL="88900" indent="0" algn="l"/>
            <a:r>
              <a:rPr lang="ru-RU" sz="1200" dirty="0" smtClean="0"/>
              <a:t>БУ ДПО РА «ИПК и ППРО РА»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/>
          <p:nvPr/>
        </p:nvSpPr>
        <p:spPr>
          <a:xfrm rot="10800000">
            <a:off x="2" y="2982"/>
            <a:ext cx="5307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8"/>
          <p:cNvSpPr/>
          <p:nvPr/>
        </p:nvSpPr>
        <p:spPr>
          <a:xfrm flipH="1">
            <a:off x="8102300" y="4101906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8"/>
          <p:cNvSpPr/>
          <p:nvPr/>
        </p:nvSpPr>
        <p:spPr>
          <a:xfrm rot="10800000">
            <a:off x="0" y="4764302"/>
            <a:ext cx="2913300" cy="3792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8606669" y="2723800"/>
            <a:ext cx="3666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38"/>
          <p:cNvCxnSpPr/>
          <p:nvPr/>
        </p:nvCxnSpPr>
        <p:spPr>
          <a:xfrm rot="10800000">
            <a:off x="265356" y="-278915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38"/>
          <p:cNvCxnSpPr/>
          <p:nvPr/>
        </p:nvCxnSpPr>
        <p:spPr>
          <a:xfrm>
            <a:off x="8789969" y="2723800"/>
            <a:ext cx="0" cy="2494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38"/>
          <p:cNvSpPr txBox="1">
            <a:spLocks noGrp="1"/>
          </p:cNvSpPr>
          <p:nvPr>
            <p:ph type="title"/>
          </p:nvPr>
        </p:nvSpPr>
        <p:spPr>
          <a:xfrm>
            <a:off x="6563123" y="1466387"/>
            <a:ext cx="2330092" cy="1582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>
                <a:solidFill>
                  <a:srgbClr val="12716B"/>
                </a:solidFill>
              </a:rPr>
              <a:t>Этап </a:t>
            </a:r>
            <a:r>
              <a:rPr lang="ru-RU" dirty="0">
                <a:solidFill>
                  <a:srgbClr val="12716B"/>
                </a:solidFill>
              </a:rPr>
              <a:t>работы с проблемной</a:t>
            </a:r>
            <a:br>
              <a:rPr lang="ru-RU" dirty="0">
                <a:solidFill>
                  <a:srgbClr val="12716B"/>
                </a:solidFill>
              </a:rPr>
            </a:br>
            <a:r>
              <a:rPr lang="ru-RU" dirty="0">
                <a:solidFill>
                  <a:srgbClr val="12716B"/>
                </a:solidFill>
              </a:rPr>
              <a:t>ситуацией</a:t>
            </a:r>
            <a:endParaRPr dirty="0">
              <a:solidFill>
                <a:srgbClr val="12716B"/>
              </a:solidFill>
            </a:endParaRPr>
          </a:p>
        </p:txBody>
      </p:sp>
      <p:sp>
        <p:nvSpPr>
          <p:cNvPr id="12" name="Google Shape;633;p48"/>
          <p:cNvSpPr/>
          <p:nvPr/>
        </p:nvSpPr>
        <p:spPr>
          <a:xfrm rot="5400000">
            <a:off x="792325" y="3132983"/>
            <a:ext cx="669169" cy="22538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Группа 13"/>
          <p:cNvGrpSpPr/>
          <p:nvPr/>
        </p:nvGrpSpPr>
        <p:grpSpPr>
          <a:xfrm rot="16200000">
            <a:off x="7099810" y="3101133"/>
            <a:ext cx="1770858" cy="2317523"/>
            <a:chOff x="6351037" y="1504742"/>
            <a:chExt cx="1770858" cy="1579931"/>
          </a:xfrm>
        </p:grpSpPr>
        <p:sp>
          <p:nvSpPr>
            <p:cNvPr id="15" name="Google Shape;635;p48"/>
            <p:cNvSpPr/>
            <p:nvPr/>
          </p:nvSpPr>
          <p:spPr>
            <a:xfrm>
              <a:off x="6351037" y="1504742"/>
              <a:ext cx="1770858" cy="1579931"/>
            </a:xfrm>
            <a:prstGeom prst="round1Rect">
              <a:avLst>
                <a:gd name="adj" fmla="val 43426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736702" y="1511396"/>
              <a:ext cx="12442" cy="156313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oogle Shape;635;p48"/>
          <p:cNvSpPr/>
          <p:nvPr/>
        </p:nvSpPr>
        <p:spPr>
          <a:xfrm rot="10800000">
            <a:off x="-2" y="-13738"/>
            <a:ext cx="1232062" cy="1309047"/>
          </a:xfrm>
          <a:prstGeom prst="round2SameRect">
            <a:avLst>
              <a:gd name="adj1" fmla="val 4899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817" t="675" r="817" b="6385"/>
          <a:stretch/>
        </p:blipFill>
        <p:spPr>
          <a:xfrm>
            <a:off x="2159082" y="74646"/>
            <a:ext cx="4484095" cy="5045736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</p:spTree>
    <p:extLst>
      <p:ext uri="{BB962C8B-B14F-4D97-AF65-F5344CB8AC3E}">
        <p14:creationId xmlns:p14="http://schemas.microsoft.com/office/powerpoint/2010/main" val="22057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080887" y="2082376"/>
            <a:ext cx="6789025" cy="89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buClrTx/>
              <a:buFontTx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0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567518" y="1515143"/>
            <a:ext cx="5671438" cy="2413519"/>
          </a:xfrm>
        </p:spPr>
        <p:txBody>
          <a:bodyPr/>
          <a:lstStyle/>
          <a:p>
            <a:r>
              <a:rPr lang="ru-RU" sz="24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Применение нелинейной технологической карты урока</a:t>
            </a:r>
            <a:endParaRPr lang="ru-RU" sz="2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4" y="-52413"/>
            <a:ext cx="1459844" cy="1094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8" y="105570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7" y="-78651"/>
            <a:ext cx="2014512" cy="11331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03276" y="1412032"/>
            <a:ext cx="4599922" cy="2619742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" y="0"/>
            <a:ext cx="1831518" cy="1030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5" y="0"/>
            <a:ext cx="1181816" cy="105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88345" y="1174966"/>
            <a:ext cx="3519377" cy="893700"/>
          </a:xfrm>
        </p:spPr>
        <p:txBody>
          <a:bodyPr/>
          <a:lstStyle/>
          <a:p>
            <a:r>
              <a:rPr lang="ru-RU" sz="2800" dirty="0" smtClean="0"/>
              <a:t>Технологическая карта урока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4" y="691116"/>
            <a:ext cx="5852157" cy="3842784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525" y="2552515"/>
            <a:ext cx="6113721" cy="2523792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854972" y="824800"/>
            <a:ext cx="7789298" cy="4236297"/>
          </a:xfrm>
        </p:spPr>
        <p:txBody>
          <a:bodyPr>
            <a:normAutofit fontScale="77500" lnSpcReduction="20000"/>
          </a:bodyPr>
          <a:lstStyle/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Предмет</a:t>
            </a:r>
            <a:r>
              <a:rPr lang="ru-RU" dirty="0"/>
              <a:t>: </a:t>
            </a:r>
            <a:r>
              <a:rPr lang="ru-RU" dirty="0" smtClean="0"/>
              <a:t>геометрия     </a:t>
            </a:r>
            <a:r>
              <a:rPr lang="ru-RU" dirty="0"/>
              <a:t>Класс: 8         </a:t>
            </a:r>
            <a:endParaRPr lang="ru-RU" dirty="0" smtClean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Тема урока:</a:t>
            </a:r>
            <a:r>
              <a:rPr lang="ru-RU" dirty="0"/>
              <a:t> «Значение синуса, косинуса и тангенса для углов в 30°, 45°, 60°». 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Тип урока</a:t>
            </a:r>
            <a:r>
              <a:rPr lang="ru-RU" dirty="0"/>
              <a:t>: </a:t>
            </a:r>
            <a:r>
              <a:rPr lang="ru-RU" i="1" dirty="0"/>
              <a:t>урок изучения нового материала</a:t>
            </a:r>
            <a:endParaRPr lang="ru-RU" dirty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Цель урока</a:t>
            </a:r>
            <a:r>
              <a:rPr lang="ru-RU" dirty="0"/>
              <a:t>: Вывести значения синуса, косинуса и тангенса для углов 30</a:t>
            </a:r>
            <a:r>
              <a:rPr lang="ru-RU" baseline="30000" dirty="0"/>
              <a:t>0</a:t>
            </a:r>
            <a:r>
              <a:rPr lang="ru-RU" dirty="0"/>
              <a:t>, 45</a:t>
            </a:r>
            <a:r>
              <a:rPr lang="ru-RU" baseline="30000" dirty="0"/>
              <a:t>0</a:t>
            </a:r>
            <a:r>
              <a:rPr lang="ru-RU" dirty="0"/>
              <a:t> и 60</a:t>
            </a:r>
            <a:r>
              <a:rPr lang="ru-RU" baseline="30000" dirty="0"/>
              <a:t>0</a:t>
            </a:r>
            <a:r>
              <a:rPr lang="ru-RU" dirty="0"/>
              <a:t>. Формировать навыки решения прямоугольных треугольников, используя синус, косинус и тангенс острого угла, в ходе решения задач.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Задачи урока</a:t>
            </a:r>
            <a:r>
              <a:rPr lang="ru-RU" dirty="0"/>
              <a:t>: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§  вычислить значения синуса, косинуса и тангенса для углов 30</a:t>
            </a:r>
            <a:r>
              <a:rPr lang="ru-RU" baseline="30000" dirty="0"/>
              <a:t>0</a:t>
            </a:r>
            <a:r>
              <a:rPr lang="ru-RU" dirty="0"/>
              <a:t>, 45</a:t>
            </a:r>
            <a:r>
              <a:rPr lang="ru-RU" baseline="30000" dirty="0"/>
              <a:t>0</a:t>
            </a:r>
            <a:r>
              <a:rPr lang="ru-RU" dirty="0"/>
              <a:t> и 60</a:t>
            </a:r>
            <a:r>
              <a:rPr lang="ru-RU" baseline="30000" dirty="0"/>
              <a:t>0 </a:t>
            </a:r>
            <a:r>
              <a:rPr lang="ru-RU" dirty="0"/>
              <a:t>в ходе решения задач;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§   научить применять полученные знания при решении задач.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Тип урока</a:t>
            </a:r>
            <a:r>
              <a:rPr lang="ru-RU" dirty="0"/>
              <a:t>: комбинированный урок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Планируемые результаты</a:t>
            </a:r>
            <a:r>
              <a:rPr lang="ru-RU" i="1" dirty="0"/>
              <a:t>:</a:t>
            </a:r>
            <a:endParaRPr lang="ru-RU" dirty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Предметные</a:t>
            </a:r>
            <a:r>
              <a:rPr lang="ru-RU" dirty="0"/>
              <a:t>: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§ изучение таблицы значений синуса, косинуса и тангенса для углов 30</a:t>
            </a:r>
            <a:r>
              <a:rPr lang="ru-RU" baseline="30000" dirty="0"/>
              <a:t>0</a:t>
            </a:r>
            <a:r>
              <a:rPr lang="ru-RU" dirty="0"/>
              <a:t>, 45</a:t>
            </a:r>
            <a:r>
              <a:rPr lang="ru-RU" baseline="30000" dirty="0"/>
              <a:t>0</a:t>
            </a:r>
            <a:r>
              <a:rPr lang="ru-RU" dirty="0"/>
              <a:t> и 60</a:t>
            </a:r>
            <a:r>
              <a:rPr lang="ru-RU" baseline="30000" dirty="0"/>
              <a:t>0</a:t>
            </a:r>
            <a:r>
              <a:rPr lang="ru-RU" dirty="0"/>
              <a:t>;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Метапредметные:</a:t>
            </a:r>
            <a:endParaRPr lang="ru-RU" dirty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§ Широкий спектр умений и навыков использования значений синуса, косинуса, тангенса углов 30</a:t>
            </a:r>
            <a:r>
              <a:rPr lang="ru-RU" baseline="30000" dirty="0"/>
              <a:t>0</a:t>
            </a:r>
            <a:r>
              <a:rPr lang="ru-RU" dirty="0"/>
              <a:t>, 45</a:t>
            </a:r>
            <a:r>
              <a:rPr lang="ru-RU" baseline="30000" dirty="0"/>
              <a:t>0</a:t>
            </a:r>
            <a:r>
              <a:rPr lang="ru-RU" dirty="0"/>
              <a:t> и 60</a:t>
            </a:r>
            <a:r>
              <a:rPr lang="ru-RU" baseline="30000" dirty="0"/>
              <a:t>0 </a:t>
            </a:r>
            <a:r>
              <a:rPr lang="ru-RU" dirty="0"/>
              <a:t>для решения задач;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Личностные:</a:t>
            </a:r>
            <a:endParaRPr lang="ru-RU" dirty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§ Умение развивать свои интеллектуальные способности в процессе решения проблемных задач;</a:t>
            </a:r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            </a:t>
            </a:r>
            <a:endParaRPr lang="ru-RU" dirty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/>
          </a:p>
          <a:p>
            <a:pPr marL="276225" indent="-276225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046163" y="79956"/>
            <a:ext cx="6789025" cy="89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buClrTx/>
              <a:buFontTx/>
            </a:pPr>
            <a:r>
              <a:rPr lang="ru-RU" smtClean="0"/>
              <a:t>Технологическая карта урока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2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6" y="298744"/>
            <a:ext cx="6829663" cy="4448611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94" y="684597"/>
            <a:ext cx="6553849" cy="4386377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082" y="2166010"/>
            <a:ext cx="6395306" cy="2488276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</p:spTree>
    <p:extLst>
      <p:ext uri="{BB962C8B-B14F-4D97-AF65-F5344CB8AC3E}">
        <p14:creationId xmlns:p14="http://schemas.microsoft.com/office/powerpoint/2010/main" val="4994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95" y="298744"/>
            <a:ext cx="7301941" cy="4756237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41722" y="3946967"/>
            <a:ext cx="7048982" cy="1018572"/>
          </a:xfrm>
          <a:prstGeom prst="rect">
            <a:avLst/>
          </a:prstGeom>
          <a:noFill/>
          <a:ln w="57150">
            <a:solidFill>
              <a:srgbClr val="826146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6163" y="79956"/>
            <a:ext cx="6789025" cy="893700"/>
          </a:xfrm>
        </p:spPr>
        <p:txBody>
          <a:bodyPr/>
          <a:lstStyle/>
          <a:p>
            <a:r>
              <a:rPr lang="ru-RU" dirty="0" smtClean="0"/>
              <a:t>Технологическая карта урока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97" y="851159"/>
            <a:ext cx="5993024" cy="3821719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6984583" y="1313212"/>
            <a:ext cx="1701209" cy="28976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ru-RU" sz="2000" dirty="0"/>
              <a:t>Возможный общий вид этапа работы с проблемной</a:t>
            </a:r>
          </a:p>
          <a:p>
            <a:r>
              <a:rPr lang="ru-RU" sz="2000" dirty="0"/>
              <a:t>ситуацией на уроке открытия нового знания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773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/>
          <p:nvPr/>
        </p:nvSpPr>
        <p:spPr>
          <a:xfrm rot="10800000">
            <a:off x="2" y="2982"/>
            <a:ext cx="5307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8"/>
          <p:cNvSpPr/>
          <p:nvPr/>
        </p:nvSpPr>
        <p:spPr>
          <a:xfrm flipH="1">
            <a:off x="8102300" y="4101906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8"/>
          <p:cNvSpPr/>
          <p:nvPr/>
        </p:nvSpPr>
        <p:spPr>
          <a:xfrm rot="10800000">
            <a:off x="0" y="4764302"/>
            <a:ext cx="2913300" cy="3792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8606669" y="2723800"/>
            <a:ext cx="3666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38"/>
          <p:cNvCxnSpPr/>
          <p:nvPr/>
        </p:nvCxnSpPr>
        <p:spPr>
          <a:xfrm rot="10800000">
            <a:off x="265356" y="-278915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38"/>
          <p:cNvCxnSpPr/>
          <p:nvPr/>
        </p:nvCxnSpPr>
        <p:spPr>
          <a:xfrm>
            <a:off x="8789969" y="2723800"/>
            <a:ext cx="0" cy="2494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38"/>
          <p:cNvSpPr txBox="1">
            <a:spLocks noGrp="1"/>
          </p:cNvSpPr>
          <p:nvPr>
            <p:ph type="title"/>
          </p:nvPr>
        </p:nvSpPr>
        <p:spPr>
          <a:xfrm>
            <a:off x="6563123" y="1466387"/>
            <a:ext cx="2330092" cy="1582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>
                <a:solidFill>
                  <a:srgbClr val="12716B"/>
                </a:solidFill>
              </a:rPr>
              <a:t>Этап </a:t>
            </a:r>
            <a:r>
              <a:rPr lang="ru-RU" dirty="0">
                <a:solidFill>
                  <a:srgbClr val="12716B"/>
                </a:solidFill>
              </a:rPr>
              <a:t>работы с проблемной</a:t>
            </a:r>
            <a:br>
              <a:rPr lang="ru-RU" dirty="0">
                <a:solidFill>
                  <a:srgbClr val="12716B"/>
                </a:solidFill>
              </a:rPr>
            </a:br>
            <a:r>
              <a:rPr lang="ru-RU" dirty="0">
                <a:solidFill>
                  <a:srgbClr val="12716B"/>
                </a:solidFill>
              </a:rPr>
              <a:t>ситуацией</a:t>
            </a:r>
            <a:endParaRPr dirty="0">
              <a:solidFill>
                <a:srgbClr val="12716B"/>
              </a:solidFill>
            </a:endParaRPr>
          </a:p>
        </p:txBody>
      </p:sp>
      <p:sp>
        <p:nvSpPr>
          <p:cNvPr id="12" name="Google Shape;633;p48"/>
          <p:cNvSpPr/>
          <p:nvPr/>
        </p:nvSpPr>
        <p:spPr>
          <a:xfrm rot="5400000">
            <a:off x="792325" y="3132983"/>
            <a:ext cx="669169" cy="22538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Группа 13"/>
          <p:cNvGrpSpPr/>
          <p:nvPr/>
        </p:nvGrpSpPr>
        <p:grpSpPr>
          <a:xfrm rot="16200000">
            <a:off x="7099810" y="3101133"/>
            <a:ext cx="1770858" cy="2317523"/>
            <a:chOff x="6351037" y="1504742"/>
            <a:chExt cx="1770858" cy="1579931"/>
          </a:xfrm>
        </p:grpSpPr>
        <p:sp>
          <p:nvSpPr>
            <p:cNvPr id="15" name="Google Shape;635;p48"/>
            <p:cNvSpPr/>
            <p:nvPr/>
          </p:nvSpPr>
          <p:spPr>
            <a:xfrm>
              <a:off x="6351037" y="1504742"/>
              <a:ext cx="1770858" cy="1579931"/>
            </a:xfrm>
            <a:prstGeom prst="round1Rect">
              <a:avLst>
                <a:gd name="adj" fmla="val 43426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736702" y="1511396"/>
              <a:ext cx="12442" cy="156313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oogle Shape;635;p48"/>
          <p:cNvSpPr/>
          <p:nvPr/>
        </p:nvSpPr>
        <p:spPr>
          <a:xfrm rot="10800000">
            <a:off x="-2" y="-13738"/>
            <a:ext cx="1232062" cy="1309047"/>
          </a:xfrm>
          <a:prstGeom prst="round2SameRect">
            <a:avLst>
              <a:gd name="adj1" fmla="val 4899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817" t="675" r="817" b="6385"/>
          <a:stretch/>
        </p:blipFill>
        <p:spPr>
          <a:xfrm>
            <a:off x="2159082" y="74646"/>
            <a:ext cx="4484095" cy="5045736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6" y="505761"/>
            <a:ext cx="4583575" cy="3059780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19" y="2374981"/>
            <a:ext cx="3852502" cy="2571750"/>
          </a:xfrm>
          <a:prstGeom prst="rect">
            <a:avLst/>
          </a:prstGeom>
          <a:ln w="28575">
            <a:solidFill>
              <a:srgbClr val="8CC2C2"/>
            </a:solidFill>
          </a:ln>
        </p:spPr>
      </p:pic>
    </p:spTree>
    <p:extLst>
      <p:ext uri="{BB962C8B-B14F-4D97-AF65-F5344CB8AC3E}">
        <p14:creationId xmlns:p14="http://schemas.microsoft.com/office/powerpoint/2010/main" val="36488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</TotalTime>
  <Words>103</Words>
  <Application>Microsoft Office PowerPoint</Application>
  <PresentationFormat>Экран (16:9)</PresentationFormat>
  <Paragraphs>31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Calibri</vt:lpstr>
      <vt:lpstr>Calibri Light</vt:lpstr>
      <vt:lpstr>Abhaya Libre</vt:lpstr>
      <vt:lpstr>Arial</vt:lpstr>
      <vt:lpstr>Jost</vt:lpstr>
      <vt:lpstr>Титульный лист</vt:lpstr>
      <vt:lpstr>Заголовок и текст</vt:lpstr>
      <vt:lpstr>Фото и текст</vt:lpstr>
      <vt:lpstr>Из опыта реализации деятельностных образовательных практик </vt:lpstr>
      <vt:lpstr>Применение нелинейной технологической карты урока</vt:lpstr>
      <vt:lpstr>Технологическая карта урока</vt:lpstr>
      <vt:lpstr>Презентация PowerPoint</vt:lpstr>
      <vt:lpstr>Презентация PowerPoint</vt:lpstr>
      <vt:lpstr>Презентация PowerPoint</vt:lpstr>
      <vt:lpstr>Технологическая карта урока</vt:lpstr>
      <vt:lpstr>Этап работы с проблемной ситуацией</vt:lpstr>
      <vt:lpstr>Презентация PowerPoint</vt:lpstr>
      <vt:lpstr>Этап работы с проблемной ситуацией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User</cp:lastModifiedBy>
  <cp:revision>137</cp:revision>
  <dcterms:modified xsi:type="dcterms:W3CDTF">2024-10-22T05:55:13Z</dcterms:modified>
</cp:coreProperties>
</file>