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1" r:id="rId1"/>
  </p:sldMasterIdLst>
  <p:notesMasterIdLst>
    <p:notesMasterId r:id="rId23"/>
  </p:notesMasterIdLst>
  <p:sldIdLst>
    <p:sldId id="256" r:id="rId2"/>
    <p:sldId id="258" r:id="rId3"/>
    <p:sldId id="266" r:id="rId4"/>
    <p:sldId id="267" r:id="rId5"/>
    <p:sldId id="257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</p:sldIdLst>
  <p:sldSz cx="9144000" cy="5143500" type="screen16x9"/>
  <p:notesSz cx="6797675" cy="98742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!akov RePack" initials="DR" lastIdx="7" clrIdx="0">
    <p:extLst>
      <p:ext uri="{19B8F6BF-5375-455C-9EA6-DF929625EA0E}">
        <p15:presenceInfo xmlns:p15="http://schemas.microsoft.com/office/powerpoint/2012/main" userId="D!akov RePac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6B6B6"/>
    <a:srgbClr val="C7C7C7"/>
    <a:srgbClr val="D5D5D5"/>
    <a:srgbClr val="DEDEDE"/>
    <a:srgbClr val="A21245"/>
    <a:srgbClr val="9B9B9B"/>
    <a:srgbClr val="404040"/>
    <a:srgbClr val="075AB5"/>
    <a:srgbClr val="0030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6A0FDD9-1542-4897-8B34-9ECA02668951}">
  <a:tblStyle styleId="{F6A0FDD9-1542-4897-8B34-9ECA026689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8C0925B-C213-4998-8F30-9B21F019558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322" y="86"/>
      </p:cViewPr>
      <p:guideLst>
        <p:guide orient="horz" pos="162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09510" y="741363"/>
            <a:ext cx="6578700" cy="3702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378824"/>
            <a:ext cx="2945659" cy="49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99198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3988" y="1339850"/>
            <a:ext cx="6430962" cy="3617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2:notes"/>
          <p:cNvSpPr txBox="1">
            <a:spLocks noGrp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:notes"/>
          <p:cNvSpPr txBox="1">
            <a:spLocks noGrp="1"/>
          </p:cNvSpPr>
          <p:nvPr>
            <p:ph type="sldNum" idx="12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1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11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683568" y="205978"/>
            <a:ext cx="8003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539552" y="1182122"/>
            <a:ext cx="80031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dt" idx="10"/>
          </p:nvPr>
        </p:nvSpPr>
        <p:spPr>
          <a:xfrm>
            <a:off x="2816442" y="467798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aevalen@mail.r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80;&#1075;&#1088;&#1086;&#1074;&#1077;&#1089;&#1090;22.&#1088;&#1092;/" TargetMode="External"/><Relationship Id="rId2" Type="http://schemas.openxmlformats.org/officeDocument/2006/relationships/hyperlink" Target="https://smarteka.com/practices/igrovest-setevaa-fabrika-nastolnyh-igr-s-dopolnennoj-realnostu?ysclid=m2wqhodzy7610529132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336840" y="1795136"/>
            <a:ext cx="448269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"/>
              </a:spcAft>
            </a:pPr>
            <a:r>
              <a:rPr lang="ru-RU" b="1" dirty="0"/>
              <a:t>Митина Алена Александровна,</a:t>
            </a:r>
          </a:p>
          <a:p>
            <a:pPr>
              <a:spcAft>
                <a:spcPts val="10"/>
              </a:spcAft>
            </a:pPr>
            <a:r>
              <a:rPr lang="ru-RU" dirty="0"/>
              <a:t> методист КАУ ДПО "Алтайский институт развития образования им. </a:t>
            </a:r>
            <a:r>
              <a:rPr lang="ru-RU" dirty="0" err="1"/>
              <a:t>А.М.Топорова</a:t>
            </a:r>
            <a:r>
              <a:rPr lang="ru-RU" dirty="0"/>
              <a:t>", </a:t>
            </a:r>
          </a:p>
          <a:p>
            <a:pPr>
              <a:spcAft>
                <a:spcPts val="10"/>
              </a:spcAft>
            </a:pPr>
            <a:endParaRPr lang="ru-RU" dirty="0"/>
          </a:p>
          <a:p>
            <a:pPr>
              <a:spcAft>
                <a:spcPts val="10"/>
              </a:spcAft>
            </a:pPr>
            <a:r>
              <a:rPr lang="ru-RU" dirty="0"/>
              <a:t>директор АНО "Центр проектных решений общественно-активных школ", </a:t>
            </a:r>
          </a:p>
          <a:p>
            <a:pPr>
              <a:spcAft>
                <a:spcPts val="10"/>
              </a:spcAft>
            </a:pPr>
            <a:endParaRPr lang="ru-RU" dirty="0"/>
          </a:p>
          <a:p>
            <a:pPr>
              <a:spcAft>
                <a:spcPts val="10"/>
              </a:spcAft>
            </a:pPr>
            <a:r>
              <a:rPr lang="ru-RU" dirty="0"/>
              <a:t>Почетный работник общего образования Российской Федерации, лауреат премии губернатора Алтайского края «За разработку учебников нового поколения», </a:t>
            </a:r>
          </a:p>
          <a:p>
            <a:pPr>
              <a:spcAft>
                <a:spcPts val="10"/>
              </a:spcAft>
            </a:pPr>
            <a:r>
              <a:rPr lang="ru-RU" dirty="0"/>
              <a:t>кандидат педагогических наук, доцент</a:t>
            </a:r>
            <a:br>
              <a:rPr lang="ru-RU" dirty="0"/>
            </a:br>
            <a:endParaRPr lang="ru-RU" dirty="0"/>
          </a:p>
          <a:p>
            <a:pPr algn="r">
              <a:spcAft>
                <a:spcPts val="10"/>
              </a:spcAft>
            </a:pPr>
            <a:endParaRPr lang="ru-RU" sz="1000" dirty="0">
              <a:solidFill>
                <a:schemeClr val="tx2">
                  <a:lumMod val="25000"/>
                </a:schemeClr>
              </a:solidFill>
              <a:latin typeface="+mn-lt"/>
            </a:endParaRPr>
          </a:p>
          <a:p>
            <a:pPr algn="r">
              <a:spcAft>
                <a:spcPts val="10"/>
              </a:spcAft>
            </a:pPr>
            <a:r>
              <a:rPr lang="ru-RU" sz="1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тел.</a:t>
            </a:r>
            <a:r>
              <a:rPr lang="en-US" sz="1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:</a:t>
            </a:r>
            <a:r>
              <a:rPr lang="ru-RU" sz="1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 89069604154, </a:t>
            </a:r>
            <a:r>
              <a:rPr lang="en-US" sz="1000" dirty="0">
                <a:solidFill>
                  <a:schemeClr val="tx2">
                    <a:lumMod val="25000"/>
                  </a:schemeClr>
                </a:solidFill>
                <a:latin typeface="+mn-lt"/>
                <a:hlinkClick r:id="rId3"/>
              </a:rPr>
              <a:t>baevalen@mail.ru</a:t>
            </a:r>
            <a:r>
              <a:rPr lang="en-US" sz="1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 </a:t>
            </a:r>
            <a:endParaRPr lang="ru-RU" sz="1000" dirty="0">
              <a:solidFill>
                <a:schemeClr val="tx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44932" y="4553083"/>
            <a:ext cx="16746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0"/>
              </a:spcAft>
            </a:pPr>
            <a:r>
              <a:rPr lang="en-US" sz="1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31.10.2024 год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26701" y="644320"/>
            <a:ext cx="4659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Настольные игры на уроках ОРКСЭ и ОДНКНР </a:t>
            </a:r>
          </a:p>
          <a:p>
            <a:pPr algn="ctr"/>
            <a:r>
              <a:rPr lang="ru-RU" b="1" dirty="0"/>
              <a:t>как средство воспитания личности школьников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99512D9-45E3-4A4E-A383-61BEE9E85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10654">
            <a:off x="412982" y="2270803"/>
            <a:ext cx="1910722" cy="136582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80F3696-014B-4E5C-9938-ED74B87B3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10654">
            <a:off x="581037" y="579253"/>
            <a:ext cx="1910722" cy="13658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B77669-7797-43EA-B464-30FE87CB0E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2901" y="3279332"/>
            <a:ext cx="1454585" cy="145458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A61D9C-61C7-4AF3-A292-8AD12C7C7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645"/>
            <a:ext cx="9144000" cy="481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11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CEDFD2-9590-490B-940B-1FFCC72E1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040"/>
            <a:ext cx="9144000" cy="454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69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A0A66A-EC28-4D05-A7CD-2EC229E98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645"/>
            <a:ext cx="9144000" cy="480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20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CBDA9F-BCC0-4080-A7A3-D75DFBF65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517"/>
            <a:ext cx="9144000" cy="489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7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A66B5E-3398-4D14-B772-DCA8E1E9C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42" y="85575"/>
            <a:ext cx="8693063" cy="493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96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C34B5F-5380-4D07-8B5B-8BCCF81E0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08" y="0"/>
            <a:ext cx="88433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80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F8FD0E-3BA8-4B00-BDFF-952E49D25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752" y="0"/>
            <a:ext cx="3429000" cy="51435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A714A8-1A7F-4D99-B020-4FE21AD8A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307825"/>
            <a:ext cx="4981445" cy="332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82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97091D-D6EA-4680-B106-1214161AE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81" y="120048"/>
            <a:ext cx="8492646" cy="491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68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1E042D-9F6F-4DEA-BADC-319167C7A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15" y="156575"/>
            <a:ext cx="8668012" cy="486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25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B784C0-0DBB-40D9-80C9-70B74F192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64" y="0"/>
            <a:ext cx="88496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98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C166C7-5F23-47F5-A944-D959E7748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558" y="205978"/>
            <a:ext cx="2320109" cy="857400"/>
          </a:xfrm>
        </p:spPr>
        <p:txBody>
          <a:bodyPr/>
          <a:lstStyle/>
          <a:p>
            <a:r>
              <a:rPr lang="ru-RU" dirty="0"/>
              <a:t>ТЕЗИС 1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F0E4B3-50B5-4064-A3F1-AD0D7DC89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412" y="424551"/>
            <a:ext cx="5605299" cy="3394500"/>
          </a:xfrm>
        </p:spPr>
        <p:txBody>
          <a:bodyPr/>
          <a:lstStyle/>
          <a:p>
            <a:pPr marL="114300" indent="0">
              <a:buNone/>
            </a:pPr>
            <a:r>
              <a:rPr lang="ru-RU" b="1" dirty="0"/>
              <a:t>Игра как средство воспитания:</a:t>
            </a:r>
          </a:p>
          <a:p>
            <a:pPr>
              <a:buFontTx/>
              <a:buChar char="-"/>
            </a:pPr>
            <a:r>
              <a:rPr lang="ru-RU" b="1" dirty="0"/>
              <a:t>Игровые механики в установлении и регулировании отношений в самых устойчивых группах – 2 и 3</a:t>
            </a:r>
          </a:p>
          <a:p>
            <a:pPr marL="114300" indent="0">
              <a:buNone/>
            </a:pPr>
            <a:endParaRPr lang="ru-RU" b="1" dirty="0"/>
          </a:p>
          <a:p>
            <a:pPr marL="114300" indent="0">
              <a:buNone/>
            </a:pPr>
            <a:r>
              <a:rPr lang="ru-RU" dirty="0"/>
              <a:t>- </a:t>
            </a:r>
            <a:r>
              <a:rPr lang="ru-RU" b="1" dirty="0"/>
              <a:t>Информационный контент игры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2FF439-892D-4B32-9CD1-70C01B1F3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560" y="1063378"/>
            <a:ext cx="2320108" cy="222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91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C9A2B3-C21F-4836-A1D9-8FCAD6444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74" y="125260"/>
            <a:ext cx="8912269" cy="488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33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754AE8DA-61D8-4818-864D-3C408BC83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6095" y="3078181"/>
            <a:ext cx="2381396" cy="605100"/>
          </a:xfrm>
        </p:spPr>
        <p:txBody>
          <a:bodyPr/>
          <a:lstStyle/>
          <a:p>
            <a:pPr algn="ctr"/>
            <a:r>
              <a:rPr lang="ru-RU" dirty="0"/>
              <a:t>Сообщество</a:t>
            </a:r>
          </a:p>
          <a:p>
            <a:pPr algn="ctr"/>
            <a:r>
              <a:rPr lang="ru-RU" dirty="0" err="1"/>
              <a:t>Игровест</a:t>
            </a:r>
            <a:r>
              <a:rPr lang="ru-RU" dirty="0"/>
              <a:t> </a:t>
            </a:r>
          </a:p>
          <a:p>
            <a:pPr algn="ctr"/>
            <a:r>
              <a:rPr lang="ru-RU" dirty="0"/>
              <a:t>в Контакте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6AEDF9-CC17-41BF-BB97-CEA80D38B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274" y="701457"/>
            <a:ext cx="2149779" cy="21497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E5B6A5-35A2-4C27-B3E9-4D315D422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745" y="701457"/>
            <a:ext cx="1911785" cy="1911785"/>
          </a:xfrm>
          <a:prstGeom prst="rect">
            <a:avLst/>
          </a:prstGeom>
        </p:spPr>
      </p:pic>
      <p:sp>
        <p:nvSpPr>
          <p:cNvPr id="7" name="Текст 1">
            <a:extLst>
              <a:ext uri="{FF2B5EF4-FFF2-40B4-BE49-F238E27FC236}">
                <a16:creationId xmlns:a16="http://schemas.microsoft.com/office/drawing/2014/main" id="{48054CF0-F251-449B-AC9C-F28F98C66296}"/>
              </a:ext>
            </a:extLst>
          </p:cNvPr>
          <p:cNvSpPr txBox="1">
            <a:spLocks/>
          </p:cNvSpPr>
          <p:nvPr/>
        </p:nvSpPr>
        <p:spPr>
          <a:xfrm>
            <a:off x="5519076" y="2851236"/>
            <a:ext cx="2381396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b="1" dirty="0"/>
              <a:t>Сайт-магазин</a:t>
            </a:r>
          </a:p>
          <a:p>
            <a:pPr algn="ctr"/>
            <a:r>
              <a:rPr lang="ru-RU" b="1" dirty="0" err="1"/>
              <a:t>Игровест</a:t>
            </a:r>
            <a:r>
              <a:rPr lang="ru-RU" b="1" dirty="0"/>
              <a:t> </a:t>
            </a:r>
          </a:p>
        </p:txBody>
      </p:sp>
      <p:sp>
        <p:nvSpPr>
          <p:cNvPr id="8" name="Текст 1">
            <a:extLst>
              <a:ext uri="{FF2B5EF4-FFF2-40B4-BE49-F238E27FC236}">
                <a16:creationId xmlns:a16="http://schemas.microsoft.com/office/drawing/2014/main" id="{675FB024-DD46-4802-A7C1-B79AE6D1B3D4}"/>
              </a:ext>
            </a:extLst>
          </p:cNvPr>
          <p:cNvSpPr txBox="1">
            <a:spLocks/>
          </p:cNvSpPr>
          <p:nvPr/>
        </p:nvSpPr>
        <p:spPr>
          <a:xfrm>
            <a:off x="5519075" y="3944851"/>
            <a:ext cx="3123883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r>
              <a:rPr lang="ru-RU" dirty="0"/>
              <a:t>Игры «Ценности и смыслы»</a:t>
            </a:r>
          </a:p>
          <a:p>
            <a:pPr algn="ctr"/>
            <a:r>
              <a:rPr lang="ru-RU" dirty="0"/>
              <a:t>«Топологос22:</a:t>
            </a:r>
          </a:p>
          <a:p>
            <a:pPr algn="ctr"/>
            <a:r>
              <a:rPr lang="ru-RU" dirty="0"/>
              <a:t>говорит и пишет Алтай»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5079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3A6B45-66E1-4114-8CFB-417BBC9C6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2388" y="205978"/>
            <a:ext cx="2724279" cy="857400"/>
          </a:xfrm>
        </p:spPr>
        <p:txBody>
          <a:bodyPr/>
          <a:lstStyle/>
          <a:p>
            <a:r>
              <a:rPr lang="ru-RU" b="1" dirty="0"/>
              <a:t>Тезис 2. 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8C3084-C1A8-482A-AE99-79E9FCA26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333" y="874500"/>
            <a:ext cx="4960208" cy="3394500"/>
          </a:xfrm>
        </p:spPr>
        <p:txBody>
          <a:bodyPr/>
          <a:lstStyle/>
          <a:p>
            <a:pPr marL="114300" indent="0" algn="ctr">
              <a:buNone/>
            </a:pPr>
            <a:r>
              <a:rPr lang="ru-RU" b="1" dirty="0"/>
              <a:t>Уроки ОРКСЭ и ОДНКНР </a:t>
            </a:r>
          </a:p>
          <a:p>
            <a:pPr marL="114300" indent="0" algn="ctr">
              <a:buNone/>
            </a:pPr>
            <a:r>
              <a:rPr lang="ru-RU" b="1" dirty="0"/>
              <a:t>как средство воспитания личности</a:t>
            </a:r>
          </a:p>
          <a:p>
            <a:pPr marL="114300" indent="0" algn="ctr">
              <a:buNone/>
            </a:pPr>
            <a:endParaRPr lang="ru-RU" b="1" dirty="0"/>
          </a:p>
          <a:p>
            <a:pPr marL="114300" indent="0" algn="ctr">
              <a:buNone/>
            </a:pPr>
            <a:r>
              <a:rPr lang="ru-RU" b="1" dirty="0"/>
              <a:t>-передача и присвоение духовно-нравственных ценностей русского мира</a:t>
            </a:r>
          </a:p>
          <a:p>
            <a:pPr marL="114300" indent="0" algn="ctr">
              <a:buNone/>
            </a:pPr>
            <a:endParaRPr lang="ru-RU" b="1" dirty="0"/>
          </a:p>
          <a:p>
            <a:pPr algn="ctr">
              <a:buFontTx/>
              <a:buChar char="-"/>
            </a:pPr>
            <a:r>
              <a:rPr lang="ru-RU" b="1" dirty="0"/>
              <a:t>включение в деятельность по созданию культурно-нравственного контента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A33A10-ACF2-4BF4-B605-DDA3C9735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800" y="1063378"/>
            <a:ext cx="3097000" cy="292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73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91A96A-ACAE-42EB-8125-32D56A21A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692" y="205978"/>
            <a:ext cx="2216975" cy="857400"/>
          </a:xfrm>
        </p:spPr>
        <p:txBody>
          <a:bodyPr/>
          <a:lstStyle/>
          <a:p>
            <a:r>
              <a:rPr lang="ru-RU" b="1" dirty="0"/>
              <a:t>Тезис 3. 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0BFA1C-CB18-44AF-9C97-4670A8A51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4256" y="634678"/>
            <a:ext cx="6087551" cy="3394500"/>
          </a:xfrm>
        </p:spPr>
        <p:txBody>
          <a:bodyPr/>
          <a:lstStyle/>
          <a:p>
            <a:pPr marL="114300" indent="0">
              <a:buNone/>
            </a:pPr>
            <a:r>
              <a:rPr lang="ru-RU" b="1" dirty="0"/>
              <a:t>Сетевая фабрика-лаборатория «ИГРОВЕСТ22»</a:t>
            </a:r>
            <a:endParaRPr lang="ru-RU" dirty="0"/>
          </a:p>
          <a:p>
            <a:pPr>
              <a:buFontTx/>
              <a:buChar char="-"/>
            </a:pPr>
            <a:r>
              <a:rPr lang="ru-RU" b="1" dirty="0"/>
              <a:t>Создает авторские образовательные настольные игры по историческому краеведению </a:t>
            </a:r>
            <a:r>
              <a:rPr lang="en-US" b="1" dirty="0">
                <a:hlinkClick r:id="rId2"/>
              </a:rPr>
              <a:t>https://smarteka.com/practices/igrovest-setevaa-fabrika-nastolnyh-igr-s-dopolnennoj-realnostu?ysclid=m2wqhodzy7610529132</a:t>
            </a:r>
            <a:r>
              <a:rPr lang="ru-RU" b="1" dirty="0"/>
              <a:t> </a:t>
            </a:r>
          </a:p>
          <a:p>
            <a:pPr>
              <a:buFontTx/>
              <a:buChar char="-"/>
            </a:pPr>
            <a:r>
              <a:rPr lang="ru-RU" b="1" dirty="0"/>
              <a:t>Продвигает в образовательное пространство школ, центров дополнительного образования </a:t>
            </a:r>
            <a:r>
              <a:rPr lang="en-US" b="1" dirty="0">
                <a:hlinkClick r:id="rId3"/>
              </a:rPr>
              <a:t>https://</a:t>
            </a:r>
            <a:r>
              <a:rPr lang="ru-RU" b="1" dirty="0">
                <a:hlinkClick r:id="rId3"/>
              </a:rPr>
              <a:t>игровест22.рф/</a:t>
            </a:r>
            <a:r>
              <a:rPr lang="ru-RU" b="1" dirty="0"/>
              <a:t> </a:t>
            </a:r>
          </a:p>
          <a:p>
            <a:pPr>
              <a:buFontTx/>
              <a:buChar char="-"/>
            </a:pPr>
            <a:endParaRPr lang="ru-RU" b="1" dirty="0"/>
          </a:p>
          <a:p>
            <a:pPr marL="114300" indent="0">
              <a:buNone/>
            </a:pPr>
            <a:endParaRPr lang="ru-RU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1E90FA-1EA0-4FAF-881B-810ABACFB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511" y="1303692"/>
            <a:ext cx="2627233" cy="253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94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5C273A-40FF-400A-BD83-212B0537F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84" y="292259"/>
            <a:ext cx="3057760" cy="12893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9605EA-E452-46BB-BC13-BDF46D22819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192" y="542925"/>
            <a:ext cx="3253105" cy="4057650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tx1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D02F8E-FF0E-4BE5-9156-85394C8A956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63" y="1581566"/>
            <a:ext cx="2327564" cy="333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12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3F89F4-1BBF-4F01-A77C-E2C58F8C3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0813"/>
            <a:ext cx="9144000" cy="455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41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3D4AA4-6092-420B-ACE2-E9A33AEB1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889"/>
            <a:ext cx="9144000" cy="454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40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5A2FE8-F491-49B7-A083-D8EB41459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187"/>
            <a:ext cx="9144000" cy="454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45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C932B6-A210-46FE-9348-D0BC0307F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4509"/>
            <a:ext cx="9144000" cy="457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1931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6086</TotalTime>
  <Words>197</Words>
  <Application>Microsoft Office PowerPoint</Application>
  <PresentationFormat>Экран (16:9)</PresentationFormat>
  <Paragraphs>39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Arial</vt:lpstr>
      <vt:lpstr>Calibri</vt:lpstr>
      <vt:lpstr>Simple Light</vt:lpstr>
      <vt:lpstr>Презентация PowerPoint</vt:lpstr>
      <vt:lpstr>ТЕЗИС 1</vt:lpstr>
      <vt:lpstr>Тезис 2. </vt:lpstr>
      <vt:lpstr>Тезис 3.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yana</dc:creator>
  <cp:lastModifiedBy>Алёна Митина</cp:lastModifiedBy>
  <cp:revision>175</cp:revision>
  <dcterms:modified xsi:type="dcterms:W3CDTF">2024-10-31T03:36:08Z</dcterms:modified>
</cp:coreProperties>
</file>