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</p:sldMasterIdLst>
  <p:notesMasterIdLst>
    <p:notesMasterId r:id="rId18"/>
  </p:notesMasterIdLst>
  <p:sldIdLst>
    <p:sldId id="256" r:id="rId4"/>
    <p:sldId id="322" r:id="rId5"/>
    <p:sldId id="320" r:id="rId6"/>
    <p:sldId id="321" r:id="rId7"/>
    <p:sldId id="323" r:id="rId8"/>
    <p:sldId id="325" r:id="rId9"/>
    <p:sldId id="326" r:id="rId10"/>
    <p:sldId id="327" r:id="rId11"/>
    <p:sldId id="328" r:id="rId12"/>
    <p:sldId id="331" r:id="rId13"/>
    <p:sldId id="329" r:id="rId14"/>
    <p:sldId id="330" r:id="rId15"/>
    <p:sldId id="334" r:id="rId16"/>
    <p:sldId id="332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Jost" panose="020B0604020202020204" charset="-52"/>
      <p:regular r:id="rId23"/>
      <p:bold r:id="rId24"/>
      <p:italic r:id="rId25"/>
      <p:boldItalic r:id="rId26"/>
    </p:embeddedFont>
    <p:embeddedFont>
      <p:font typeface="Abhaya Libre" panose="020B060402020202020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3107"/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2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31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265750" y="960600"/>
            <a:ext cx="4612500" cy="3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 dirty="0"/>
          </a:p>
        </p:txBody>
      </p:sp>
      <p:sp>
        <p:nvSpPr>
          <p:cNvPr id="60" name="Google Shape;60;p8"/>
          <p:cNvSpPr/>
          <p:nvPr/>
        </p:nvSpPr>
        <p:spPr>
          <a:xfrm flipH="1">
            <a:off x="7182852" y="2791325"/>
            <a:ext cx="1961147" cy="2349699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241450"/>
            <a:ext cx="1313225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390725" y="2227725"/>
            <a:ext cx="9225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3989250" y="4604000"/>
            <a:ext cx="2913300" cy="393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8"/>
          <p:cNvCxnSpPr/>
          <p:nvPr/>
        </p:nvCxnSpPr>
        <p:spPr>
          <a:xfrm flipH="1">
            <a:off x="390725" y="4800500"/>
            <a:ext cx="8169925" cy="2416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8"/>
          <p:cNvSpPr/>
          <p:nvPr/>
        </p:nvSpPr>
        <p:spPr>
          <a:xfrm>
            <a:off x="8206925" y="1583508"/>
            <a:ext cx="707400" cy="16395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8"/>
          <p:cNvCxnSpPr>
            <a:stCxn id="59" idx="0"/>
          </p:cNvCxnSpPr>
          <p:nvPr/>
        </p:nvCxnSpPr>
        <p:spPr>
          <a:xfrm>
            <a:off x="8560625" y="1583508"/>
            <a:ext cx="0" cy="356399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4;p8"/>
          <p:cNvCxnSpPr/>
          <p:nvPr userDrawn="1"/>
        </p:nvCxnSpPr>
        <p:spPr>
          <a:xfrm>
            <a:off x="830179" y="241450"/>
            <a:ext cx="2161" cy="50103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obilseti@yandex.r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2113662" y="1820008"/>
            <a:ext cx="4624364" cy="2108654"/>
          </a:xfrm>
        </p:spPr>
        <p:txBody>
          <a:bodyPr/>
          <a:lstStyle/>
          <a:p>
            <a:r>
              <a:rPr lang="ru-RU" sz="2800" i="1" dirty="0">
                <a:solidFill>
                  <a:srgbClr val="4D3107"/>
                </a:solidFill>
              </a:rPr>
              <a:t>Мобильная сеть учителей математики – ресурс для профессионального развития педагога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4" y="-52413"/>
            <a:ext cx="1459844" cy="10948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68" y="105570"/>
            <a:ext cx="983795" cy="7157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67" y="-78651"/>
            <a:ext cx="2014512" cy="11331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103276" y="1412032"/>
            <a:ext cx="4682337" cy="2619742"/>
          </a:xfrm>
          <a:prstGeom prst="roundRect">
            <a:avLst/>
          </a:prstGeom>
          <a:noFill/>
          <a:ln w="31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785613" y="355531"/>
            <a:ext cx="16936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Чтим традиции, </a:t>
            </a:r>
          </a:p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внедряем инновации</a:t>
            </a:r>
            <a:endParaRPr lang="ru-RU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bhaya Libre" panose="02000503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" y="0"/>
            <a:ext cx="1831518" cy="1030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75" y="0"/>
            <a:ext cx="1181816" cy="105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err="1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Тьюторы</a:t>
            </a:r>
            <a:r>
              <a:rPr lang="ru-RU" sz="28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Мобильной сети -участники регионального образовательного салона</a:t>
            </a:r>
            <a:endParaRPr lang="ru-RU" sz="2800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b="1" i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 smtClean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9652" y="30290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8268" y="3660408"/>
            <a:ext cx="5565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06060"/>
                </a:solidFill>
                <a:latin typeface="Exo"/>
              </a:rPr>
              <a:t> </a:t>
            </a:r>
            <a:endParaRPr lang="ru-RU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57324" y="1844055"/>
            <a:ext cx="6394327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развитие профессиональных компетенций </a:t>
            </a:r>
            <a:r>
              <a:rPr lang="ru-RU" sz="1800" b="1" dirty="0" err="1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18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-математиков</a:t>
            </a:r>
            <a:r>
              <a:rPr lang="ru-RU" sz="1800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сопровождение учителей математики.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взаимодействие между учителями и их сотрудничество.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профессиональной тревожности учителя.</a:t>
            </a:r>
            <a:endParaRPr lang="ru-RU" sz="1800" b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 в себе, преодоление неловкости попросить помощи у </a:t>
            </a:r>
            <a:r>
              <a:rPr lang="ru-RU" sz="1800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коллег.</a:t>
            </a:r>
            <a:endParaRPr lang="ru-RU" sz="1800" b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35850" y="616290"/>
            <a:ext cx="5629982" cy="893700"/>
          </a:xfrm>
        </p:spPr>
        <p:txBody>
          <a:bodyPr/>
          <a:lstStyle/>
          <a:p>
            <a:r>
              <a:rPr lang="ru-RU" sz="2800" b="1" i="1" dirty="0" err="1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Тьюторы</a:t>
            </a:r>
            <a:r>
              <a:rPr lang="ru-RU" sz="28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Мобильной сети </a:t>
            </a:r>
            <a:br>
              <a:rPr lang="ru-RU" sz="28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Выступают перед слушателями курсов АИРО им. </a:t>
            </a:r>
            <a:r>
              <a:rPr lang="ru-RU" b="1" dirty="0" err="1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Топорова</a:t>
            </a:r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актуальными вопросами по предмету.</a:t>
            </a:r>
          </a:p>
          <a:p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Публикуют свои статьи в журнале «Учитель Алтая».</a:t>
            </a:r>
          </a:p>
          <a:p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в экспертизе методических материалов учителей математики края.</a:t>
            </a:r>
          </a:p>
          <a:p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Погружаются в изучение сложных тем по предмету и делятся полученным опытом с учителями математики края.</a:t>
            </a:r>
          </a:p>
          <a:p>
            <a:endParaRPr lang="ru-RU" b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9652" y="30290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8268" y="3660408"/>
            <a:ext cx="5565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06060"/>
                </a:solidFill>
                <a:latin typeface="Exo"/>
              </a:rPr>
              <a:t> </a:t>
            </a:r>
            <a:endParaRPr lang="ru-RU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err="1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Тьюторы</a:t>
            </a:r>
            <a:r>
              <a:rPr lang="ru-RU" sz="28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Мобильной сети –победители конкурса лучших учителей России в 2024 году</a:t>
            </a:r>
            <a:endParaRPr lang="ru-RU" sz="2800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b="1" i="1" smtClean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9652" y="30290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09826" y="4604016"/>
            <a:ext cx="5565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06060"/>
                </a:solidFill>
                <a:latin typeface="Exo"/>
              </a:rPr>
              <a:t> </a:t>
            </a:r>
            <a:endParaRPr lang="ru-RU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iro22.ru/wp-content/uploads/2024/08/bajankina-l.a-692x1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07" y="1611730"/>
            <a:ext cx="1733550" cy="256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ro22.ru/wp-content/uploads/2024/08/borisova-n.g.-1-638x102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39" y="1954940"/>
            <a:ext cx="1565986" cy="22215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760412" y="4286888"/>
            <a:ext cx="6805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Анатольевна </a:t>
            </a:r>
            <a:r>
              <a:rPr lang="ru-RU" b="1" dirty="0" err="1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Баянкина</a:t>
            </a:r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(МБОУ «Лицей </a:t>
            </a:r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№124</a:t>
            </a:r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г. Барнаула) и </a:t>
            </a:r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Геннадьевна Борисова </a:t>
            </a:r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(МБОУ «Первомайская СОШ» Павловского района) </a:t>
            </a:r>
          </a:p>
        </p:txBody>
      </p:sp>
    </p:spTree>
    <p:extLst>
      <p:ext uri="{BB962C8B-B14F-4D97-AF65-F5344CB8AC3E}">
        <p14:creationId xmlns:p14="http://schemas.microsoft.com/office/powerpoint/2010/main" val="99041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45375" y="228020"/>
            <a:ext cx="5629982" cy="89370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сопровождение</a:t>
            </a:r>
            <a:endParaRPr lang="ru-RU" sz="2800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b="1" i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9652" y="30290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8268" y="3660408"/>
            <a:ext cx="5565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06060"/>
                </a:solidFill>
                <a:latin typeface="Exo"/>
              </a:rPr>
              <a:t> </a:t>
            </a:r>
            <a:endParaRPr lang="ru-RU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b="52159"/>
          <a:stretch/>
        </p:blipFill>
        <p:spPr>
          <a:xfrm>
            <a:off x="368017" y="1065125"/>
            <a:ext cx="3708207" cy="1115946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4237674" y="958487"/>
            <a:ext cx="4438650" cy="287528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406792" y="2377971"/>
            <a:ext cx="3669432" cy="20702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81979" t="41481" r="6458" b="38334"/>
          <a:stretch/>
        </p:blipFill>
        <p:spPr>
          <a:xfrm>
            <a:off x="4103227" y="3939710"/>
            <a:ext cx="1057276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9652" y="30290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8268" y="3660408"/>
            <a:ext cx="5565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06060"/>
                </a:solidFill>
                <a:latin typeface="Exo"/>
              </a:rPr>
              <a:t> </a:t>
            </a:r>
            <a:endParaRPr lang="ru-RU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2352" y="1212475"/>
            <a:ext cx="57656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учителей математики стать активными участниками проекта «Мобильная сеть</a:t>
            </a:r>
            <a:r>
              <a:rPr lang="ru-RU" sz="3200" b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3200" b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hlinkClick r:id="rId3"/>
              </a:rPr>
              <a:t>mobilseti@yandex.ru</a:t>
            </a:r>
            <a:r>
              <a:rPr lang="ru-RU" sz="3200" dirty="0" smtClean="0"/>
              <a:t>) </a:t>
            </a:r>
            <a:endParaRPr lang="ru-RU" sz="3200" b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87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01413" y="252947"/>
            <a:ext cx="5629982" cy="893700"/>
          </a:xfrm>
        </p:spPr>
        <p:txBody>
          <a:bodyPr/>
          <a:lstStyle/>
          <a:p>
            <a:r>
              <a:rPr lang="ru-RU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i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«Мобильная сеть» </a:t>
            </a:r>
            <a:r>
              <a:rPr lang="ru-RU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математики Алтайского края</a:t>
            </a:r>
            <a:br>
              <a:rPr lang="ru-RU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477108" y="1417659"/>
            <a:ext cx="6708529" cy="114090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с целью достижения качества школьного математического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</a:p>
          <a:p>
            <a:pPr algn="ctr"/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1026" name="Picture 2" descr="https://iro22.ru/wp-content/uploads/2024/04/uchitelja_1-1024x75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89" y="3000600"/>
            <a:ext cx="2464534" cy="182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ro22.ru/wp-content/uploads/2024/03/obshhe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51" y="2279613"/>
            <a:ext cx="3573487" cy="19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ro22.ru/wp-content/uploads/2024/03/photo1711890676-14-1024x74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44" y="3000600"/>
            <a:ext cx="2499702" cy="18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sz="2800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046163" y="1199971"/>
            <a:ext cx="7171405" cy="33000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консультативной помощи учителям математики из отдаленных районов региона, а также из школ, где учащиеся имеют низкие образовательные результаты</a:t>
            </a:r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ru-RU" b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6" name="Рисунок 5" descr="https://iro22.ru/wp-content/uploads/2024/03/photo1711890676-7-1024x608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2" y="2361913"/>
            <a:ext cx="2500825" cy="174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ro22.ru/wp-content/uploads/2024/03/photo1711890676-15-1024x661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52" y="2962892"/>
            <a:ext cx="2497633" cy="165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ro22.ru/wp-content/uploads/2024/03/photo1711890676-11-1024x604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55" y="2350624"/>
            <a:ext cx="2722583" cy="1749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7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работы Мобильной сети на год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046163" y="1924050"/>
            <a:ext cx="5430837" cy="289207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анкетирование учителей.</a:t>
            </a:r>
          </a:p>
          <a:p>
            <a:r>
              <a:rPr lang="ru-RU" sz="20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Конкретное формулирование целей и </a:t>
            </a:r>
            <a:r>
              <a:rPr lang="ru-RU" sz="2000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задач.</a:t>
            </a:r>
          </a:p>
          <a:p>
            <a:r>
              <a:rPr lang="ru-RU" sz="2000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содержания </a:t>
            </a:r>
            <a:r>
              <a:rPr lang="ru-RU" sz="20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 </a:t>
            </a:r>
            <a:r>
              <a:rPr lang="ru-RU" sz="20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работы учителей в рамках мобильной сети.</a:t>
            </a:r>
          </a:p>
          <a:p>
            <a:endParaRPr lang="ru-RU" sz="2000" b="1" dirty="0" smtClean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6" name="Рисунок 5" descr="https://iro22.ru/wp-content/uploads/2024/03/photo1711890666-5-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44" y="1843723"/>
            <a:ext cx="1640864" cy="1890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34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</a:t>
            </a:r>
            <a:r>
              <a:rPr lang="ru-RU" sz="3200" b="1" i="1" dirty="0" err="1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тьюторы</a:t>
            </a:r>
            <a:r>
              <a:rPr lang="ru-RU" sz="32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«Мобильной сети»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16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«Вероятность и статистика: содержание и специфика </a:t>
            </a:r>
            <a:r>
              <a:rPr lang="ru-RU" sz="1600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преподавания </a:t>
            </a:r>
            <a:r>
              <a:rPr lang="ru-RU" sz="16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ФООП</a:t>
            </a:r>
            <a:r>
              <a:rPr lang="ru-RU" sz="1600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1600" b="1" dirty="0" err="1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</a:t>
            </a:r>
            <a:r>
              <a:rPr lang="ru-RU" sz="1600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«Решение заданий с параметрами</a:t>
            </a:r>
            <a:r>
              <a:rPr lang="ru-RU" sz="1600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6" name="Рисунок 5" descr="https://eecfnnn.stripocdn.email/content/guids/CABINET_e20becc76d466b2ed162a88c121dcf17dccd0a95dae399e40e315bf08cbfcae1/images/makovkina_tv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249" y="2633305"/>
            <a:ext cx="237553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727938" y="351469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Маколкина</a:t>
            </a:r>
            <a:r>
              <a:rPr lang="ru-RU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Т.В., учитель математики МБОУ "Гимназия №123" г. Барнаула</a:t>
            </a:r>
          </a:p>
        </p:txBody>
      </p:sp>
    </p:spTree>
    <p:extLst>
      <p:ext uri="{BB962C8B-B14F-4D97-AF65-F5344CB8AC3E}">
        <p14:creationId xmlns:p14="http://schemas.microsoft.com/office/powerpoint/2010/main" val="117203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</a:t>
            </a:r>
            <a:r>
              <a:rPr lang="ru-RU" b="1" i="1" dirty="0" err="1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тьюторы</a:t>
            </a:r>
            <a:r>
              <a:rPr lang="ru-RU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«Мобильной сети»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055688" y="1603994"/>
            <a:ext cx="5096207" cy="3300063"/>
          </a:xfrm>
        </p:spPr>
        <p:txBody>
          <a:bodyPr>
            <a:normAutofit/>
          </a:bodyPr>
          <a:lstStyle/>
          <a:p>
            <a:pPr lvl="0" fontAlgn="base"/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встреча «Использование результатов оценочных процедур в обучении математике</a:t>
            </a:r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fontAlgn="base"/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«Из опыта составления контрольных работ по алгебре, геометрии, самостоятельных работ по теории вероятностей и статистике (базовый, углубленный уровни</a:t>
            </a:r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pPr lvl="0" fontAlgn="base"/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Дискуссионная площадка «Стратегии реализации ФООП при обучении математике»</a:t>
            </a:r>
            <a:endParaRPr lang="ru-RU" b="1" dirty="0" smtClean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endParaRPr lang="ru-RU" sz="2000" b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6" name="Рисунок 5" descr="danilenko e 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1603994"/>
            <a:ext cx="1435768" cy="1996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151896" y="3642668"/>
            <a:ext cx="26384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Даниленко Е.Н., учитель математики МБОУ "</a:t>
            </a:r>
            <a:r>
              <a:rPr lang="ru-RU" b="1" i="1" dirty="0" err="1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Хабарская</a:t>
            </a:r>
            <a:r>
              <a:rPr lang="ru-RU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№2"</a:t>
            </a:r>
          </a:p>
        </p:txBody>
      </p:sp>
    </p:spTree>
    <p:extLst>
      <p:ext uri="{BB962C8B-B14F-4D97-AF65-F5344CB8AC3E}">
        <p14:creationId xmlns:p14="http://schemas.microsoft.com/office/powerpoint/2010/main" val="38595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</a:t>
            </a:r>
            <a:r>
              <a:rPr lang="ru-RU" b="1" i="1" dirty="0" err="1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тьюторы</a:t>
            </a:r>
            <a:r>
              <a:rPr lang="ru-RU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«Мобильной сети»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«Из опыта составления контрольных работ по алгебре, геометрии, самостоятельных работ по </a:t>
            </a:r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вероятности </a:t>
            </a:r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статистике (базовый, углубленный уровни</a:t>
            </a:r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</a:p>
          <a:p>
            <a:endParaRPr lang="ru-RU" b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6" name="Рисунок 5" descr="https://eecfnnn.stripocdn.email/content/guids/CABINET_e20becc76d466b2ed162a88c121dcf17dccd0a95dae399e40e315bf08cbfcae1/images/borisova_l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25" y="2552107"/>
            <a:ext cx="1396365" cy="20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212977" y="3166094"/>
            <a:ext cx="3616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Борисова Л.Л., учитель математики МБОУ "Лицей №124" г. Барнаула</a:t>
            </a:r>
          </a:p>
        </p:txBody>
      </p:sp>
    </p:spTree>
    <p:extLst>
      <p:ext uri="{BB962C8B-B14F-4D97-AF65-F5344CB8AC3E}">
        <p14:creationId xmlns:p14="http://schemas.microsoft.com/office/powerpoint/2010/main" val="32646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54289" y="464131"/>
            <a:ext cx="5629982" cy="893700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Инициаторы создания проекта «Мобильная сеть»</a:t>
            </a:r>
            <a:br>
              <a:rPr lang="ru-RU" sz="32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b="1" i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7" name="Рисунок 6" descr="https://eecfnnn.stripocdn.email/content/guids/CABINET_e20becc76d466b2ed162a88c121dcf17dccd0a95dae399e40e315bf08cbfcae1/images/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114612"/>
            <a:ext cx="2244763" cy="18046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600276" y="4077462"/>
            <a:ext cx="5565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606060"/>
                </a:solidFill>
                <a:latin typeface="Exo"/>
              </a:rPr>
              <a:t> </a:t>
            </a:r>
            <a:r>
              <a:rPr lang="ru-RU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Гончарова М.А., Решетникова Н.В</a:t>
            </a:r>
            <a:r>
              <a:rPr lang="ru-RU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b="1" i="1" dirty="0" err="1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Шуклина</a:t>
            </a:r>
            <a:r>
              <a:rPr lang="ru-RU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В.А. </a:t>
            </a:r>
          </a:p>
          <a:p>
            <a:pPr algn="ctr"/>
            <a:r>
              <a:rPr lang="ru-RU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(кафедра </a:t>
            </a:r>
            <a:r>
              <a:rPr lang="ru-RU" b="1" i="1" dirty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математического образования, информатики и ИКТ КАУ ДПО "АИРО им. А.М. </a:t>
            </a:r>
            <a:r>
              <a:rPr lang="ru-RU" b="1" i="1" dirty="0" err="1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Топорова</a:t>
            </a:r>
            <a:r>
              <a:rPr lang="ru-RU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Рисунок 8" descr="C:\Users\User\Desktop\IMG-20241024-WA0082 (1)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14967" r="10391"/>
          <a:stretch/>
        </p:blipFill>
        <p:spPr bwMode="auto">
          <a:xfrm>
            <a:off x="4781308" y="2028887"/>
            <a:ext cx="2038592" cy="200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0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07325" y="166952"/>
            <a:ext cx="5629982" cy="893700"/>
          </a:xfrm>
        </p:spPr>
        <p:txBody>
          <a:bodyPr/>
          <a:lstStyle/>
          <a:p>
            <a:r>
              <a:rPr lang="ru-RU" sz="2800" b="1" i="1" dirty="0" err="1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Тьюторы</a:t>
            </a:r>
            <a:r>
              <a:rPr lang="ru-RU" sz="2800" b="1" i="1" dirty="0" smtClean="0">
                <a:solidFill>
                  <a:srgbClr val="4D3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Мобильной сети -участники регионального образовательного салона</a:t>
            </a:r>
            <a:endParaRPr lang="ru-RU" sz="2800" b="1" i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846138" y="1450875"/>
            <a:ext cx="7171405" cy="3300063"/>
          </a:xfrm>
        </p:spPr>
        <p:txBody>
          <a:bodyPr/>
          <a:lstStyle/>
          <a:p>
            <a:endParaRPr lang="ru-RU" b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17444" y="291644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8243" y="3595220"/>
            <a:ext cx="5565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06060"/>
                </a:solidFill>
                <a:latin typeface="Exo"/>
              </a:rPr>
              <a:t> </a:t>
            </a:r>
            <a:endParaRPr lang="ru-RU" b="1" dirty="0">
              <a:solidFill>
                <a:srgbClr val="4D31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iro22.ru/wp-content/uploads/2024/03/obshhee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81" y="3458555"/>
            <a:ext cx="2348386" cy="14009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882514" y="1604140"/>
            <a:ext cx="5213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Гниденко Снежана Николаевна, учитель математики МАОУ «СОШ №132» им. Н.М. Малахова, г. Барнаул </a:t>
            </a:r>
            <a:endParaRPr lang="ru-RU" b="1" dirty="0">
              <a:solidFill>
                <a:srgbClr val="1271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2514" y="24281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Сметанникова</a:t>
            </a:r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Викторовна, учитель математики МБОУ «Гимназия №42» г. Барнаула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82513" y="2854894"/>
            <a:ext cx="5393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Кравцова Татьяна Владимировна, учитель математики МКОУ </a:t>
            </a:r>
            <a:r>
              <a:rPr lang="ru-RU" b="1" dirty="0" err="1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Топчихинская</a:t>
            </a:r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№1 имени Героя России Д. Ерофеева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82512" y="3352286"/>
            <a:ext cx="37564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Елена Олеговна, учитель математики МБОУ «Павловская СОШ» Павловского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54018" y="4066912"/>
            <a:ext cx="35849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Борисова Наталья Геннадьевна, учитель математики МБОУ «Первомайская СОШ» Павловского района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82514" y="1988170"/>
            <a:ext cx="5213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Баянкина</a:t>
            </a:r>
            <a:r>
              <a:rPr lang="ru-RU" b="1" dirty="0">
                <a:solidFill>
                  <a:srgbClr val="1271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Анатольевна, учитель математики МБОУ «Лицей №124» г. Барнаула</a:t>
            </a:r>
          </a:p>
        </p:txBody>
      </p:sp>
      <p:pic>
        <p:nvPicPr>
          <p:cNvPr id="15" name="Рисунок 14" descr="https://iro22.ru/wp-content/uploads/2024/03/photo1711890676-7-1024x608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23" y="3169916"/>
            <a:ext cx="230949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iro22.ru/wp-content/uploads/2024/03/photo1711890676-15-1024x661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98" y="1450875"/>
            <a:ext cx="2124710" cy="137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1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2185</TotalTime>
  <Words>499</Words>
  <Application>Microsoft Office PowerPoint</Application>
  <PresentationFormat>Экран (16:9)</PresentationFormat>
  <Paragraphs>57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Calibri</vt:lpstr>
      <vt:lpstr>Exo</vt:lpstr>
      <vt:lpstr>Times New Roman</vt:lpstr>
      <vt:lpstr>Jost</vt:lpstr>
      <vt:lpstr>Abhaya Libre</vt:lpstr>
      <vt:lpstr>Calibri Light</vt:lpstr>
      <vt:lpstr>Arial</vt:lpstr>
      <vt:lpstr>Wingdings</vt:lpstr>
      <vt:lpstr>Титульный лист</vt:lpstr>
      <vt:lpstr>Заголовок и текст</vt:lpstr>
      <vt:lpstr>Фото и текст</vt:lpstr>
      <vt:lpstr>Мобильная сеть учителей математики – ресурс для профессионального развития педагога</vt:lpstr>
      <vt:lpstr>Цель проекта «Мобильная сеть» учителей математики Алтайского края </vt:lpstr>
      <vt:lpstr>Задачи проекта</vt:lpstr>
      <vt:lpstr>Составление плана работы Мобильной сети на год</vt:lpstr>
      <vt:lpstr>Активные тьюторы «Мобильной сети» </vt:lpstr>
      <vt:lpstr>Активные тьюторы «Мобильной сети» </vt:lpstr>
      <vt:lpstr>Активные тьюторы «Мобильной сети» </vt:lpstr>
      <vt:lpstr>Инициаторы создания проекта «Мобильная сеть»  </vt:lpstr>
      <vt:lpstr>Тьюторы Мобильной сети -участники регионального образовательного салона</vt:lpstr>
      <vt:lpstr>Тьюторы Мобильной сети -участники регионального образовательного салона</vt:lpstr>
      <vt:lpstr>Тьюторы Мобильной сети  </vt:lpstr>
      <vt:lpstr>Тьюторы Мобильной сети –победители конкурса лучших учителей России в 2024 году</vt:lpstr>
      <vt:lpstr>Информационное сопровождение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Гончарова М.А.</cp:lastModifiedBy>
  <cp:revision>157</cp:revision>
  <dcterms:modified xsi:type="dcterms:W3CDTF">2024-10-30T02:21:17Z</dcterms:modified>
</cp:coreProperties>
</file>