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77" r:id="rId4"/>
  </p:sldMasterIdLst>
  <p:notesMasterIdLst>
    <p:notesMasterId r:id="rId24"/>
  </p:notesMasterIdLst>
  <p:sldIdLst>
    <p:sldId id="297" r:id="rId5"/>
    <p:sldId id="256" r:id="rId6"/>
    <p:sldId id="298" r:id="rId7"/>
    <p:sldId id="322" r:id="rId8"/>
    <p:sldId id="299" r:id="rId9"/>
    <p:sldId id="301" r:id="rId10"/>
    <p:sldId id="302" r:id="rId11"/>
    <p:sldId id="323" r:id="rId12"/>
    <p:sldId id="324" r:id="rId13"/>
    <p:sldId id="300" r:id="rId14"/>
    <p:sldId id="325" r:id="rId15"/>
    <p:sldId id="326" r:id="rId16"/>
    <p:sldId id="327" r:id="rId17"/>
    <p:sldId id="329" r:id="rId18"/>
    <p:sldId id="330" r:id="rId19"/>
    <p:sldId id="332" r:id="rId20"/>
    <p:sldId id="334" r:id="rId21"/>
    <p:sldId id="336" r:id="rId22"/>
    <p:sldId id="275" r:id="rId2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Abhaya Libre" panose="020B0604020202020204" charset="0"/>
      <p:regular r:id="rId27"/>
      <p:bold r:id="rId28"/>
    </p:embeddedFont>
    <p:embeddedFont>
      <p:font typeface="Jost" panose="020B0604020202020204" charset="-52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11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439817703585326"/>
          <c:y val="3.7423508375055162E-2"/>
          <c:w val="0.37883587294491466"/>
          <c:h val="0.812773720737206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да, нужно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вопрос 1</c:v>
                </c:pt>
                <c:pt idx="1">
                  <c:v>вопрос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</c:v>
                </c:pt>
                <c:pt idx="1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87-4946-BC35-255E1748A2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нет, это - лишнее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вопрос 1</c:v>
                </c:pt>
                <c:pt idx="1">
                  <c:v>вопрос 2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87-4946-BC35-255E1748A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2277096"/>
        <c:axId val="222308376"/>
      </c:barChart>
      <c:catAx>
        <c:axId val="222277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2308376"/>
        <c:crosses val="autoZero"/>
        <c:auto val="1"/>
        <c:lblAlgn val="ctr"/>
        <c:lblOffset val="100"/>
        <c:noMultiLvlLbl val="0"/>
      </c:catAx>
      <c:valAx>
        <c:axId val="222308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2277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058706722787482"/>
          <c:y val="0.19615537273580141"/>
          <c:w val="0.31898017743987611"/>
          <c:h val="0.276962849887375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31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27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8421625" y="0"/>
            <a:ext cx="4353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7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7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FFE4-387B-4CB2-9CA7-D8961D2910AB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7C84-879F-49D8-8C1B-0DAEB6B96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952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FFE4-387B-4CB2-9CA7-D8961D2910AB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7C84-879F-49D8-8C1B-0DAEB6B96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58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FFE4-387B-4CB2-9CA7-D8961D2910AB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7C84-879F-49D8-8C1B-0DAEB6B96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52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FFE4-387B-4CB2-9CA7-D8961D2910AB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7C84-879F-49D8-8C1B-0DAEB6B96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5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81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r>
              <a:rPr lang="ru-RU" dirty="0" smtClean="0"/>
              <a:t>г. Барнаул, 2024 г.</a:t>
            </a:r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Отдел научно-методического сопровождения краевого УМО </a:t>
            </a:r>
          </a:p>
          <a:p>
            <a:r>
              <a:rPr lang="ru-RU" dirty="0" smtClean="0"/>
              <a:t>в системе общего образования Алтайского края</a:t>
            </a: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487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7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 smtClean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627FFE4-387B-4CB2-9CA7-D8961D2910AB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9127C84-879F-49D8-8C1B-0DAEB6B96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5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 hasCustomPrompt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 hasCustomPrompt="1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229497" y="539500"/>
            <a:ext cx="63376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1"/>
          </p:nvPr>
        </p:nvSpPr>
        <p:spPr>
          <a:xfrm>
            <a:off x="2664288" y="13377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2"/>
          </p:nvPr>
        </p:nvSpPr>
        <p:spPr>
          <a:xfrm>
            <a:off x="2664288" y="18669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3"/>
          </p:nvPr>
        </p:nvSpPr>
        <p:spPr>
          <a:xfrm>
            <a:off x="2664288" y="246272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4"/>
          </p:nvPr>
        </p:nvSpPr>
        <p:spPr>
          <a:xfrm>
            <a:off x="2664288" y="299192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5"/>
          </p:nvPr>
        </p:nvSpPr>
        <p:spPr>
          <a:xfrm>
            <a:off x="2664288" y="35876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6"/>
          </p:nvPr>
        </p:nvSpPr>
        <p:spPr>
          <a:xfrm>
            <a:off x="2664288" y="41168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/>
          <p:nvPr/>
        </p:nvSpPr>
        <p:spPr>
          <a:xfrm rot="-5400000">
            <a:off x="8103050" y="410250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7FFE4-387B-4CB2-9CA7-D8961D2910AB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27C84-879F-49D8-8C1B-0DAEB6B964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5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8" r:id="rId3"/>
    <p:sldLayoutId id="214748368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63" r:id="rId3"/>
    <p:sldLayoutId id="2147483664" r:id="rId4"/>
    <p:sldLayoutId id="214748368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 smtClean="0"/>
          </a:p>
          <a:p>
            <a:r>
              <a:rPr lang="ru-RU" dirty="0" smtClean="0">
                <a:solidFill>
                  <a:schemeClr val="accent1"/>
                </a:solidFill>
              </a:rPr>
              <a:t>Отдел научно-методического сопровождения краевого УМО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в системе общего образования Алтайского края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г. Барнаул, 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64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5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3.jpeg"/><Relationship Id="rId3" Type="http://schemas.openxmlformats.org/officeDocument/2006/relationships/image" Target="../media/image15.png"/><Relationship Id="rId7" Type="http://schemas.openxmlformats.org/officeDocument/2006/relationships/image" Target="../media/image41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6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5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0.jpeg"/><Relationship Id="rId9" Type="http://schemas.openxmlformats.org/officeDocument/2006/relationships/image" Target="../media/image38.png"/><Relationship Id="rId1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jpeg"/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05" y="1227307"/>
            <a:ext cx="2725234" cy="3911651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44555" y="1542198"/>
            <a:ext cx="4660711" cy="1624084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  <a:latin typeface="+mn-lt"/>
                <a:cs typeface="Abhaya Libre" charset="0"/>
              </a:rPr>
              <a:t>Задачи профессионально-ориентированного содержания для повышения интереса к изучению математики</a:t>
            </a:r>
            <a:endParaRPr lang="ru-RU" sz="2400" b="0" dirty="0">
              <a:latin typeface="+mn-lt"/>
              <a:cs typeface="Abhaya Libre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2692" y="3143720"/>
            <a:ext cx="3801090" cy="1042483"/>
          </a:xfrm>
        </p:spPr>
        <p:txBody>
          <a:bodyPr/>
          <a:lstStyle/>
          <a:p>
            <a:pPr marL="88900" indent="0" algn="l"/>
            <a:r>
              <a:rPr lang="ru-RU" sz="1200" dirty="0" smtClean="0"/>
              <a:t>Новикова Людмила Алексеевна, </a:t>
            </a:r>
          </a:p>
          <a:p>
            <a:pPr marL="88900" indent="0" algn="l"/>
            <a:r>
              <a:rPr lang="ru-RU" sz="1200" dirty="0" smtClean="0"/>
              <a:t>заведующий предметно-цикловой комиссией, </a:t>
            </a:r>
          </a:p>
          <a:p>
            <a:pPr marL="88900" indent="0" algn="l"/>
            <a:r>
              <a:rPr lang="ru-RU" sz="1200" dirty="0" smtClean="0"/>
              <a:t>преподаватель КГБПОУ «Алтайская академия гостеприимства»</a:t>
            </a:r>
          </a:p>
          <a:p>
            <a:pPr algn="l"/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78" y="41024"/>
            <a:ext cx="1024495" cy="7453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6" y="-151461"/>
            <a:ext cx="2157735" cy="12137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36" y="-8582"/>
            <a:ext cx="1365216" cy="1023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78" y="6466"/>
            <a:ext cx="2170836" cy="1220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3" y="41024"/>
            <a:ext cx="1181816" cy="10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92;p32"/>
          <p:cNvSpPr/>
          <p:nvPr/>
        </p:nvSpPr>
        <p:spPr>
          <a:xfrm rot="5400000">
            <a:off x="-857625" y="3386325"/>
            <a:ext cx="2913300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94;p32"/>
          <p:cNvSpPr/>
          <p:nvPr/>
        </p:nvSpPr>
        <p:spPr>
          <a:xfrm flipH="1">
            <a:off x="3168850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93;p32"/>
          <p:cNvSpPr/>
          <p:nvPr/>
        </p:nvSpPr>
        <p:spPr>
          <a:xfrm>
            <a:off x="0" y="261725"/>
            <a:ext cx="1494300" cy="48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95;p32"/>
          <p:cNvCxnSpPr/>
          <p:nvPr/>
        </p:nvCxnSpPr>
        <p:spPr>
          <a:xfrm rot="10800000">
            <a:off x="0" y="505025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Текст 13"/>
          <p:cNvSpPr txBox="1">
            <a:spLocks/>
          </p:cNvSpPr>
          <p:nvPr/>
        </p:nvSpPr>
        <p:spPr>
          <a:xfrm>
            <a:off x="6015135" y="2866384"/>
            <a:ext cx="2406490" cy="71035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Текст слайда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r="45022"/>
          <a:stretch>
            <a:fillRect/>
          </a:stretch>
        </p:blipFill>
        <p:spPr bwMode="auto">
          <a:xfrm>
            <a:off x="5102692" y="1168400"/>
            <a:ext cx="3360588" cy="3436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4" cstate="print"/>
          <a:srcRect l="16246" t="23711" r="39291" b="17977"/>
          <a:stretch>
            <a:fillRect/>
          </a:stretch>
        </p:blipFill>
        <p:spPr bwMode="auto">
          <a:xfrm>
            <a:off x="589131" y="1259840"/>
            <a:ext cx="3668283" cy="2410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1778000" y="162342"/>
            <a:ext cx="5801360" cy="67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Калькуляция  тура: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9244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0" y="227046"/>
            <a:ext cx="1461174" cy="17106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6036"/>
            <a:ext cx="8229600" cy="548640"/>
          </a:xfrm>
        </p:spPr>
        <p:txBody>
          <a:bodyPr>
            <a:normAutofit/>
          </a:bodyPr>
          <a:lstStyle/>
          <a:p>
            <a:pPr algn="l"/>
            <a:r>
              <a:rPr lang="ru-RU" sz="27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Опрос на тему «Нужны ли нам арабские цифры?»</a:t>
            </a:r>
            <a:endParaRPr lang="ru-RU" sz="270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-801780" y="700873"/>
          <a:ext cx="5542091" cy="3436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Текст 2"/>
          <p:cNvSpPr txBox="1">
            <a:spLocks/>
          </p:cNvSpPr>
          <p:nvPr/>
        </p:nvSpPr>
        <p:spPr bwMode="auto">
          <a:xfrm>
            <a:off x="4750703" y="564903"/>
            <a:ext cx="3918669" cy="4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7916" tIns="43958" rIns="87916" bIns="43958" numCol="1" anchor="b" anchorCtr="0" compatLnSpc="1">
            <a:prstTxWarp prst="textNoShape">
              <a:avLst/>
            </a:prstTxWarp>
          </a:bodyPr>
          <a:lstStyle/>
          <a:p>
            <a:pPr defTabSz="685772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700" b="1" dirty="0" smtClean="0"/>
              <a:t>Опрошено 25 студентов </a:t>
            </a:r>
            <a:endParaRPr lang="ru-RU" sz="17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02552" y="4237532"/>
            <a:ext cx="6374168" cy="577668"/>
          </a:xfrm>
        </p:spPr>
        <p:txBody>
          <a:bodyPr>
            <a:noAutofit/>
          </a:bodyPr>
          <a:lstStyle/>
          <a:p>
            <a:r>
              <a:rPr lang="ru-RU" sz="1400" dirty="0" smtClean="0"/>
              <a:t>Вопрос 1: </a:t>
            </a:r>
            <a:r>
              <a:rPr lang="ru-RU" sz="1400" i="1" dirty="0" smtClean="0"/>
              <a:t>Стоит ли изучать арабские цифры?</a:t>
            </a:r>
          </a:p>
          <a:p>
            <a:r>
              <a:rPr lang="ru-RU" sz="1400" dirty="0" smtClean="0"/>
              <a:t>Вопрос 2:  </a:t>
            </a:r>
            <a:r>
              <a:rPr lang="ru-RU" sz="1400" i="1" dirty="0" smtClean="0"/>
              <a:t>Нужно ли использовать арабские цифры в повседневности?</a:t>
            </a:r>
            <a:endParaRPr lang="ru-RU" sz="1400" i="1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3672" t="3579" r="4972" b="18862"/>
          <a:stretch>
            <a:fillRect/>
          </a:stretch>
        </p:blipFill>
        <p:spPr bwMode="auto">
          <a:xfrm>
            <a:off x="4006781" y="2814652"/>
            <a:ext cx="2562329" cy="122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 cstate="print"/>
          <a:srcRect l="4615" t="4176" r="3901" b="19634"/>
          <a:stretch>
            <a:fillRect/>
          </a:stretch>
        </p:blipFill>
        <p:spPr bwMode="auto">
          <a:xfrm>
            <a:off x="4747066" y="1082033"/>
            <a:ext cx="3496826" cy="163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3B4ED1-812A-4ACF-B1CB-8EC346471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5" y="260908"/>
            <a:ext cx="6400800" cy="11303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270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Что такое туризм?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37B5C4-4E6B-4C59-9A4A-5F2353931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166" y="312438"/>
            <a:ext cx="5139890" cy="2711451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Это выезды людей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 другую страну или местность, отличную от места постоянного жительства ,с любой целью, кроме трудоустройства.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7102" y="4033048"/>
            <a:ext cx="7255042" cy="99257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Человека, совершающего такое путешествие, называют «туристом», «путешественником», «посетителем».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 l="12152" t="11242" r="25705" b="15351"/>
          <a:stretch>
            <a:fillRect/>
          </a:stretch>
        </p:blipFill>
        <p:spPr bwMode="auto">
          <a:xfrm>
            <a:off x="5663721" y="1783080"/>
            <a:ext cx="2900807" cy="192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12632" t="12772" r="26263" b="16772"/>
          <a:stretch>
            <a:fillRect/>
          </a:stretch>
        </p:blipFill>
        <p:spPr bwMode="auto">
          <a:xfrm>
            <a:off x="396438" y="1523198"/>
            <a:ext cx="3608522" cy="23404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50" y="0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07" t="4420" r="3207" b="9945"/>
          <a:stretch>
            <a:fillRect/>
          </a:stretch>
        </p:blipFill>
        <p:spPr bwMode="auto">
          <a:xfrm>
            <a:off x="265243" y="299636"/>
            <a:ext cx="3798757" cy="1962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50" y="288006"/>
            <a:ext cx="1067944" cy="1250302"/>
          </a:xfrm>
          <a:prstGeom prst="rect">
            <a:avLst/>
          </a:prstGeom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5767" y="1903074"/>
            <a:ext cx="3575653" cy="204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print"/>
          <a:srcRect t="2674" r="5683" b="9828"/>
          <a:stretch>
            <a:fillRect/>
          </a:stretch>
        </p:blipFill>
        <p:spPr bwMode="auto">
          <a:xfrm>
            <a:off x="5355403" y="3228298"/>
            <a:ext cx="3316436" cy="176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5085576" y="2032000"/>
            <a:ext cx="3520480" cy="1318864"/>
          </a:xfrm>
          <a:prstGeom prst="rect">
            <a:avLst/>
          </a:prstGeom>
          <a:noFill/>
        </p:spPr>
        <p:txBody>
          <a:bodyPr lIns="87920" tIns="43960" rIns="87920" bIns="43960"/>
          <a:lstStyle/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</a:rPr>
              <a:t>Подготовила: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</a:rPr>
              <a:t>Студентка гр. Ф-2212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</a:rPr>
              <a:t>Белобородова К.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</a:rPr>
              <a:t>Руководитель: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i="1" dirty="0" smtClean="0">
                <a:solidFill>
                  <a:schemeClr val="accent3">
                    <a:lumMod val="75000"/>
                  </a:schemeClr>
                </a:solidFill>
              </a:rPr>
              <a:t>Новикова Л.А.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endParaRPr lang="ru-RU" sz="16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40278" y="137068"/>
            <a:ext cx="8640960" cy="807313"/>
          </a:xfrm>
          <a:prstGeom prst="rect">
            <a:avLst/>
          </a:prstGeom>
        </p:spPr>
        <p:txBody>
          <a:bodyPr lIns="87920" tIns="43960" rIns="87920" bIns="43960">
            <a:normAutofit/>
          </a:bodyPr>
          <a:lstStyle/>
          <a:p>
            <a:pPr algn="ctr" defTabSz="8791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7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МАТЕМАТИЧЕСКИЕ ЗАКОНЫ В ПОМОЩЬ ФОТОТЕХНИКУ</a:t>
            </a:r>
            <a:endParaRPr lang="ru-RU" sz="27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768" t="22118" r="22353" b="20728"/>
          <a:stretch>
            <a:fillRect/>
          </a:stretch>
        </p:blipFill>
        <p:spPr bwMode="auto">
          <a:xfrm>
            <a:off x="312671" y="660400"/>
            <a:ext cx="2131142" cy="1198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4434" t="21978" r="19026" b="19090"/>
          <a:stretch>
            <a:fillRect/>
          </a:stretch>
        </p:blipFill>
        <p:spPr bwMode="auto">
          <a:xfrm>
            <a:off x="2021463" y="1460500"/>
            <a:ext cx="2374611" cy="1268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54" y="206726"/>
            <a:ext cx="1446240" cy="1693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100" y="3289300"/>
            <a:ext cx="3428999" cy="1566106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Практическая часть состоит в применении «золотого сечения» и </a:t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«правила третей» при постановке композиции фотографии и видеосъемке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34474" t="22920" r="18697" b="19445"/>
          <a:stretch>
            <a:fillRect/>
          </a:stretch>
        </p:blipFill>
        <p:spPr bwMode="auto">
          <a:xfrm>
            <a:off x="3798916" y="2527300"/>
            <a:ext cx="2214233" cy="1317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33665" t="21000" r="17904" b="18101"/>
          <a:stretch>
            <a:fillRect/>
          </a:stretch>
        </p:blipFill>
        <p:spPr bwMode="auto">
          <a:xfrm>
            <a:off x="5546395" y="3505200"/>
            <a:ext cx="235300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05" y="216886"/>
            <a:ext cx="1307389" cy="1530634"/>
          </a:xfrm>
          <a:prstGeom prst="rect">
            <a:avLst/>
          </a:prstGeom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179512" y="951570"/>
            <a:ext cx="8777064" cy="1566174"/>
          </a:xfrm>
          <a:prstGeom prst="rect">
            <a:avLst/>
          </a:prstGeom>
        </p:spPr>
        <p:txBody>
          <a:bodyPr lIns="87920" tIns="43960" rIns="87920" bIns="43960"/>
          <a:lstStyle/>
          <a:p>
            <a:pPr marL="329699" indent="-329699" algn="r" defTabSz="879196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100" dirty="0" smtClean="0"/>
          </a:p>
          <a:p>
            <a:pPr marL="329699" indent="-329699" algn="r" defTabSz="879196" fontAlgn="base">
              <a:spcBef>
                <a:spcPct val="20000"/>
              </a:spcBef>
              <a:spcAft>
                <a:spcPct val="0"/>
              </a:spcAft>
              <a:defRPr/>
            </a:pPr>
            <a:endParaRPr lang="ru-RU" sz="21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157397"/>
            <a:ext cx="8640960" cy="945122"/>
          </a:xfrm>
          <a:prstGeom prst="rect">
            <a:avLst/>
          </a:prstGeom>
        </p:spPr>
        <p:txBody>
          <a:bodyPr lIns="87920" tIns="43960" rIns="87920" bIns="43960">
            <a:normAutofit/>
          </a:bodyPr>
          <a:lstStyle/>
          <a:p>
            <a:pPr algn="ctr" defTabSz="8791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7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МАТЕМАТИЧЕСКИЕ ЗАКОНЫ В ПОМОЩЬ ФОТОТЕХНИКУ</a:t>
            </a:r>
            <a:endParaRPr lang="ru-RU" sz="27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4447" y="1106842"/>
            <a:ext cx="4552827" cy="1073664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Практическая часть состоит в применении «золотого сечения» и </a:t>
            </a:r>
            <a:b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«правила третей» при постановке композиции фотографии и видеосъемке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3665" t="21000" r="17904" b="18101"/>
          <a:stretch>
            <a:fillRect/>
          </a:stretch>
        </p:blipFill>
        <p:spPr bwMode="auto">
          <a:xfrm>
            <a:off x="3073418" y="2646913"/>
            <a:ext cx="3852037" cy="204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4474" t="22920" r="18697" b="19445"/>
          <a:stretch>
            <a:fillRect/>
          </a:stretch>
        </p:blipFill>
        <p:spPr bwMode="auto">
          <a:xfrm>
            <a:off x="247338" y="904333"/>
            <a:ext cx="3784610" cy="1658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45" y="135606"/>
            <a:ext cx="1307389" cy="1530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5980"/>
            <a:ext cx="8712968" cy="680783"/>
          </a:xfrm>
        </p:spPr>
        <p:txBody>
          <a:bodyPr>
            <a:noAutofit/>
          </a:bodyPr>
          <a:lstStyle/>
          <a:p>
            <a:pPr algn="l"/>
            <a:r>
              <a:rPr lang="ru-RU" sz="31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Результаты работы </a:t>
            </a:r>
            <a:br>
              <a:rPr lang="ru-RU" sz="31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1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над исследовательскими проектами</a:t>
            </a:r>
            <a:endParaRPr lang="ru-RU" sz="3100" dirty="0">
              <a:ln w="18000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Содержимое 4" descr="IMG-20230420-WA002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-651" t="23222" r="1380" b="27142"/>
          <a:stretch>
            <a:fillRect/>
          </a:stretch>
        </p:blipFill>
        <p:spPr>
          <a:xfrm>
            <a:off x="1475657" y="3155016"/>
            <a:ext cx="1585949" cy="951569"/>
          </a:xfrm>
        </p:spPr>
      </p:pic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7452321" y="3266134"/>
          <a:ext cx="1475656" cy="1877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2321" y="3266134"/>
                        <a:ext cx="1475656" cy="1877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C:\Users\nla\Downloads\IMG-20230411-WA0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5" y="3090208"/>
            <a:ext cx="1277963" cy="1534835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79513" y="3090208"/>
          <a:ext cx="1258216" cy="165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DF" r:id="rId8" imgW="0" imgH="0" progId="FoxitReader.Document">
                  <p:embed/>
                </p:oleObj>
              </mc:Choice>
              <mc:Fallback>
                <p:oleObj name="PDF" r:id="rId8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3090208"/>
                        <a:ext cx="1258216" cy="165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3203849" y="3090208"/>
          <a:ext cx="1377106" cy="1599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DF" r:id="rId10" imgW="0" imgH="0" progId="FoxitReader.Document">
                  <p:embed/>
                </p:oleObj>
              </mc:Choice>
              <mc:Fallback>
                <p:oleObj name="PDF" r:id="rId10" imgW="0" imgH="0" progId="FoxitReader.Document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9" y="3090208"/>
                        <a:ext cx="1377106" cy="15996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3" name="Picture 19" descr="C:\Users\79069\Desktop\с флешки-телефона\Студенты\IMG-20230411-WA0026.jpg"/>
          <p:cNvPicPr>
            <a:picLocks noChangeAspect="1" noChangeArrowheads="1"/>
          </p:cNvPicPr>
          <p:nvPr/>
        </p:nvPicPr>
        <p:blipFill>
          <a:blip r:embed="rId12" cstate="print"/>
          <a:srcRect t="16766" r="24551" b="-598"/>
          <a:stretch>
            <a:fillRect/>
          </a:stretch>
        </p:blipFill>
        <p:spPr bwMode="auto">
          <a:xfrm>
            <a:off x="3427153" y="1346200"/>
            <a:ext cx="2164895" cy="161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" name="Picture 20" descr="C:\Users\79069\Desktop\с флешки-телефона\Студенты\IMG-20230411-WA0024.jpg"/>
          <p:cNvPicPr>
            <a:picLocks noChangeAspect="1" noChangeArrowheads="1"/>
          </p:cNvPicPr>
          <p:nvPr/>
        </p:nvPicPr>
        <p:blipFill>
          <a:blip r:embed="rId13" cstate="print"/>
          <a:srcRect l="17605" t="16766" r="32096" b="6108"/>
          <a:stretch>
            <a:fillRect/>
          </a:stretch>
        </p:blipFill>
        <p:spPr bwMode="auto">
          <a:xfrm>
            <a:off x="565218" y="1282700"/>
            <a:ext cx="1694141" cy="164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5" name="Picture 21" descr="C:\Users\79069\Desktop\с флешки-телефона\Студенты\IMG-20230411-WA0025.jpg"/>
          <p:cNvPicPr>
            <a:picLocks noChangeAspect="1" noChangeArrowheads="1"/>
          </p:cNvPicPr>
          <p:nvPr/>
        </p:nvPicPr>
        <p:blipFill>
          <a:blip r:embed="rId14" cstate="print"/>
          <a:srcRect l="22635" t="20119" r="11976" b="12815"/>
          <a:stretch>
            <a:fillRect/>
          </a:stretch>
        </p:blipFill>
        <p:spPr bwMode="auto">
          <a:xfrm>
            <a:off x="6770152" y="1333500"/>
            <a:ext cx="2152808" cy="153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15" cstate="print"/>
          <a:srcRect l="30207" t="21388" r="28784" b="24726"/>
          <a:stretch>
            <a:fillRect/>
          </a:stretch>
        </p:blipFill>
        <p:spPr bwMode="auto">
          <a:xfrm>
            <a:off x="6156177" y="3090208"/>
            <a:ext cx="1691680" cy="112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 descr="C:\Users\79069\Desktop\с флешки-телефона\Студенты\20220607_14173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122673">
            <a:off x="1601025" y="4147856"/>
            <a:ext cx="1217821" cy="822029"/>
          </a:xfrm>
          <a:prstGeom prst="rect">
            <a:avLst/>
          </a:prstGeom>
          <a:noFill/>
        </p:spPr>
      </p:pic>
      <p:pic>
        <p:nvPicPr>
          <p:cNvPr id="1047" name="Picture 23" descr="C:\Users\79069\Desktop\с флешки-телефона\Студенты\20220607_141723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375682">
            <a:off x="5845146" y="4156191"/>
            <a:ext cx="1217821" cy="822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2880" y="376238"/>
            <a:ext cx="8666480" cy="993775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Содержание общеобразовательной дисциплины </a:t>
            </a:r>
            <a:br>
              <a:rPr lang="ru-RU" sz="24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4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 счет включения профессионально-ориентированного содержания  позволяет: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529089" y="1731650"/>
            <a:ext cx="4703763" cy="6985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Формировать профессиональные компетенции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539250" y="2746060"/>
            <a:ext cx="6330430" cy="6985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Развивать интерес к получаемой профессии/ специальности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69731" y="3825842"/>
            <a:ext cx="4703763" cy="6985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Развивать профессиональные качества  будущего специалиста.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1013428" y="1602477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1013428" y="3768882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1013428" y="2685679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53207" y="162494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3207" y="268567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05" y="298166"/>
            <a:ext cx="1307389" cy="1530634"/>
          </a:xfrm>
          <a:prstGeom prst="rect">
            <a:avLst/>
          </a:prstGeom>
        </p:spPr>
      </p:pic>
      <p:graphicFrame>
        <p:nvGraphicFramePr>
          <p:cNvPr id="40" name="Object 2"/>
          <p:cNvGraphicFramePr>
            <a:graphicFrameLocks noChangeAspect="1"/>
          </p:cNvGraphicFramePr>
          <p:nvPr/>
        </p:nvGraphicFramePr>
        <p:xfrm>
          <a:off x="4330592" y="3122749"/>
          <a:ext cx="1216768" cy="172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592" y="3122749"/>
                        <a:ext cx="1216768" cy="1721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6" descr="C:\Users\nla\Downloads\Novikova_L_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1490" y="1391069"/>
            <a:ext cx="1131710" cy="16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 cstate="print"/>
          <a:srcRect l="37320" t="13544" r="22952" b="12718"/>
          <a:stretch>
            <a:fillRect/>
          </a:stretch>
        </p:blipFill>
        <p:spPr bwMode="auto">
          <a:xfrm>
            <a:off x="2819014" y="2980507"/>
            <a:ext cx="1244986" cy="184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 t="9643" r="1360" b="30051"/>
          <a:stretch>
            <a:fillRect/>
          </a:stretch>
        </p:blipFill>
        <p:spPr bwMode="auto">
          <a:xfrm>
            <a:off x="345440" y="1302243"/>
            <a:ext cx="2124113" cy="1731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71308" y="1476496"/>
            <a:ext cx="1072212" cy="153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75369" y="2033502"/>
            <a:ext cx="1116231" cy="162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105"/>
          <p:cNvGrpSpPr/>
          <p:nvPr/>
        </p:nvGrpSpPr>
        <p:grpSpPr>
          <a:xfrm>
            <a:off x="3493294" y="1394344"/>
            <a:ext cx="383284" cy="377306"/>
            <a:chOff x="8160737" y="4409039"/>
            <a:chExt cx="642736" cy="642736"/>
          </a:xfrm>
        </p:grpSpPr>
        <p:sp>
          <p:nvSpPr>
            <p:cNvPr id="26" name="Oval 3734"/>
            <p:cNvSpPr>
              <a:spLocks noChangeArrowheads="1"/>
            </p:cNvSpPr>
            <p:nvPr/>
          </p:nvSpPr>
          <p:spPr bwMode="auto">
            <a:xfrm>
              <a:off x="8160737" y="4409039"/>
              <a:ext cx="642736" cy="6427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6430" tIns="48216" rIns="96430" bIns="48216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7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" name="组合 91"/>
            <p:cNvGrpSpPr/>
            <p:nvPr/>
          </p:nvGrpSpPr>
          <p:grpSpPr>
            <a:xfrm>
              <a:off x="8288405" y="4480104"/>
              <a:ext cx="387401" cy="500606"/>
              <a:chOff x="8285261" y="4274238"/>
              <a:chExt cx="387401" cy="500606"/>
            </a:xfrm>
          </p:grpSpPr>
          <p:sp>
            <p:nvSpPr>
              <p:cNvPr id="28" name="Freeform 3766"/>
              <p:cNvSpPr>
                <a:spLocks/>
              </p:cNvSpPr>
              <p:nvPr/>
            </p:nvSpPr>
            <p:spPr bwMode="auto">
              <a:xfrm>
                <a:off x="8291548" y="4274238"/>
                <a:ext cx="381114" cy="384887"/>
              </a:xfrm>
              <a:custGeom>
                <a:avLst/>
                <a:gdLst>
                  <a:gd name="T0" fmla="*/ 94 w 128"/>
                  <a:gd name="T1" fmla="*/ 7 h 129"/>
                  <a:gd name="T2" fmla="*/ 120 w 128"/>
                  <a:gd name="T3" fmla="*/ 58 h 129"/>
                  <a:gd name="T4" fmla="*/ 57 w 128"/>
                  <a:gd name="T5" fmla="*/ 121 h 129"/>
                  <a:gd name="T6" fmla="*/ 7 w 128"/>
                  <a:gd name="T7" fmla="*/ 96 h 129"/>
                  <a:gd name="T8" fmla="*/ 0 w 128"/>
                  <a:gd name="T9" fmla="*/ 101 h 129"/>
                  <a:gd name="T10" fmla="*/ 57 w 128"/>
                  <a:gd name="T11" fmla="*/ 129 h 129"/>
                  <a:gd name="T12" fmla="*/ 128 w 128"/>
                  <a:gd name="T13" fmla="*/ 58 h 129"/>
                  <a:gd name="T14" fmla="*/ 99 w 128"/>
                  <a:gd name="T15" fmla="*/ 0 h 129"/>
                  <a:gd name="T16" fmla="*/ 94 w 128"/>
                  <a:gd name="T1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94" y="7"/>
                    </a:moveTo>
                    <a:cubicBezTo>
                      <a:pt x="110" y="18"/>
                      <a:pt x="120" y="37"/>
                      <a:pt x="120" y="58"/>
                    </a:cubicBezTo>
                    <a:cubicBezTo>
                      <a:pt x="120" y="93"/>
                      <a:pt x="92" y="121"/>
                      <a:pt x="57" y="121"/>
                    </a:cubicBezTo>
                    <a:cubicBezTo>
                      <a:pt x="37" y="121"/>
                      <a:pt x="18" y="111"/>
                      <a:pt x="7" y="96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3" y="118"/>
                      <a:pt x="34" y="129"/>
                      <a:pt x="57" y="129"/>
                    </a:cubicBezTo>
                    <a:cubicBezTo>
                      <a:pt x="97" y="129"/>
                      <a:pt x="128" y="97"/>
                      <a:pt x="128" y="58"/>
                    </a:cubicBezTo>
                    <a:cubicBezTo>
                      <a:pt x="128" y="34"/>
                      <a:pt x="117" y="13"/>
                      <a:pt x="99" y="0"/>
                    </a:cubicBezTo>
                    <a:lnTo>
                      <a:pt x="94" y="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9" name="Freeform 3767"/>
              <p:cNvSpPr>
                <a:spLocks noEditPoints="1"/>
              </p:cNvSpPr>
              <p:nvPr/>
            </p:nvSpPr>
            <p:spPr bwMode="auto">
              <a:xfrm>
                <a:off x="8294064" y="4284301"/>
                <a:ext cx="339606" cy="335833"/>
              </a:xfrm>
              <a:custGeom>
                <a:avLst/>
                <a:gdLst>
                  <a:gd name="T0" fmla="*/ 57 w 114"/>
                  <a:gd name="T1" fmla="*/ 0 h 113"/>
                  <a:gd name="T2" fmla="*/ 0 w 114"/>
                  <a:gd name="T3" fmla="*/ 56 h 113"/>
                  <a:gd name="T4" fmla="*/ 57 w 114"/>
                  <a:gd name="T5" fmla="*/ 113 h 113"/>
                  <a:gd name="T6" fmla="*/ 114 w 114"/>
                  <a:gd name="T7" fmla="*/ 56 h 113"/>
                  <a:gd name="T8" fmla="*/ 57 w 114"/>
                  <a:gd name="T9" fmla="*/ 0 h 113"/>
                  <a:gd name="T10" fmla="*/ 57 w 114"/>
                  <a:gd name="T11" fmla="*/ 110 h 113"/>
                  <a:gd name="T12" fmla="*/ 3 w 114"/>
                  <a:gd name="T13" fmla="*/ 56 h 113"/>
                  <a:gd name="T14" fmla="*/ 57 w 114"/>
                  <a:gd name="T15" fmla="*/ 2 h 113"/>
                  <a:gd name="T16" fmla="*/ 111 w 114"/>
                  <a:gd name="T17" fmla="*/ 56 h 113"/>
                  <a:gd name="T18" fmla="*/ 57 w 114"/>
                  <a:gd name="T19" fmla="*/ 11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13">
                    <a:moveTo>
                      <a:pt x="57" y="0"/>
                    </a:moveTo>
                    <a:cubicBezTo>
                      <a:pt x="26" y="0"/>
                      <a:pt x="0" y="25"/>
                      <a:pt x="0" y="56"/>
                    </a:cubicBezTo>
                    <a:cubicBezTo>
                      <a:pt x="0" y="87"/>
                      <a:pt x="26" y="113"/>
                      <a:pt x="57" y="113"/>
                    </a:cubicBezTo>
                    <a:cubicBezTo>
                      <a:pt x="88" y="113"/>
                      <a:pt x="114" y="87"/>
                      <a:pt x="114" y="56"/>
                    </a:cubicBezTo>
                    <a:cubicBezTo>
                      <a:pt x="114" y="25"/>
                      <a:pt x="88" y="0"/>
                      <a:pt x="57" y="0"/>
                    </a:cubicBezTo>
                    <a:close/>
                    <a:moveTo>
                      <a:pt x="57" y="110"/>
                    </a:moveTo>
                    <a:cubicBezTo>
                      <a:pt x="27" y="110"/>
                      <a:pt x="3" y="86"/>
                      <a:pt x="3" y="56"/>
                    </a:cubicBezTo>
                    <a:cubicBezTo>
                      <a:pt x="3" y="26"/>
                      <a:pt x="27" y="2"/>
                      <a:pt x="57" y="2"/>
                    </a:cubicBezTo>
                    <a:cubicBezTo>
                      <a:pt x="87" y="2"/>
                      <a:pt x="111" y="26"/>
                      <a:pt x="111" y="56"/>
                    </a:cubicBezTo>
                    <a:cubicBezTo>
                      <a:pt x="111" y="86"/>
                      <a:pt x="87" y="110"/>
                      <a:pt x="57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3768"/>
              <p:cNvSpPr>
                <a:spLocks/>
              </p:cNvSpPr>
              <p:nvPr/>
            </p:nvSpPr>
            <p:spPr bwMode="auto">
              <a:xfrm>
                <a:off x="8285261" y="4289332"/>
                <a:ext cx="378597" cy="330800"/>
              </a:xfrm>
              <a:custGeom>
                <a:avLst/>
                <a:gdLst>
                  <a:gd name="T0" fmla="*/ 37 w 127"/>
                  <a:gd name="T1" fmla="*/ 8 h 111"/>
                  <a:gd name="T2" fmla="*/ 35 w 127"/>
                  <a:gd name="T3" fmla="*/ 13 h 111"/>
                  <a:gd name="T4" fmla="*/ 32 w 127"/>
                  <a:gd name="T5" fmla="*/ 16 h 111"/>
                  <a:gd name="T6" fmla="*/ 30 w 127"/>
                  <a:gd name="T7" fmla="*/ 14 h 111"/>
                  <a:gd name="T8" fmla="*/ 30 w 127"/>
                  <a:gd name="T9" fmla="*/ 18 h 111"/>
                  <a:gd name="T10" fmla="*/ 24 w 127"/>
                  <a:gd name="T11" fmla="*/ 19 h 111"/>
                  <a:gd name="T12" fmla="*/ 20 w 127"/>
                  <a:gd name="T13" fmla="*/ 23 h 111"/>
                  <a:gd name="T14" fmla="*/ 16 w 127"/>
                  <a:gd name="T15" fmla="*/ 30 h 111"/>
                  <a:gd name="T16" fmla="*/ 12 w 127"/>
                  <a:gd name="T17" fmla="*/ 34 h 111"/>
                  <a:gd name="T18" fmla="*/ 15 w 127"/>
                  <a:gd name="T19" fmla="*/ 37 h 111"/>
                  <a:gd name="T20" fmla="*/ 16 w 127"/>
                  <a:gd name="T21" fmla="*/ 39 h 111"/>
                  <a:gd name="T22" fmla="*/ 13 w 127"/>
                  <a:gd name="T23" fmla="*/ 36 h 111"/>
                  <a:gd name="T24" fmla="*/ 11 w 127"/>
                  <a:gd name="T25" fmla="*/ 33 h 111"/>
                  <a:gd name="T26" fmla="*/ 10 w 127"/>
                  <a:gd name="T27" fmla="*/ 38 h 111"/>
                  <a:gd name="T28" fmla="*/ 10 w 127"/>
                  <a:gd name="T29" fmla="*/ 46 h 111"/>
                  <a:gd name="T30" fmla="*/ 14 w 127"/>
                  <a:gd name="T31" fmla="*/ 44 h 111"/>
                  <a:gd name="T32" fmla="*/ 18 w 127"/>
                  <a:gd name="T33" fmla="*/ 49 h 111"/>
                  <a:gd name="T34" fmla="*/ 23 w 127"/>
                  <a:gd name="T35" fmla="*/ 54 h 111"/>
                  <a:gd name="T36" fmla="*/ 28 w 127"/>
                  <a:gd name="T37" fmla="*/ 59 h 111"/>
                  <a:gd name="T38" fmla="*/ 35 w 127"/>
                  <a:gd name="T39" fmla="*/ 65 h 111"/>
                  <a:gd name="T40" fmla="*/ 33 w 127"/>
                  <a:gd name="T41" fmla="*/ 75 h 111"/>
                  <a:gd name="T42" fmla="*/ 28 w 127"/>
                  <a:gd name="T43" fmla="*/ 86 h 111"/>
                  <a:gd name="T44" fmla="*/ 29 w 127"/>
                  <a:gd name="T45" fmla="*/ 94 h 111"/>
                  <a:gd name="T46" fmla="*/ 26 w 127"/>
                  <a:gd name="T47" fmla="*/ 95 h 111"/>
                  <a:gd name="T48" fmla="*/ 18 w 127"/>
                  <a:gd name="T49" fmla="*/ 82 h 111"/>
                  <a:gd name="T50" fmla="*/ 10 w 127"/>
                  <a:gd name="T51" fmla="*/ 63 h 111"/>
                  <a:gd name="T52" fmla="*/ 7 w 127"/>
                  <a:gd name="T53" fmla="*/ 48 h 111"/>
                  <a:gd name="T54" fmla="*/ 41 w 127"/>
                  <a:gd name="T55" fmla="*/ 102 h 111"/>
                  <a:gd name="T56" fmla="*/ 50 w 127"/>
                  <a:gd name="T57" fmla="*/ 101 h 111"/>
                  <a:gd name="T58" fmla="*/ 62 w 127"/>
                  <a:gd name="T59" fmla="*/ 99 h 111"/>
                  <a:gd name="T60" fmla="*/ 61 w 127"/>
                  <a:gd name="T61" fmla="*/ 104 h 111"/>
                  <a:gd name="T62" fmla="*/ 68 w 127"/>
                  <a:gd name="T63" fmla="*/ 104 h 111"/>
                  <a:gd name="T64" fmla="*/ 78 w 127"/>
                  <a:gd name="T65" fmla="*/ 102 h 111"/>
                  <a:gd name="T66" fmla="*/ 77 w 127"/>
                  <a:gd name="T67" fmla="*/ 1 h 111"/>
                  <a:gd name="T68" fmla="*/ 110 w 127"/>
                  <a:gd name="T69" fmla="*/ 35 h 111"/>
                  <a:gd name="T70" fmla="*/ 106 w 127"/>
                  <a:gd name="T71" fmla="*/ 32 h 111"/>
                  <a:gd name="T72" fmla="*/ 101 w 127"/>
                  <a:gd name="T73" fmla="*/ 41 h 111"/>
                  <a:gd name="T74" fmla="*/ 95 w 127"/>
                  <a:gd name="T75" fmla="*/ 33 h 111"/>
                  <a:gd name="T76" fmla="*/ 98 w 127"/>
                  <a:gd name="T77" fmla="*/ 41 h 111"/>
                  <a:gd name="T78" fmla="*/ 104 w 127"/>
                  <a:gd name="T79" fmla="*/ 44 h 111"/>
                  <a:gd name="T80" fmla="*/ 101 w 127"/>
                  <a:gd name="T81" fmla="*/ 56 h 111"/>
                  <a:gd name="T82" fmla="*/ 98 w 127"/>
                  <a:gd name="T83" fmla="*/ 68 h 111"/>
                  <a:gd name="T84" fmla="*/ 94 w 127"/>
                  <a:gd name="T85" fmla="*/ 76 h 111"/>
                  <a:gd name="T86" fmla="*/ 82 w 127"/>
                  <a:gd name="T87" fmla="*/ 86 h 111"/>
                  <a:gd name="T88" fmla="*/ 79 w 127"/>
                  <a:gd name="T89" fmla="*/ 77 h 111"/>
                  <a:gd name="T90" fmla="*/ 80 w 127"/>
                  <a:gd name="T91" fmla="*/ 67 h 111"/>
                  <a:gd name="T92" fmla="*/ 76 w 127"/>
                  <a:gd name="T93" fmla="*/ 56 h 111"/>
                  <a:gd name="T94" fmla="*/ 70 w 127"/>
                  <a:gd name="T95" fmla="*/ 50 h 111"/>
                  <a:gd name="T96" fmla="*/ 56 w 127"/>
                  <a:gd name="T97" fmla="*/ 50 h 111"/>
                  <a:gd name="T98" fmla="*/ 50 w 127"/>
                  <a:gd name="T99" fmla="*/ 42 h 111"/>
                  <a:gd name="T100" fmla="*/ 56 w 127"/>
                  <a:gd name="T101" fmla="*/ 27 h 111"/>
                  <a:gd name="T102" fmla="*/ 67 w 127"/>
                  <a:gd name="T103" fmla="*/ 23 h 111"/>
                  <a:gd name="T104" fmla="*/ 73 w 127"/>
                  <a:gd name="T105" fmla="*/ 26 h 111"/>
                  <a:gd name="T106" fmla="*/ 82 w 127"/>
                  <a:gd name="T107" fmla="*/ 26 h 111"/>
                  <a:gd name="T108" fmla="*/ 91 w 127"/>
                  <a:gd name="T109" fmla="*/ 24 h 111"/>
                  <a:gd name="T110" fmla="*/ 83 w 127"/>
                  <a:gd name="T111" fmla="*/ 21 h 111"/>
                  <a:gd name="T112" fmla="*/ 82 w 127"/>
                  <a:gd name="T113" fmla="*/ 18 h 111"/>
                  <a:gd name="T114" fmla="*/ 71 w 127"/>
                  <a:gd name="T115" fmla="*/ 18 h 111"/>
                  <a:gd name="T116" fmla="*/ 62 w 127"/>
                  <a:gd name="T117" fmla="*/ 21 h 111"/>
                  <a:gd name="T118" fmla="*/ 60 w 127"/>
                  <a:gd name="T119" fmla="*/ 11 h 111"/>
                  <a:gd name="T120" fmla="*/ 54 w 127"/>
                  <a:gd name="T121" fmla="*/ 6 h 111"/>
                  <a:gd name="T122" fmla="*/ 61 w 127"/>
                  <a:gd name="T123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7" h="111">
                    <a:moveTo>
                      <a:pt x="52" y="0"/>
                    </a:moveTo>
                    <a:cubicBezTo>
                      <a:pt x="52" y="0"/>
                      <a:pt x="33" y="3"/>
                      <a:pt x="20" y="17"/>
                    </a:cubicBezTo>
                    <a:cubicBezTo>
                      <a:pt x="20" y="17"/>
                      <a:pt x="30" y="7"/>
                      <a:pt x="36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6" y="10"/>
                      <a:pt x="36" y="10"/>
                    </a:cubicBezTo>
                    <a:cubicBezTo>
                      <a:pt x="36" y="10"/>
                      <a:pt x="36" y="11"/>
                      <a:pt x="36" y="11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3"/>
                      <a:pt x="35" y="14"/>
                      <a:pt x="35" y="14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6"/>
                      <a:pt x="33" y="16"/>
                      <a:pt x="32" y="16"/>
                    </a:cubicBezTo>
                    <a:cubicBezTo>
                      <a:pt x="32" y="16"/>
                      <a:pt x="32" y="15"/>
                      <a:pt x="32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2" y="14"/>
                      <a:pt x="32" y="13"/>
                      <a:pt x="32" y="13"/>
                    </a:cubicBezTo>
                    <a:cubicBezTo>
                      <a:pt x="31" y="13"/>
                      <a:pt x="30" y="14"/>
                      <a:pt x="30" y="14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6"/>
                      <a:pt x="29" y="16"/>
                    </a:cubicBezTo>
                    <a:cubicBezTo>
                      <a:pt x="29" y="16"/>
                      <a:pt x="30" y="16"/>
                      <a:pt x="30" y="16"/>
                    </a:cubicBezTo>
                    <a:cubicBezTo>
                      <a:pt x="30" y="16"/>
                      <a:pt x="30" y="17"/>
                      <a:pt x="30" y="17"/>
                    </a:cubicBezTo>
                    <a:cubicBezTo>
                      <a:pt x="30" y="17"/>
                      <a:pt x="30" y="18"/>
                      <a:pt x="30" y="18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7" y="18"/>
                    </a:cubicBezTo>
                    <a:cubicBezTo>
                      <a:pt x="27" y="18"/>
                      <a:pt x="26" y="17"/>
                      <a:pt x="26" y="18"/>
                    </a:cubicBezTo>
                    <a:cubicBezTo>
                      <a:pt x="26" y="18"/>
                      <a:pt x="26" y="18"/>
                      <a:pt x="25" y="18"/>
                    </a:cubicBezTo>
                    <a:cubicBezTo>
                      <a:pt x="25" y="18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2" y="21"/>
                    </a:cubicBezTo>
                    <a:cubicBezTo>
                      <a:pt x="21" y="21"/>
                      <a:pt x="21" y="22"/>
                      <a:pt x="21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19" y="24"/>
                    </a:cubicBezTo>
                    <a:cubicBezTo>
                      <a:pt x="19" y="24"/>
                      <a:pt x="17" y="25"/>
                      <a:pt x="17" y="25"/>
                    </a:cubicBezTo>
                    <a:cubicBezTo>
                      <a:pt x="17" y="25"/>
                      <a:pt x="17" y="26"/>
                      <a:pt x="16" y="27"/>
                    </a:cubicBezTo>
                    <a:cubicBezTo>
                      <a:pt x="16" y="27"/>
                      <a:pt x="16" y="28"/>
                      <a:pt x="16" y="28"/>
                    </a:cubicBezTo>
                    <a:cubicBezTo>
                      <a:pt x="16" y="28"/>
                      <a:pt x="16" y="29"/>
                      <a:pt x="16" y="30"/>
                    </a:cubicBezTo>
                    <a:cubicBezTo>
                      <a:pt x="15" y="30"/>
                      <a:pt x="15" y="31"/>
                      <a:pt x="15" y="31"/>
                    </a:cubicBezTo>
                    <a:cubicBezTo>
                      <a:pt x="15" y="31"/>
                      <a:pt x="14" y="32"/>
                      <a:pt x="14" y="32"/>
                    </a:cubicBezTo>
                    <a:cubicBezTo>
                      <a:pt x="14" y="32"/>
                      <a:pt x="13" y="32"/>
                      <a:pt x="12" y="32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5"/>
                      <a:pt x="13" y="35"/>
                    </a:cubicBezTo>
                    <a:cubicBezTo>
                      <a:pt x="13" y="36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4" y="38"/>
                      <a:pt x="14" y="38"/>
                    </a:cubicBezTo>
                    <a:cubicBezTo>
                      <a:pt x="14" y="38"/>
                      <a:pt x="13" y="38"/>
                      <a:pt x="13" y="38"/>
                    </a:cubicBezTo>
                    <a:cubicBezTo>
                      <a:pt x="13" y="37"/>
                      <a:pt x="13" y="38"/>
                      <a:pt x="13" y="37"/>
                    </a:cubicBezTo>
                    <a:cubicBezTo>
                      <a:pt x="13" y="37"/>
                      <a:pt x="13" y="37"/>
                      <a:pt x="13" y="36"/>
                    </a:cubicBezTo>
                    <a:cubicBezTo>
                      <a:pt x="13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4"/>
                      <a:pt x="11" y="34"/>
                      <a:pt x="11" y="33"/>
                    </a:cubicBezTo>
                    <a:cubicBezTo>
                      <a:pt x="11" y="33"/>
                      <a:pt x="11" y="33"/>
                      <a:pt x="11" y="32"/>
                    </a:cubicBezTo>
                    <a:cubicBezTo>
                      <a:pt x="11" y="32"/>
                      <a:pt x="11" y="30"/>
                      <a:pt x="11" y="30"/>
                    </a:cubicBezTo>
                    <a:cubicBezTo>
                      <a:pt x="11" y="30"/>
                      <a:pt x="10" y="34"/>
                      <a:pt x="9" y="36"/>
                    </a:cubicBezTo>
                    <a:cubicBezTo>
                      <a:pt x="9" y="36"/>
                      <a:pt x="10" y="36"/>
                      <a:pt x="10" y="37"/>
                    </a:cubicBezTo>
                    <a:cubicBezTo>
                      <a:pt x="10" y="37"/>
                      <a:pt x="10" y="38"/>
                      <a:pt x="10" y="38"/>
                    </a:cubicBezTo>
                    <a:cubicBezTo>
                      <a:pt x="10" y="39"/>
                      <a:pt x="10" y="38"/>
                      <a:pt x="10" y="40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10" y="42"/>
                      <a:pt x="9" y="43"/>
                      <a:pt x="9" y="44"/>
                    </a:cubicBezTo>
                    <a:cubicBezTo>
                      <a:pt x="9" y="44"/>
                      <a:pt x="10" y="45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7"/>
                      <a:pt x="10" y="48"/>
                      <a:pt x="10" y="4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6"/>
                    </a:cubicBezTo>
                    <a:cubicBezTo>
                      <a:pt x="17" y="47"/>
                      <a:pt x="17" y="47"/>
                      <a:pt x="18" y="48"/>
                    </a:cubicBezTo>
                    <a:cubicBezTo>
                      <a:pt x="18" y="48"/>
                      <a:pt x="18" y="49"/>
                      <a:pt x="18" y="49"/>
                    </a:cubicBezTo>
                    <a:cubicBezTo>
                      <a:pt x="18" y="50"/>
                      <a:pt x="20" y="50"/>
                      <a:pt x="20" y="50"/>
                    </a:cubicBezTo>
                    <a:cubicBezTo>
                      <a:pt x="20" y="50"/>
                      <a:pt x="21" y="50"/>
                      <a:pt x="22" y="50"/>
                    </a:cubicBezTo>
                    <a:cubicBezTo>
                      <a:pt x="22" y="50"/>
                      <a:pt x="22" y="51"/>
                      <a:pt x="22" y="51"/>
                    </a:cubicBezTo>
                    <a:cubicBezTo>
                      <a:pt x="23" y="51"/>
                      <a:pt x="23" y="53"/>
                      <a:pt x="23" y="53"/>
                    </a:cubicBezTo>
                    <a:cubicBezTo>
                      <a:pt x="23" y="53"/>
                      <a:pt x="24" y="54"/>
                      <a:pt x="23" y="54"/>
                    </a:cubicBezTo>
                    <a:cubicBezTo>
                      <a:pt x="23" y="55"/>
                      <a:pt x="23" y="55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5" y="56"/>
                      <a:pt x="25" y="57"/>
                      <a:pt x="26" y="57"/>
                    </a:cubicBezTo>
                    <a:cubicBezTo>
                      <a:pt x="27" y="57"/>
                      <a:pt x="27" y="58"/>
                      <a:pt x="28" y="58"/>
                    </a:cubicBezTo>
                    <a:cubicBezTo>
                      <a:pt x="28" y="58"/>
                      <a:pt x="27" y="59"/>
                      <a:pt x="28" y="59"/>
                    </a:cubicBezTo>
                    <a:cubicBezTo>
                      <a:pt x="29" y="59"/>
                      <a:pt x="30" y="58"/>
                      <a:pt x="31" y="59"/>
                    </a:cubicBezTo>
                    <a:cubicBezTo>
                      <a:pt x="31" y="59"/>
                      <a:pt x="31" y="60"/>
                      <a:pt x="32" y="61"/>
                    </a:cubicBezTo>
                    <a:cubicBezTo>
                      <a:pt x="34" y="61"/>
                      <a:pt x="34" y="62"/>
                      <a:pt x="35" y="62"/>
                    </a:cubicBezTo>
                    <a:cubicBezTo>
                      <a:pt x="35" y="62"/>
                      <a:pt x="36" y="62"/>
                      <a:pt x="35" y="63"/>
                    </a:cubicBezTo>
                    <a:cubicBezTo>
                      <a:pt x="35" y="64"/>
                      <a:pt x="35" y="65"/>
                      <a:pt x="35" y="65"/>
                    </a:cubicBezTo>
                    <a:cubicBezTo>
                      <a:pt x="34" y="66"/>
                      <a:pt x="33" y="67"/>
                      <a:pt x="33" y="67"/>
                    </a:cubicBezTo>
                    <a:cubicBezTo>
                      <a:pt x="33" y="68"/>
                      <a:pt x="32" y="69"/>
                      <a:pt x="33" y="69"/>
                    </a:cubicBezTo>
                    <a:cubicBezTo>
                      <a:pt x="33" y="70"/>
                      <a:pt x="33" y="71"/>
                      <a:pt x="33" y="71"/>
                    </a:cubicBezTo>
                    <a:cubicBezTo>
                      <a:pt x="33" y="72"/>
                      <a:pt x="34" y="73"/>
                      <a:pt x="33" y="73"/>
                    </a:cubicBezTo>
                    <a:cubicBezTo>
                      <a:pt x="33" y="74"/>
                      <a:pt x="33" y="75"/>
                      <a:pt x="33" y="75"/>
                    </a:cubicBezTo>
                    <a:cubicBezTo>
                      <a:pt x="33" y="75"/>
                      <a:pt x="34" y="76"/>
                      <a:pt x="33" y="76"/>
                    </a:cubicBezTo>
                    <a:cubicBezTo>
                      <a:pt x="32" y="77"/>
                      <a:pt x="31" y="78"/>
                      <a:pt x="31" y="78"/>
                    </a:cubicBezTo>
                    <a:cubicBezTo>
                      <a:pt x="30" y="78"/>
                      <a:pt x="29" y="79"/>
                      <a:pt x="29" y="79"/>
                    </a:cubicBezTo>
                    <a:cubicBezTo>
                      <a:pt x="29" y="79"/>
                      <a:pt x="29" y="81"/>
                      <a:pt x="29" y="82"/>
                    </a:cubicBezTo>
                    <a:cubicBezTo>
                      <a:pt x="29" y="82"/>
                      <a:pt x="27" y="86"/>
                      <a:pt x="28" y="86"/>
                    </a:cubicBezTo>
                    <a:cubicBezTo>
                      <a:pt x="28" y="87"/>
                      <a:pt x="28" y="88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7" y="90"/>
                      <a:pt x="26" y="89"/>
                      <a:pt x="27" y="91"/>
                    </a:cubicBezTo>
                    <a:cubicBezTo>
                      <a:pt x="28" y="92"/>
                      <a:pt x="28" y="92"/>
                      <a:pt x="29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0" y="96"/>
                      <a:pt x="31" y="96"/>
                    </a:cubicBezTo>
                    <a:cubicBezTo>
                      <a:pt x="31" y="97"/>
                      <a:pt x="32" y="97"/>
                      <a:pt x="32" y="98"/>
                    </a:cubicBezTo>
                    <a:cubicBezTo>
                      <a:pt x="32" y="98"/>
                      <a:pt x="33" y="100"/>
                      <a:pt x="32" y="99"/>
                    </a:cubicBezTo>
                    <a:cubicBezTo>
                      <a:pt x="30" y="98"/>
                      <a:pt x="32" y="99"/>
                      <a:pt x="30" y="97"/>
                    </a:cubicBezTo>
                    <a:cubicBezTo>
                      <a:pt x="28" y="95"/>
                      <a:pt x="27" y="96"/>
                      <a:pt x="26" y="95"/>
                    </a:cubicBezTo>
                    <a:cubicBezTo>
                      <a:pt x="25" y="94"/>
                      <a:pt x="27" y="98"/>
                      <a:pt x="25" y="93"/>
                    </a:cubicBezTo>
                    <a:cubicBezTo>
                      <a:pt x="23" y="89"/>
                      <a:pt x="23" y="90"/>
                      <a:pt x="22" y="89"/>
                    </a:cubicBezTo>
                    <a:cubicBezTo>
                      <a:pt x="22" y="88"/>
                      <a:pt x="22" y="89"/>
                      <a:pt x="21" y="87"/>
                    </a:cubicBezTo>
                    <a:cubicBezTo>
                      <a:pt x="20" y="84"/>
                      <a:pt x="21" y="86"/>
                      <a:pt x="20" y="84"/>
                    </a:cubicBezTo>
                    <a:cubicBezTo>
                      <a:pt x="19" y="83"/>
                      <a:pt x="19" y="85"/>
                      <a:pt x="18" y="82"/>
                    </a:cubicBezTo>
                    <a:cubicBezTo>
                      <a:pt x="18" y="80"/>
                      <a:pt x="18" y="82"/>
                      <a:pt x="17" y="79"/>
                    </a:cubicBezTo>
                    <a:cubicBezTo>
                      <a:pt x="16" y="76"/>
                      <a:pt x="18" y="76"/>
                      <a:pt x="16" y="74"/>
                    </a:cubicBezTo>
                    <a:cubicBezTo>
                      <a:pt x="14" y="73"/>
                      <a:pt x="15" y="74"/>
                      <a:pt x="14" y="73"/>
                    </a:cubicBezTo>
                    <a:cubicBezTo>
                      <a:pt x="13" y="72"/>
                      <a:pt x="14" y="73"/>
                      <a:pt x="13" y="70"/>
                    </a:cubicBezTo>
                    <a:cubicBezTo>
                      <a:pt x="11" y="68"/>
                      <a:pt x="10" y="67"/>
                      <a:pt x="10" y="63"/>
                    </a:cubicBezTo>
                    <a:cubicBezTo>
                      <a:pt x="10" y="59"/>
                      <a:pt x="10" y="58"/>
                      <a:pt x="10" y="58"/>
                    </a:cubicBezTo>
                    <a:cubicBezTo>
                      <a:pt x="10" y="58"/>
                      <a:pt x="8" y="56"/>
                      <a:pt x="8" y="54"/>
                    </a:cubicBezTo>
                    <a:cubicBezTo>
                      <a:pt x="9" y="51"/>
                      <a:pt x="9" y="52"/>
                      <a:pt x="9" y="51"/>
                    </a:cubicBezTo>
                    <a:cubicBezTo>
                      <a:pt x="9" y="51"/>
                      <a:pt x="8" y="51"/>
                      <a:pt x="8" y="50"/>
                    </a:cubicBezTo>
                    <a:cubicBezTo>
                      <a:pt x="7" y="49"/>
                      <a:pt x="7" y="49"/>
                      <a:pt x="7" y="48"/>
                    </a:cubicBezTo>
                    <a:cubicBezTo>
                      <a:pt x="7" y="48"/>
                      <a:pt x="6" y="46"/>
                      <a:pt x="6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0" y="101"/>
                      <a:pt x="55" y="110"/>
                    </a:cubicBezTo>
                    <a:cubicBezTo>
                      <a:pt x="55" y="110"/>
                      <a:pt x="42" y="107"/>
                      <a:pt x="41" y="104"/>
                    </a:cubicBezTo>
                    <a:cubicBezTo>
                      <a:pt x="41" y="104"/>
                      <a:pt x="41" y="102"/>
                      <a:pt x="41" y="102"/>
                    </a:cubicBezTo>
                    <a:cubicBezTo>
                      <a:pt x="42" y="102"/>
                      <a:pt x="43" y="102"/>
                      <a:pt x="44" y="102"/>
                    </a:cubicBezTo>
                    <a:cubicBezTo>
                      <a:pt x="44" y="101"/>
                      <a:pt x="45" y="100"/>
                      <a:pt x="45" y="100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5" y="101"/>
                      <a:pt x="45" y="101"/>
                      <a:pt x="47" y="101"/>
                    </a:cubicBezTo>
                    <a:cubicBezTo>
                      <a:pt x="49" y="101"/>
                      <a:pt x="49" y="101"/>
                      <a:pt x="50" y="101"/>
                    </a:cubicBezTo>
                    <a:cubicBezTo>
                      <a:pt x="51" y="100"/>
                      <a:pt x="52" y="98"/>
                      <a:pt x="53" y="99"/>
                    </a:cubicBezTo>
                    <a:cubicBezTo>
                      <a:pt x="53" y="101"/>
                      <a:pt x="52" y="100"/>
                      <a:pt x="53" y="101"/>
                    </a:cubicBezTo>
                    <a:cubicBezTo>
                      <a:pt x="55" y="101"/>
                      <a:pt x="57" y="100"/>
                      <a:pt x="57" y="100"/>
                    </a:cubicBezTo>
                    <a:cubicBezTo>
                      <a:pt x="57" y="100"/>
                      <a:pt x="61" y="101"/>
                      <a:pt x="61" y="100"/>
                    </a:cubicBezTo>
                    <a:cubicBezTo>
                      <a:pt x="61" y="100"/>
                      <a:pt x="61" y="99"/>
                      <a:pt x="62" y="99"/>
                    </a:cubicBezTo>
                    <a:cubicBezTo>
                      <a:pt x="63" y="99"/>
                      <a:pt x="63" y="100"/>
                      <a:pt x="63" y="100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8" y="103"/>
                      <a:pt x="59" y="104"/>
                    </a:cubicBezTo>
                    <a:cubicBezTo>
                      <a:pt x="60" y="104"/>
                      <a:pt x="60" y="104"/>
                      <a:pt x="61" y="104"/>
                    </a:cubicBezTo>
                    <a:cubicBezTo>
                      <a:pt x="62" y="104"/>
                      <a:pt x="64" y="106"/>
                      <a:pt x="65" y="105"/>
                    </a:cubicBezTo>
                    <a:cubicBezTo>
                      <a:pt x="65" y="104"/>
                      <a:pt x="65" y="104"/>
                      <a:pt x="66" y="103"/>
                    </a:cubicBezTo>
                    <a:cubicBezTo>
                      <a:pt x="66" y="102"/>
                      <a:pt x="66" y="102"/>
                      <a:pt x="67" y="102"/>
                    </a:cubicBezTo>
                    <a:cubicBezTo>
                      <a:pt x="68" y="102"/>
                      <a:pt x="69" y="102"/>
                      <a:pt x="69" y="102"/>
                    </a:cubicBezTo>
                    <a:cubicBezTo>
                      <a:pt x="68" y="104"/>
                      <a:pt x="68" y="104"/>
                      <a:pt x="68" y="104"/>
                    </a:cubicBezTo>
                    <a:cubicBezTo>
                      <a:pt x="68" y="104"/>
                      <a:pt x="69" y="103"/>
                      <a:pt x="70" y="103"/>
                    </a:cubicBezTo>
                    <a:cubicBezTo>
                      <a:pt x="71" y="103"/>
                      <a:pt x="71" y="104"/>
                      <a:pt x="72" y="104"/>
                    </a:cubicBezTo>
                    <a:cubicBezTo>
                      <a:pt x="73" y="103"/>
                      <a:pt x="73" y="103"/>
                      <a:pt x="74" y="103"/>
                    </a:cubicBezTo>
                    <a:cubicBezTo>
                      <a:pt x="75" y="102"/>
                      <a:pt x="76" y="102"/>
                      <a:pt x="76" y="102"/>
                    </a:cubicBezTo>
                    <a:cubicBezTo>
                      <a:pt x="77" y="102"/>
                      <a:pt x="77" y="102"/>
                      <a:pt x="78" y="102"/>
                    </a:cubicBezTo>
                    <a:cubicBezTo>
                      <a:pt x="78" y="102"/>
                      <a:pt x="80" y="104"/>
                      <a:pt x="80" y="104"/>
                    </a:cubicBezTo>
                    <a:cubicBezTo>
                      <a:pt x="81" y="103"/>
                      <a:pt x="83" y="103"/>
                      <a:pt x="83" y="103"/>
                    </a:cubicBezTo>
                    <a:cubicBezTo>
                      <a:pt x="83" y="103"/>
                      <a:pt x="77" y="109"/>
                      <a:pt x="63" y="110"/>
                    </a:cubicBezTo>
                    <a:cubicBezTo>
                      <a:pt x="63" y="110"/>
                      <a:pt x="94" y="111"/>
                      <a:pt x="110" y="82"/>
                    </a:cubicBezTo>
                    <a:cubicBezTo>
                      <a:pt x="127" y="52"/>
                      <a:pt x="116" y="14"/>
                      <a:pt x="77" y="1"/>
                    </a:cubicBezTo>
                    <a:cubicBezTo>
                      <a:pt x="77" y="1"/>
                      <a:pt x="106" y="12"/>
                      <a:pt x="114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40"/>
                      <a:pt x="112" y="40"/>
                      <a:pt x="112" y="39"/>
                    </a:cubicBezTo>
                    <a:cubicBezTo>
                      <a:pt x="111" y="37"/>
                      <a:pt x="112" y="38"/>
                      <a:pt x="111" y="37"/>
                    </a:cubicBezTo>
                    <a:cubicBezTo>
                      <a:pt x="111" y="36"/>
                      <a:pt x="111" y="36"/>
                      <a:pt x="110" y="35"/>
                    </a:cubicBezTo>
                    <a:cubicBezTo>
                      <a:pt x="110" y="35"/>
                      <a:pt x="109" y="35"/>
                      <a:pt x="109" y="34"/>
                    </a:cubicBezTo>
                    <a:cubicBezTo>
                      <a:pt x="108" y="34"/>
                      <a:pt x="108" y="32"/>
                      <a:pt x="107" y="31"/>
                    </a:cubicBezTo>
                    <a:cubicBezTo>
                      <a:pt x="107" y="31"/>
                      <a:pt x="106" y="31"/>
                      <a:pt x="105" y="31"/>
                    </a:cubicBezTo>
                    <a:cubicBezTo>
                      <a:pt x="105" y="31"/>
                      <a:pt x="105" y="30"/>
                      <a:pt x="105" y="31"/>
                    </a:cubicBezTo>
                    <a:cubicBezTo>
                      <a:pt x="105" y="31"/>
                      <a:pt x="106" y="32"/>
                      <a:pt x="106" y="32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4"/>
                      <a:pt x="106" y="36"/>
                      <a:pt x="106" y="37"/>
                    </a:cubicBezTo>
                    <a:cubicBezTo>
                      <a:pt x="106" y="37"/>
                      <a:pt x="106" y="39"/>
                      <a:pt x="106" y="39"/>
                    </a:cubicBezTo>
                    <a:cubicBezTo>
                      <a:pt x="106" y="39"/>
                      <a:pt x="105" y="40"/>
                      <a:pt x="105" y="41"/>
                    </a:cubicBezTo>
                    <a:cubicBezTo>
                      <a:pt x="104" y="41"/>
                      <a:pt x="101" y="41"/>
                      <a:pt x="101" y="41"/>
                    </a:cubicBezTo>
                    <a:cubicBezTo>
                      <a:pt x="101" y="41"/>
                      <a:pt x="101" y="40"/>
                      <a:pt x="100" y="39"/>
                    </a:cubicBezTo>
                    <a:cubicBezTo>
                      <a:pt x="100" y="38"/>
                      <a:pt x="98" y="38"/>
                      <a:pt x="98" y="38"/>
                    </a:cubicBezTo>
                    <a:cubicBezTo>
                      <a:pt x="97" y="37"/>
                      <a:pt x="98" y="37"/>
                      <a:pt x="97" y="36"/>
                    </a:cubicBezTo>
                    <a:cubicBezTo>
                      <a:pt x="96" y="35"/>
                      <a:pt x="97" y="35"/>
                      <a:pt x="96" y="34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5" y="33"/>
                      <a:pt x="93" y="32"/>
                      <a:pt x="94" y="34"/>
                    </a:cubicBezTo>
                    <a:cubicBezTo>
                      <a:pt x="94" y="35"/>
                      <a:pt x="93" y="36"/>
                      <a:pt x="94" y="36"/>
                    </a:cubicBezTo>
                    <a:cubicBezTo>
                      <a:pt x="95" y="37"/>
                      <a:pt x="95" y="36"/>
                      <a:pt x="96" y="37"/>
                    </a:cubicBezTo>
                    <a:cubicBezTo>
                      <a:pt x="96" y="38"/>
                      <a:pt x="96" y="39"/>
                      <a:pt x="97" y="39"/>
                    </a:cubicBezTo>
                    <a:cubicBezTo>
                      <a:pt x="97" y="40"/>
                      <a:pt x="97" y="41"/>
                      <a:pt x="98" y="41"/>
                    </a:cubicBezTo>
                    <a:cubicBezTo>
                      <a:pt x="98" y="42"/>
                      <a:pt x="100" y="41"/>
                      <a:pt x="100" y="42"/>
                    </a:cubicBezTo>
                    <a:cubicBezTo>
                      <a:pt x="99" y="43"/>
                      <a:pt x="99" y="44"/>
                      <a:pt x="100" y="44"/>
                    </a:cubicBezTo>
                    <a:cubicBezTo>
                      <a:pt x="100" y="44"/>
                      <a:pt x="101" y="45"/>
                      <a:pt x="101" y="44"/>
                    </a:cubicBezTo>
                    <a:cubicBezTo>
                      <a:pt x="102" y="44"/>
                      <a:pt x="101" y="45"/>
                      <a:pt x="102" y="44"/>
                    </a:cubicBezTo>
                    <a:cubicBezTo>
                      <a:pt x="103" y="44"/>
                      <a:pt x="104" y="44"/>
                      <a:pt x="104" y="44"/>
                    </a:cubicBezTo>
                    <a:cubicBezTo>
                      <a:pt x="104" y="44"/>
                      <a:pt x="105" y="45"/>
                      <a:pt x="105" y="45"/>
                    </a:cubicBezTo>
                    <a:cubicBezTo>
                      <a:pt x="105" y="45"/>
                      <a:pt x="105" y="48"/>
                      <a:pt x="105" y="48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50"/>
                      <a:pt x="104" y="54"/>
                      <a:pt x="103" y="54"/>
                    </a:cubicBezTo>
                    <a:cubicBezTo>
                      <a:pt x="103" y="54"/>
                      <a:pt x="102" y="55"/>
                      <a:pt x="101" y="56"/>
                    </a:cubicBezTo>
                    <a:cubicBezTo>
                      <a:pt x="101" y="56"/>
                      <a:pt x="101" y="59"/>
                      <a:pt x="101" y="59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0" y="60"/>
                      <a:pt x="100" y="62"/>
                      <a:pt x="100" y="62"/>
                    </a:cubicBezTo>
                    <a:cubicBezTo>
                      <a:pt x="100" y="63"/>
                      <a:pt x="100" y="65"/>
                      <a:pt x="100" y="66"/>
                    </a:cubicBezTo>
                    <a:cubicBezTo>
                      <a:pt x="100" y="67"/>
                      <a:pt x="98" y="68"/>
                      <a:pt x="98" y="68"/>
                    </a:cubicBezTo>
                    <a:cubicBezTo>
                      <a:pt x="98" y="68"/>
                      <a:pt x="100" y="70"/>
                      <a:pt x="99" y="70"/>
                    </a:cubicBezTo>
                    <a:cubicBezTo>
                      <a:pt x="98" y="70"/>
                      <a:pt x="97" y="72"/>
                      <a:pt x="97" y="72"/>
                    </a:cubicBezTo>
                    <a:cubicBezTo>
                      <a:pt x="97" y="73"/>
                      <a:pt x="97" y="74"/>
                      <a:pt x="96" y="74"/>
                    </a:cubicBezTo>
                    <a:cubicBezTo>
                      <a:pt x="95" y="74"/>
                      <a:pt x="94" y="74"/>
                      <a:pt x="94" y="74"/>
                    </a:cubicBezTo>
                    <a:cubicBezTo>
                      <a:pt x="94" y="75"/>
                      <a:pt x="94" y="76"/>
                      <a:pt x="94" y="76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0" y="81"/>
                      <a:pt x="90" y="83"/>
                      <a:pt x="89" y="83"/>
                    </a:cubicBezTo>
                    <a:cubicBezTo>
                      <a:pt x="88" y="83"/>
                      <a:pt x="86" y="84"/>
                      <a:pt x="85" y="85"/>
                    </a:cubicBezTo>
                    <a:cubicBezTo>
                      <a:pt x="85" y="85"/>
                      <a:pt x="83" y="86"/>
                      <a:pt x="82" y="86"/>
                    </a:cubicBezTo>
                    <a:cubicBezTo>
                      <a:pt x="82" y="86"/>
                      <a:pt x="83" y="88"/>
                      <a:pt x="82" y="86"/>
                    </a:cubicBezTo>
                    <a:cubicBezTo>
                      <a:pt x="81" y="84"/>
                      <a:pt x="82" y="85"/>
                      <a:pt x="81" y="83"/>
                    </a:cubicBezTo>
                    <a:cubicBezTo>
                      <a:pt x="80" y="81"/>
                      <a:pt x="80" y="83"/>
                      <a:pt x="80" y="81"/>
                    </a:cubicBezTo>
                    <a:cubicBezTo>
                      <a:pt x="80" y="79"/>
                      <a:pt x="80" y="81"/>
                      <a:pt x="80" y="79"/>
                    </a:cubicBezTo>
                    <a:cubicBezTo>
                      <a:pt x="80" y="78"/>
                      <a:pt x="80" y="79"/>
                      <a:pt x="79" y="77"/>
                    </a:cubicBezTo>
                    <a:cubicBezTo>
                      <a:pt x="79" y="76"/>
                      <a:pt x="79" y="76"/>
                      <a:pt x="78" y="75"/>
                    </a:cubicBezTo>
                    <a:cubicBezTo>
                      <a:pt x="77" y="74"/>
                      <a:pt x="76" y="75"/>
                      <a:pt x="76" y="73"/>
                    </a:cubicBezTo>
                    <a:cubicBezTo>
                      <a:pt x="77" y="72"/>
                      <a:pt x="77" y="73"/>
                      <a:pt x="77" y="72"/>
                    </a:cubicBezTo>
                    <a:cubicBezTo>
                      <a:pt x="77" y="70"/>
                      <a:pt x="77" y="70"/>
                      <a:pt x="78" y="69"/>
                    </a:cubicBezTo>
                    <a:cubicBezTo>
                      <a:pt x="79" y="68"/>
                      <a:pt x="80" y="68"/>
                      <a:pt x="80" y="67"/>
                    </a:cubicBezTo>
                    <a:cubicBezTo>
                      <a:pt x="80" y="66"/>
                      <a:pt x="80" y="66"/>
                      <a:pt x="79" y="65"/>
                    </a:cubicBezTo>
                    <a:cubicBezTo>
                      <a:pt x="79" y="64"/>
                      <a:pt x="78" y="63"/>
                      <a:pt x="78" y="63"/>
                    </a:cubicBezTo>
                    <a:cubicBezTo>
                      <a:pt x="78" y="63"/>
                      <a:pt x="78" y="63"/>
                      <a:pt x="77" y="62"/>
                    </a:cubicBezTo>
                    <a:cubicBezTo>
                      <a:pt x="76" y="61"/>
                      <a:pt x="76" y="60"/>
                      <a:pt x="76" y="60"/>
                    </a:cubicBezTo>
                    <a:cubicBezTo>
                      <a:pt x="76" y="60"/>
                      <a:pt x="76" y="57"/>
                      <a:pt x="76" y="56"/>
                    </a:cubicBezTo>
                    <a:cubicBezTo>
                      <a:pt x="76" y="55"/>
                      <a:pt x="75" y="57"/>
                      <a:pt x="76" y="55"/>
                    </a:cubicBezTo>
                    <a:cubicBezTo>
                      <a:pt x="76" y="53"/>
                      <a:pt x="76" y="52"/>
                      <a:pt x="76" y="52"/>
                    </a:cubicBezTo>
                    <a:cubicBezTo>
                      <a:pt x="76" y="52"/>
                      <a:pt x="74" y="51"/>
                      <a:pt x="73" y="51"/>
                    </a:cubicBezTo>
                    <a:cubicBezTo>
                      <a:pt x="73" y="51"/>
                      <a:pt x="73" y="52"/>
                      <a:pt x="72" y="52"/>
                    </a:cubicBezTo>
                    <a:cubicBezTo>
                      <a:pt x="70" y="51"/>
                      <a:pt x="71" y="50"/>
                      <a:pt x="70" y="50"/>
                    </a:cubicBezTo>
                    <a:cubicBezTo>
                      <a:pt x="70" y="49"/>
                      <a:pt x="69" y="49"/>
                      <a:pt x="68" y="50"/>
                    </a:cubicBezTo>
                    <a:cubicBezTo>
                      <a:pt x="68" y="50"/>
                      <a:pt x="66" y="50"/>
                      <a:pt x="65" y="51"/>
                    </a:cubicBezTo>
                    <a:cubicBezTo>
                      <a:pt x="64" y="51"/>
                      <a:pt x="64" y="51"/>
                      <a:pt x="62" y="51"/>
                    </a:cubicBezTo>
                    <a:cubicBezTo>
                      <a:pt x="61" y="51"/>
                      <a:pt x="59" y="52"/>
                      <a:pt x="58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5" y="49"/>
                      <a:pt x="56" y="49"/>
                      <a:pt x="55" y="48"/>
                    </a:cubicBezTo>
                    <a:cubicBezTo>
                      <a:pt x="53" y="48"/>
                      <a:pt x="53" y="48"/>
                      <a:pt x="53" y="47"/>
                    </a:cubicBezTo>
                    <a:cubicBezTo>
                      <a:pt x="53" y="46"/>
                      <a:pt x="53" y="46"/>
                      <a:pt x="53" y="45"/>
                    </a:cubicBezTo>
                    <a:cubicBezTo>
                      <a:pt x="52" y="44"/>
                      <a:pt x="53" y="46"/>
                      <a:pt x="52" y="44"/>
                    </a:cubicBezTo>
                    <a:cubicBezTo>
                      <a:pt x="50" y="42"/>
                      <a:pt x="50" y="44"/>
                      <a:pt x="50" y="42"/>
                    </a:cubicBezTo>
                    <a:cubicBezTo>
                      <a:pt x="51" y="41"/>
                      <a:pt x="51" y="42"/>
                      <a:pt x="51" y="40"/>
                    </a:cubicBezTo>
                    <a:cubicBezTo>
                      <a:pt x="51" y="39"/>
                      <a:pt x="53" y="41"/>
                      <a:pt x="52" y="38"/>
                    </a:cubicBezTo>
                    <a:cubicBezTo>
                      <a:pt x="51" y="35"/>
                      <a:pt x="50" y="35"/>
                      <a:pt x="52" y="33"/>
                    </a:cubicBezTo>
                    <a:cubicBezTo>
                      <a:pt x="53" y="31"/>
                      <a:pt x="55" y="30"/>
                      <a:pt x="55" y="30"/>
                    </a:cubicBezTo>
                    <a:cubicBezTo>
                      <a:pt x="55" y="29"/>
                      <a:pt x="56" y="28"/>
                      <a:pt x="56" y="27"/>
                    </a:cubicBezTo>
                    <a:cubicBezTo>
                      <a:pt x="57" y="27"/>
                      <a:pt x="56" y="27"/>
                      <a:pt x="58" y="27"/>
                    </a:cubicBezTo>
                    <a:cubicBezTo>
                      <a:pt x="59" y="27"/>
                      <a:pt x="60" y="26"/>
                      <a:pt x="61" y="26"/>
                    </a:cubicBezTo>
                    <a:cubicBezTo>
                      <a:pt x="62" y="25"/>
                      <a:pt x="63" y="24"/>
                      <a:pt x="63" y="23"/>
                    </a:cubicBezTo>
                    <a:cubicBezTo>
                      <a:pt x="64" y="23"/>
                      <a:pt x="63" y="24"/>
                      <a:pt x="65" y="23"/>
                    </a:cubicBezTo>
                    <a:cubicBezTo>
                      <a:pt x="66" y="23"/>
                      <a:pt x="66" y="23"/>
                      <a:pt x="67" y="23"/>
                    </a:cubicBezTo>
                    <a:cubicBezTo>
                      <a:pt x="68" y="23"/>
                      <a:pt x="66" y="23"/>
                      <a:pt x="68" y="2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1" y="22"/>
                      <a:pt x="71" y="23"/>
                      <a:pt x="72" y="23"/>
                    </a:cubicBezTo>
                    <a:cubicBezTo>
                      <a:pt x="72" y="23"/>
                      <a:pt x="72" y="21"/>
                      <a:pt x="72" y="23"/>
                    </a:cubicBezTo>
                    <a:cubicBezTo>
                      <a:pt x="73" y="25"/>
                      <a:pt x="72" y="26"/>
                      <a:pt x="73" y="26"/>
                    </a:cubicBezTo>
                    <a:cubicBezTo>
                      <a:pt x="75" y="26"/>
                      <a:pt x="73" y="26"/>
                      <a:pt x="75" y="26"/>
                    </a:cubicBezTo>
                    <a:cubicBezTo>
                      <a:pt x="76" y="26"/>
                      <a:pt x="76" y="26"/>
                      <a:pt x="77" y="27"/>
                    </a:cubicBezTo>
                    <a:cubicBezTo>
                      <a:pt x="77" y="27"/>
                      <a:pt x="78" y="27"/>
                      <a:pt x="79" y="27"/>
                    </a:cubicBezTo>
                    <a:cubicBezTo>
                      <a:pt x="80" y="27"/>
                      <a:pt x="79" y="29"/>
                      <a:pt x="80" y="27"/>
                    </a:cubicBezTo>
                    <a:cubicBezTo>
                      <a:pt x="82" y="26"/>
                      <a:pt x="79" y="26"/>
                      <a:pt x="82" y="26"/>
                    </a:cubicBezTo>
                    <a:cubicBezTo>
                      <a:pt x="85" y="26"/>
                      <a:pt x="85" y="27"/>
                      <a:pt x="86" y="26"/>
                    </a:cubicBezTo>
                    <a:cubicBezTo>
                      <a:pt x="86" y="26"/>
                      <a:pt x="86" y="27"/>
                      <a:pt x="88" y="26"/>
                    </a:cubicBezTo>
                    <a:cubicBezTo>
                      <a:pt x="89" y="25"/>
                      <a:pt x="89" y="25"/>
                      <a:pt x="90" y="26"/>
                    </a:cubicBezTo>
                    <a:cubicBezTo>
                      <a:pt x="90" y="26"/>
                      <a:pt x="90" y="27"/>
                      <a:pt x="91" y="26"/>
                    </a:cubicBezTo>
                    <a:cubicBezTo>
                      <a:pt x="91" y="25"/>
                      <a:pt x="92" y="25"/>
                      <a:pt x="91" y="24"/>
                    </a:cubicBezTo>
                    <a:cubicBezTo>
                      <a:pt x="89" y="24"/>
                      <a:pt x="89" y="24"/>
                      <a:pt x="88" y="23"/>
                    </a:cubicBezTo>
                    <a:cubicBezTo>
                      <a:pt x="88" y="22"/>
                      <a:pt x="90" y="23"/>
                      <a:pt x="88" y="22"/>
                    </a:cubicBezTo>
                    <a:cubicBezTo>
                      <a:pt x="87" y="22"/>
                      <a:pt x="87" y="22"/>
                      <a:pt x="86" y="22"/>
                    </a:cubicBezTo>
                    <a:cubicBezTo>
                      <a:pt x="84" y="21"/>
                      <a:pt x="83" y="23"/>
                      <a:pt x="83" y="22"/>
                    </a:cubicBezTo>
                    <a:cubicBezTo>
                      <a:pt x="83" y="21"/>
                      <a:pt x="80" y="23"/>
                      <a:pt x="83" y="21"/>
                    </a:cubicBezTo>
                    <a:cubicBezTo>
                      <a:pt x="85" y="19"/>
                      <a:pt x="84" y="18"/>
                      <a:pt x="85" y="18"/>
                    </a:cubicBezTo>
                    <a:cubicBezTo>
                      <a:pt x="87" y="19"/>
                      <a:pt x="86" y="20"/>
                      <a:pt x="87" y="19"/>
                    </a:cubicBezTo>
                    <a:cubicBezTo>
                      <a:pt x="88" y="18"/>
                      <a:pt x="90" y="18"/>
                      <a:pt x="88" y="17"/>
                    </a:cubicBezTo>
                    <a:cubicBezTo>
                      <a:pt x="86" y="16"/>
                      <a:pt x="88" y="16"/>
                      <a:pt x="86" y="15"/>
                    </a:cubicBezTo>
                    <a:cubicBezTo>
                      <a:pt x="84" y="14"/>
                      <a:pt x="83" y="18"/>
                      <a:pt x="82" y="18"/>
                    </a:cubicBezTo>
                    <a:cubicBezTo>
                      <a:pt x="81" y="17"/>
                      <a:pt x="81" y="17"/>
                      <a:pt x="80" y="17"/>
                    </a:cubicBezTo>
                    <a:cubicBezTo>
                      <a:pt x="80" y="17"/>
                      <a:pt x="80" y="19"/>
                      <a:pt x="80" y="20"/>
                    </a:cubicBezTo>
                    <a:cubicBezTo>
                      <a:pt x="79" y="21"/>
                      <a:pt x="80" y="21"/>
                      <a:pt x="79" y="20"/>
                    </a:cubicBezTo>
                    <a:cubicBezTo>
                      <a:pt x="77" y="20"/>
                      <a:pt x="81" y="20"/>
                      <a:pt x="77" y="18"/>
                    </a:cubicBezTo>
                    <a:cubicBezTo>
                      <a:pt x="73" y="17"/>
                      <a:pt x="72" y="17"/>
                      <a:pt x="71" y="18"/>
                    </a:cubicBezTo>
                    <a:cubicBezTo>
                      <a:pt x="71" y="18"/>
                      <a:pt x="70" y="18"/>
                      <a:pt x="70" y="19"/>
                    </a:cubicBezTo>
                    <a:cubicBezTo>
                      <a:pt x="69" y="19"/>
                      <a:pt x="71" y="20"/>
                      <a:pt x="69" y="19"/>
                    </a:cubicBezTo>
                    <a:cubicBezTo>
                      <a:pt x="68" y="18"/>
                      <a:pt x="66" y="20"/>
                      <a:pt x="66" y="20"/>
                    </a:cubicBezTo>
                    <a:cubicBezTo>
                      <a:pt x="66" y="20"/>
                      <a:pt x="66" y="19"/>
                      <a:pt x="65" y="20"/>
                    </a:cubicBezTo>
                    <a:cubicBezTo>
                      <a:pt x="64" y="20"/>
                      <a:pt x="63" y="21"/>
                      <a:pt x="62" y="21"/>
                    </a:cubicBezTo>
                    <a:cubicBezTo>
                      <a:pt x="61" y="20"/>
                      <a:pt x="60" y="21"/>
                      <a:pt x="61" y="19"/>
                    </a:cubicBezTo>
                    <a:cubicBezTo>
                      <a:pt x="63" y="17"/>
                      <a:pt x="62" y="18"/>
                      <a:pt x="64" y="17"/>
                    </a:cubicBezTo>
                    <a:cubicBezTo>
                      <a:pt x="66" y="16"/>
                      <a:pt x="69" y="16"/>
                      <a:pt x="66" y="16"/>
                    </a:cubicBezTo>
                    <a:cubicBezTo>
                      <a:pt x="63" y="15"/>
                      <a:pt x="68" y="15"/>
                      <a:pt x="64" y="13"/>
                    </a:cubicBezTo>
                    <a:cubicBezTo>
                      <a:pt x="60" y="11"/>
                      <a:pt x="60" y="14"/>
                      <a:pt x="60" y="11"/>
                    </a:cubicBezTo>
                    <a:cubicBezTo>
                      <a:pt x="61" y="9"/>
                      <a:pt x="60" y="9"/>
                      <a:pt x="59" y="9"/>
                    </a:cubicBezTo>
                    <a:cubicBezTo>
                      <a:pt x="59" y="9"/>
                      <a:pt x="56" y="10"/>
                      <a:pt x="55" y="10"/>
                    </a:cubicBezTo>
                    <a:cubicBezTo>
                      <a:pt x="54" y="10"/>
                      <a:pt x="55" y="11"/>
                      <a:pt x="54" y="10"/>
                    </a:cubicBezTo>
                    <a:cubicBezTo>
                      <a:pt x="52" y="9"/>
                      <a:pt x="51" y="10"/>
                      <a:pt x="52" y="9"/>
                    </a:cubicBezTo>
                    <a:cubicBezTo>
                      <a:pt x="53" y="7"/>
                      <a:pt x="53" y="7"/>
                      <a:pt x="54" y="6"/>
                    </a:cubicBezTo>
                    <a:cubicBezTo>
                      <a:pt x="55" y="5"/>
                      <a:pt x="55" y="2"/>
                      <a:pt x="57" y="3"/>
                    </a:cubicBezTo>
                    <a:cubicBezTo>
                      <a:pt x="60" y="4"/>
                      <a:pt x="59" y="4"/>
                      <a:pt x="61" y="4"/>
                    </a:cubicBezTo>
                    <a:cubicBezTo>
                      <a:pt x="63" y="4"/>
                      <a:pt x="64" y="4"/>
                      <a:pt x="64" y="3"/>
                    </a:cubicBezTo>
                    <a:cubicBezTo>
                      <a:pt x="64" y="3"/>
                      <a:pt x="62" y="2"/>
                      <a:pt x="62" y="2"/>
                    </a:cubicBezTo>
                    <a:cubicBezTo>
                      <a:pt x="62" y="2"/>
                      <a:pt x="61" y="2"/>
                      <a:pt x="61" y="2"/>
                    </a:cubicBezTo>
                    <a:cubicBezTo>
                      <a:pt x="61" y="1"/>
                      <a:pt x="62" y="0"/>
                      <a:pt x="6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4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3769"/>
              <p:cNvSpPr>
                <a:spLocks/>
              </p:cNvSpPr>
              <p:nvPr/>
            </p:nvSpPr>
            <p:spPr bwMode="auto">
              <a:xfrm>
                <a:off x="8374565" y="4646548"/>
                <a:ext cx="110687" cy="128296"/>
              </a:xfrm>
              <a:custGeom>
                <a:avLst/>
                <a:gdLst>
                  <a:gd name="T0" fmla="*/ 26 w 37"/>
                  <a:gd name="T1" fmla="*/ 2 h 43"/>
                  <a:gd name="T2" fmla="*/ 26 w 37"/>
                  <a:gd name="T3" fmla="*/ 16 h 43"/>
                  <a:gd name="T4" fmla="*/ 15 w 37"/>
                  <a:gd name="T5" fmla="*/ 25 h 43"/>
                  <a:gd name="T6" fmla="*/ 1 w 37"/>
                  <a:gd name="T7" fmla="*/ 35 h 43"/>
                  <a:gd name="T8" fmla="*/ 37 w 37"/>
                  <a:gd name="T9" fmla="*/ 43 h 43"/>
                  <a:gd name="T10" fmla="*/ 37 w 37"/>
                  <a:gd name="T11" fmla="*/ 0 h 43"/>
                  <a:gd name="T12" fmla="*/ 26 w 37"/>
                  <a:gd name="T13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3">
                    <a:moveTo>
                      <a:pt x="26" y="2"/>
                    </a:move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6"/>
                      <a:pt x="22" y="22"/>
                      <a:pt x="15" y="25"/>
                    </a:cubicBezTo>
                    <a:cubicBezTo>
                      <a:pt x="7" y="27"/>
                      <a:pt x="0" y="31"/>
                      <a:pt x="1" y="35"/>
                    </a:cubicBezTo>
                    <a:cubicBezTo>
                      <a:pt x="2" y="39"/>
                      <a:pt x="11" y="43"/>
                      <a:pt x="37" y="43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26" y="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3770"/>
              <p:cNvSpPr>
                <a:spLocks/>
              </p:cNvSpPr>
              <p:nvPr/>
            </p:nvSpPr>
            <p:spPr bwMode="auto">
              <a:xfrm>
                <a:off x="8472672" y="4646548"/>
                <a:ext cx="101882" cy="128296"/>
              </a:xfrm>
              <a:custGeom>
                <a:avLst/>
                <a:gdLst>
                  <a:gd name="T0" fmla="*/ 8 w 34"/>
                  <a:gd name="T1" fmla="*/ 2 h 43"/>
                  <a:gd name="T2" fmla="*/ 8 w 34"/>
                  <a:gd name="T3" fmla="*/ 16 h 43"/>
                  <a:gd name="T4" fmla="*/ 18 w 34"/>
                  <a:gd name="T5" fmla="*/ 25 h 43"/>
                  <a:gd name="T6" fmla="*/ 34 w 34"/>
                  <a:gd name="T7" fmla="*/ 35 h 43"/>
                  <a:gd name="T8" fmla="*/ 0 w 34"/>
                  <a:gd name="T9" fmla="*/ 43 h 43"/>
                  <a:gd name="T10" fmla="*/ 0 w 34"/>
                  <a:gd name="T11" fmla="*/ 0 h 43"/>
                  <a:gd name="T12" fmla="*/ 8 w 34"/>
                  <a:gd name="T13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43">
                    <a:moveTo>
                      <a:pt x="8" y="2"/>
                    </a:move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10" y="22"/>
                      <a:pt x="18" y="25"/>
                    </a:cubicBezTo>
                    <a:cubicBezTo>
                      <a:pt x="25" y="27"/>
                      <a:pt x="34" y="31"/>
                      <a:pt x="34" y="35"/>
                    </a:cubicBezTo>
                    <a:cubicBezTo>
                      <a:pt x="33" y="39"/>
                      <a:pt x="19" y="43"/>
                      <a:pt x="0" y="4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771"/>
              <p:cNvSpPr>
                <a:spLocks/>
              </p:cNvSpPr>
              <p:nvPr/>
            </p:nvSpPr>
            <p:spPr bwMode="auto">
              <a:xfrm>
                <a:off x="8291548" y="4274238"/>
                <a:ext cx="381114" cy="384887"/>
              </a:xfrm>
              <a:custGeom>
                <a:avLst/>
                <a:gdLst>
                  <a:gd name="T0" fmla="*/ 94 w 128"/>
                  <a:gd name="T1" fmla="*/ 7 h 129"/>
                  <a:gd name="T2" fmla="*/ 120 w 128"/>
                  <a:gd name="T3" fmla="*/ 58 h 129"/>
                  <a:gd name="T4" fmla="*/ 57 w 128"/>
                  <a:gd name="T5" fmla="*/ 121 h 129"/>
                  <a:gd name="T6" fmla="*/ 7 w 128"/>
                  <a:gd name="T7" fmla="*/ 96 h 129"/>
                  <a:gd name="T8" fmla="*/ 0 w 128"/>
                  <a:gd name="T9" fmla="*/ 101 h 129"/>
                  <a:gd name="T10" fmla="*/ 57 w 128"/>
                  <a:gd name="T11" fmla="*/ 129 h 129"/>
                  <a:gd name="T12" fmla="*/ 128 w 128"/>
                  <a:gd name="T13" fmla="*/ 58 h 129"/>
                  <a:gd name="T14" fmla="*/ 99 w 128"/>
                  <a:gd name="T15" fmla="*/ 0 h 129"/>
                  <a:gd name="T16" fmla="*/ 94 w 128"/>
                  <a:gd name="T17" fmla="*/ 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29">
                    <a:moveTo>
                      <a:pt x="94" y="7"/>
                    </a:moveTo>
                    <a:cubicBezTo>
                      <a:pt x="110" y="18"/>
                      <a:pt x="120" y="37"/>
                      <a:pt x="120" y="58"/>
                    </a:cubicBezTo>
                    <a:cubicBezTo>
                      <a:pt x="120" y="93"/>
                      <a:pt x="92" y="121"/>
                      <a:pt x="57" y="121"/>
                    </a:cubicBezTo>
                    <a:cubicBezTo>
                      <a:pt x="37" y="121"/>
                      <a:pt x="18" y="111"/>
                      <a:pt x="7" y="96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3" y="118"/>
                      <a:pt x="34" y="129"/>
                      <a:pt x="57" y="129"/>
                    </a:cubicBezTo>
                    <a:cubicBezTo>
                      <a:pt x="97" y="129"/>
                      <a:pt x="128" y="97"/>
                      <a:pt x="128" y="58"/>
                    </a:cubicBezTo>
                    <a:cubicBezTo>
                      <a:pt x="128" y="34"/>
                      <a:pt x="117" y="13"/>
                      <a:pt x="99" y="0"/>
                    </a:cubicBezTo>
                    <a:lnTo>
                      <a:pt x="94" y="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3772"/>
              <p:cNvSpPr>
                <a:spLocks noEditPoints="1"/>
              </p:cNvSpPr>
              <p:nvPr/>
            </p:nvSpPr>
            <p:spPr bwMode="auto">
              <a:xfrm>
                <a:off x="8294064" y="4284301"/>
                <a:ext cx="339606" cy="335833"/>
              </a:xfrm>
              <a:custGeom>
                <a:avLst/>
                <a:gdLst>
                  <a:gd name="T0" fmla="*/ 57 w 114"/>
                  <a:gd name="T1" fmla="*/ 0 h 113"/>
                  <a:gd name="T2" fmla="*/ 0 w 114"/>
                  <a:gd name="T3" fmla="*/ 56 h 113"/>
                  <a:gd name="T4" fmla="*/ 57 w 114"/>
                  <a:gd name="T5" fmla="*/ 113 h 113"/>
                  <a:gd name="T6" fmla="*/ 114 w 114"/>
                  <a:gd name="T7" fmla="*/ 56 h 113"/>
                  <a:gd name="T8" fmla="*/ 57 w 114"/>
                  <a:gd name="T9" fmla="*/ 0 h 113"/>
                  <a:gd name="T10" fmla="*/ 57 w 114"/>
                  <a:gd name="T11" fmla="*/ 110 h 113"/>
                  <a:gd name="T12" fmla="*/ 3 w 114"/>
                  <a:gd name="T13" fmla="*/ 56 h 113"/>
                  <a:gd name="T14" fmla="*/ 57 w 114"/>
                  <a:gd name="T15" fmla="*/ 2 h 113"/>
                  <a:gd name="T16" fmla="*/ 111 w 114"/>
                  <a:gd name="T17" fmla="*/ 56 h 113"/>
                  <a:gd name="T18" fmla="*/ 57 w 114"/>
                  <a:gd name="T19" fmla="*/ 11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13">
                    <a:moveTo>
                      <a:pt x="57" y="0"/>
                    </a:moveTo>
                    <a:cubicBezTo>
                      <a:pt x="26" y="0"/>
                      <a:pt x="0" y="25"/>
                      <a:pt x="0" y="56"/>
                    </a:cubicBezTo>
                    <a:cubicBezTo>
                      <a:pt x="0" y="87"/>
                      <a:pt x="26" y="113"/>
                      <a:pt x="57" y="113"/>
                    </a:cubicBezTo>
                    <a:cubicBezTo>
                      <a:pt x="88" y="113"/>
                      <a:pt x="114" y="87"/>
                      <a:pt x="114" y="56"/>
                    </a:cubicBezTo>
                    <a:cubicBezTo>
                      <a:pt x="114" y="25"/>
                      <a:pt x="88" y="0"/>
                      <a:pt x="57" y="0"/>
                    </a:cubicBezTo>
                    <a:close/>
                    <a:moveTo>
                      <a:pt x="57" y="110"/>
                    </a:moveTo>
                    <a:cubicBezTo>
                      <a:pt x="27" y="110"/>
                      <a:pt x="3" y="86"/>
                      <a:pt x="3" y="56"/>
                    </a:cubicBezTo>
                    <a:cubicBezTo>
                      <a:pt x="3" y="26"/>
                      <a:pt x="27" y="2"/>
                      <a:pt x="57" y="2"/>
                    </a:cubicBezTo>
                    <a:cubicBezTo>
                      <a:pt x="87" y="2"/>
                      <a:pt x="111" y="26"/>
                      <a:pt x="111" y="56"/>
                    </a:cubicBezTo>
                    <a:cubicBezTo>
                      <a:pt x="111" y="86"/>
                      <a:pt x="87" y="110"/>
                      <a:pt x="57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 3773"/>
              <p:cNvSpPr>
                <a:spLocks/>
              </p:cNvSpPr>
              <p:nvPr/>
            </p:nvSpPr>
            <p:spPr bwMode="auto">
              <a:xfrm>
                <a:off x="8285261" y="4289332"/>
                <a:ext cx="378597" cy="330800"/>
              </a:xfrm>
              <a:custGeom>
                <a:avLst/>
                <a:gdLst>
                  <a:gd name="T0" fmla="*/ 37 w 127"/>
                  <a:gd name="T1" fmla="*/ 8 h 111"/>
                  <a:gd name="T2" fmla="*/ 35 w 127"/>
                  <a:gd name="T3" fmla="*/ 13 h 111"/>
                  <a:gd name="T4" fmla="*/ 32 w 127"/>
                  <a:gd name="T5" fmla="*/ 16 h 111"/>
                  <a:gd name="T6" fmla="*/ 30 w 127"/>
                  <a:gd name="T7" fmla="*/ 14 h 111"/>
                  <a:gd name="T8" fmla="*/ 30 w 127"/>
                  <a:gd name="T9" fmla="*/ 18 h 111"/>
                  <a:gd name="T10" fmla="*/ 24 w 127"/>
                  <a:gd name="T11" fmla="*/ 19 h 111"/>
                  <a:gd name="T12" fmla="*/ 20 w 127"/>
                  <a:gd name="T13" fmla="*/ 23 h 111"/>
                  <a:gd name="T14" fmla="*/ 16 w 127"/>
                  <a:gd name="T15" fmla="*/ 30 h 111"/>
                  <a:gd name="T16" fmla="*/ 12 w 127"/>
                  <a:gd name="T17" fmla="*/ 34 h 111"/>
                  <a:gd name="T18" fmla="*/ 15 w 127"/>
                  <a:gd name="T19" fmla="*/ 37 h 111"/>
                  <a:gd name="T20" fmla="*/ 16 w 127"/>
                  <a:gd name="T21" fmla="*/ 39 h 111"/>
                  <a:gd name="T22" fmla="*/ 13 w 127"/>
                  <a:gd name="T23" fmla="*/ 36 h 111"/>
                  <a:gd name="T24" fmla="*/ 11 w 127"/>
                  <a:gd name="T25" fmla="*/ 33 h 111"/>
                  <a:gd name="T26" fmla="*/ 10 w 127"/>
                  <a:gd name="T27" fmla="*/ 38 h 111"/>
                  <a:gd name="T28" fmla="*/ 10 w 127"/>
                  <a:gd name="T29" fmla="*/ 46 h 111"/>
                  <a:gd name="T30" fmla="*/ 14 w 127"/>
                  <a:gd name="T31" fmla="*/ 44 h 111"/>
                  <a:gd name="T32" fmla="*/ 18 w 127"/>
                  <a:gd name="T33" fmla="*/ 49 h 111"/>
                  <a:gd name="T34" fmla="*/ 23 w 127"/>
                  <a:gd name="T35" fmla="*/ 54 h 111"/>
                  <a:gd name="T36" fmla="*/ 28 w 127"/>
                  <a:gd name="T37" fmla="*/ 59 h 111"/>
                  <a:gd name="T38" fmla="*/ 35 w 127"/>
                  <a:gd name="T39" fmla="*/ 65 h 111"/>
                  <a:gd name="T40" fmla="*/ 33 w 127"/>
                  <a:gd name="T41" fmla="*/ 75 h 111"/>
                  <a:gd name="T42" fmla="*/ 28 w 127"/>
                  <a:gd name="T43" fmla="*/ 86 h 111"/>
                  <a:gd name="T44" fmla="*/ 29 w 127"/>
                  <a:gd name="T45" fmla="*/ 94 h 111"/>
                  <a:gd name="T46" fmla="*/ 26 w 127"/>
                  <a:gd name="T47" fmla="*/ 95 h 111"/>
                  <a:gd name="T48" fmla="*/ 18 w 127"/>
                  <a:gd name="T49" fmla="*/ 82 h 111"/>
                  <a:gd name="T50" fmla="*/ 10 w 127"/>
                  <a:gd name="T51" fmla="*/ 63 h 111"/>
                  <a:gd name="T52" fmla="*/ 7 w 127"/>
                  <a:gd name="T53" fmla="*/ 48 h 111"/>
                  <a:gd name="T54" fmla="*/ 41 w 127"/>
                  <a:gd name="T55" fmla="*/ 102 h 111"/>
                  <a:gd name="T56" fmla="*/ 50 w 127"/>
                  <a:gd name="T57" fmla="*/ 101 h 111"/>
                  <a:gd name="T58" fmla="*/ 62 w 127"/>
                  <a:gd name="T59" fmla="*/ 99 h 111"/>
                  <a:gd name="T60" fmla="*/ 61 w 127"/>
                  <a:gd name="T61" fmla="*/ 104 h 111"/>
                  <a:gd name="T62" fmla="*/ 68 w 127"/>
                  <a:gd name="T63" fmla="*/ 104 h 111"/>
                  <a:gd name="T64" fmla="*/ 78 w 127"/>
                  <a:gd name="T65" fmla="*/ 102 h 111"/>
                  <a:gd name="T66" fmla="*/ 77 w 127"/>
                  <a:gd name="T67" fmla="*/ 1 h 111"/>
                  <a:gd name="T68" fmla="*/ 110 w 127"/>
                  <a:gd name="T69" fmla="*/ 35 h 111"/>
                  <a:gd name="T70" fmla="*/ 106 w 127"/>
                  <a:gd name="T71" fmla="*/ 32 h 111"/>
                  <a:gd name="T72" fmla="*/ 101 w 127"/>
                  <a:gd name="T73" fmla="*/ 41 h 111"/>
                  <a:gd name="T74" fmla="*/ 95 w 127"/>
                  <a:gd name="T75" fmla="*/ 33 h 111"/>
                  <a:gd name="T76" fmla="*/ 98 w 127"/>
                  <a:gd name="T77" fmla="*/ 41 h 111"/>
                  <a:gd name="T78" fmla="*/ 104 w 127"/>
                  <a:gd name="T79" fmla="*/ 44 h 111"/>
                  <a:gd name="T80" fmla="*/ 101 w 127"/>
                  <a:gd name="T81" fmla="*/ 56 h 111"/>
                  <a:gd name="T82" fmla="*/ 98 w 127"/>
                  <a:gd name="T83" fmla="*/ 68 h 111"/>
                  <a:gd name="T84" fmla="*/ 94 w 127"/>
                  <a:gd name="T85" fmla="*/ 76 h 111"/>
                  <a:gd name="T86" fmla="*/ 82 w 127"/>
                  <a:gd name="T87" fmla="*/ 86 h 111"/>
                  <a:gd name="T88" fmla="*/ 79 w 127"/>
                  <a:gd name="T89" fmla="*/ 77 h 111"/>
                  <a:gd name="T90" fmla="*/ 80 w 127"/>
                  <a:gd name="T91" fmla="*/ 67 h 111"/>
                  <a:gd name="T92" fmla="*/ 76 w 127"/>
                  <a:gd name="T93" fmla="*/ 56 h 111"/>
                  <a:gd name="T94" fmla="*/ 70 w 127"/>
                  <a:gd name="T95" fmla="*/ 50 h 111"/>
                  <a:gd name="T96" fmla="*/ 56 w 127"/>
                  <a:gd name="T97" fmla="*/ 50 h 111"/>
                  <a:gd name="T98" fmla="*/ 50 w 127"/>
                  <a:gd name="T99" fmla="*/ 42 h 111"/>
                  <a:gd name="T100" fmla="*/ 56 w 127"/>
                  <a:gd name="T101" fmla="*/ 27 h 111"/>
                  <a:gd name="T102" fmla="*/ 67 w 127"/>
                  <a:gd name="T103" fmla="*/ 23 h 111"/>
                  <a:gd name="T104" fmla="*/ 73 w 127"/>
                  <a:gd name="T105" fmla="*/ 26 h 111"/>
                  <a:gd name="T106" fmla="*/ 82 w 127"/>
                  <a:gd name="T107" fmla="*/ 26 h 111"/>
                  <a:gd name="T108" fmla="*/ 91 w 127"/>
                  <a:gd name="T109" fmla="*/ 24 h 111"/>
                  <a:gd name="T110" fmla="*/ 83 w 127"/>
                  <a:gd name="T111" fmla="*/ 21 h 111"/>
                  <a:gd name="T112" fmla="*/ 82 w 127"/>
                  <a:gd name="T113" fmla="*/ 18 h 111"/>
                  <a:gd name="T114" fmla="*/ 71 w 127"/>
                  <a:gd name="T115" fmla="*/ 18 h 111"/>
                  <a:gd name="T116" fmla="*/ 62 w 127"/>
                  <a:gd name="T117" fmla="*/ 21 h 111"/>
                  <a:gd name="T118" fmla="*/ 60 w 127"/>
                  <a:gd name="T119" fmla="*/ 11 h 111"/>
                  <a:gd name="T120" fmla="*/ 54 w 127"/>
                  <a:gd name="T121" fmla="*/ 6 h 111"/>
                  <a:gd name="T122" fmla="*/ 61 w 127"/>
                  <a:gd name="T123" fmla="*/ 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7" h="111">
                    <a:moveTo>
                      <a:pt x="52" y="0"/>
                    </a:moveTo>
                    <a:cubicBezTo>
                      <a:pt x="52" y="0"/>
                      <a:pt x="33" y="3"/>
                      <a:pt x="20" y="17"/>
                    </a:cubicBezTo>
                    <a:cubicBezTo>
                      <a:pt x="20" y="17"/>
                      <a:pt x="30" y="7"/>
                      <a:pt x="36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6" y="10"/>
                      <a:pt x="36" y="10"/>
                    </a:cubicBezTo>
                    <a:cubicBezTo>
                      <a:pt x="36" y="10"/>
                      <a:pt x="36" y="11"/>
                      <a:pt x="36" y="11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3"/>
                      <a:pt x="35" y="14"/>
                      <a:pt x="35" y="14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16"/>
                      <a:pt x="33" y="16"/>
                      <a:pt x="32" y="16"/>
                    </a:cubicBezTo>
                    <a:cubicBezTo>
                      <a:pt x="32" y="16"/>
                      <a:pt x="32" y="15"/>
                      <a:pt x="32" y="15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2" y="14"/>
                      <a:pt x="32" y="13"/>
                      <a:pt x="32" y="13"/>
                    </a:cubicBezTo>
                    <a:cubicBezTo>
                      <a:pt x="31" y="13"/>
                      <a:pt x="30" y="14"/>
                      <a:pt x="30" y="14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6"/>
                      <a:pt x="29" y="16"/>
                    </a:cubicBezTo>
                    <a:cubicBezTo>
                      <a:pt x="29" y="16"/>
                      <a:pt x="30" y="16"/>
                      <a:pt x="30" y="16"/>
                    </a:cubicBezTo>
                    <a:cubicBezTo>
                      <a:pt x="30" y="16"/>
                      <a:pt x="30" y="17"/>
                      <a:pt x="30" y="17"/>
                    </a:cubicBezTo>
                    <a:cubicBezTo>
                      <a:pt x="30" y="17"/>
                      <a:pt x="30" y="18"/>
                      <a:pt x="30" y="18"/>
                    </a:cubicBezTo>
                    <a:cubicBezTo>
                      <a:pt x="30" y="18"/>
                      <a:pt x="29" y="18"/>
                      <a:pt x="29" y="18"/>
                    </a:cubicBezTo>
                    <a:cubicBezTo>
                      <a:pt x="28" y="18"/>
                      <a:pt x="28" y="18"/>
                      <a:pt x="27" y="18"/>
                    </a:cubicBezTo>
                    <a:cubicBezTo>
                      <a:pt x="27" y="18"/>
                      <a:pt x="26" y="17"/>
                      <a:pt x="26" y="18"/>
                    </a:cubicBezTo>
                    <a:cubicBezTo>
                      <a:pt x="26" y="18"/>
                      <a:pt x="26" y="18"/>
                      <a:pt x="25" y="18"/>
                    </a:cubicBezTo>
                    <a:cubicBezTo>
                      <a:pt x="25" y="18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2" y="21"/>
                    </a:cubicBezTo>
                    <a:cubicBezTo>
                      <a:pt x="21" y="21"/>
                      <a:pt x="21" y="22"/>
                      <a:pt x="21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19" y="24"/>
                    </a:cubicBezTo>
                    <a:cubicBezTo>
                      <a:pt x="19" y="24"/>
                      <a:pt x="17" y="25"/>
                      <a:pt x="17" y="25"/>
                    </a:cubicBezTo>
                    <a:cubicBezTo>
                      <a:pt x="17" y="25"/>
                      <a:pt x="17" y="26"/>
                      <a:pt x="16" y="27"/>
                    </a:cubicBezTo>
                    <a:cubicBezTo>
                      <a:pt x="16" y="27"/>
                      <a:pt x="16" y="28"/>
                      <a:pt x="16" y="28"/>
                    </a:cubicBezTo>
                    <a:cubicBezTo>
                      <a:pt x="16" y="28"/>
                      <a:pt x="16" y="29"/>
                      <a:pt x="16" y="30"/>
                    </a:cubicBezTo>
                    <a:cubicBezTo>
                      <a:pt x="15" y="30"/>
                      <a:pt x="15" y="31"/>
                      <a:pt x="15" y="31"/>
                    </a:cubicBezTo>
                    <a:cubicBezTo>
                      <a:pt x="15" y="31"/>
                      <a:pt x="14" y="32"/>
                      <a:pt x="14" y="32"/>
                    </a:cubicBezTo>
                    <a:cubicBezTo>
                      <a:pt x="14" y="32"/>
                      <a:pt x="13" y="32"/>
                      <a:pt x="12" y="32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5"/>
                      <a:pt x="13" y="35"/>
                    </a:cubicBezTo>
                    <a:cubicBezTo>
                      <a:pt x="13" y="36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4" y="38"/>
                      <a:pt x="14" y="38"/>
                    </a:cubicBezTo>
                    <a:cubicBezTo>
                      <a:pt x="14" y="38"/>
                      <a:pt x="13" y="38"/>
                      <a:pt x="13" y="38"/>
                    </a:cubicBezTo>
                    <a:cubicBezTo>
                      <a:pt x="13" y="37"/>
                      <a:pt x="13" y="38"/>
                      <a:pt x="13" y="37"/>
                    </a:cubicBezTo>
                    <a:cubicBezTo>
                      <a:pt x="13" y="37"/>
                      <a:pt x="13" y="37"/>
                      <a:pt x="13" y="36"/>
                    </a:cubicBezTo>
                    <a:cubicBezTo>
                      <a:pt x="13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4"/>
                      <a:pt x="11" y="34"/>
                      <a:pt x="11" y="33"/>
                    </a:cubicBezTo>
                    <a:cubicBezTo>
                      <a:pt x="11" y="33"/>
                      <a:pt x="11" y="33"/>
                      <a:pt x="11" y="32"/>
                    </a:cubicBezTo>
                    <a:cubicBezTo>
                      <a:pt x="11" y="32"/>
                      <a:pt x="11" y="30"/>
                      <a:pt x="11" y="30"/>
                    </a:cubicBezTo>
                    <a:cubicBezTo>
                      <a:pt x="11" y="30"/>
                      <a:pt x="10" y="34"/>
                      <a:pt x="9" y="36"/>
                    </a:cubicBezTo>
                    <a:cubicBezTo>
                      <a:pt x="9" y="36"/>
                      <a:pt x="10" y="36"/>
                      <a:pt x="10" y="37"/>
                    </a:cubicBezTo>
                    <a:cubicBezTo>
                      <a:pt x="10" y="37"/>
                      <a:pt x="10" y="38"/>
                      <a:pt x="10" y="38"/>
                    </a:cubicBezTo>
                    <a:cubicBezTo>
                      <a:pt x="10" y="39"/>
                      <a:pt x="10" y="38"/>
                      <a:pt x="10" y="40"/>
                    </a:cubicBezTo>
                    <a:cubicBezTo>
                      <a:pt x="10" y="41"/>
                      <a:pt x="10" y="42"/>
                      <a:pt x="10" y="42"/>
                    </a:cubicBezTo>
                    <a:cubicBezTo>
                      <a:pt x="10" y="42"/>
                      <a:pt x="9" y="43"/>
                      <a:pt x="9" y="44"/>
                    </a:cubicBezTo>
                    <a:cubicBezTo>
                      <a:pt x="9" y="44"/>
                      <a:pt x="10" y="45"/>
                      <a:pt x="10" y="46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0" y="47"/>
                      <a:pt x="10" y="48"/>
                      <a:pt x="10" y="47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4" y="46"/>
                      <a:pt x="14" y="46"/>
                    </a:cubicBezTo>
                    <a:cubicBezTo>
                      <a:pt x="14" y="46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6"/>
                    </a:cubicBezTo>
                    <a:cubicBezTo>
                      <a:pt x="17" y="47"/>
                      <a:pt x="17" y="47"/>
                      <a:pt x="18" y="48"/>
                    </a:cubicBezTo>
                    <a:cubicBezTo>
                      <a:pt x="18" y="48"/>
                      <a:pt x="18" y="49"/>
                      <a:pt x="18" y="49"/>
                    </a:cubicBezTo>
                    <a:cubicBezTo>
                      <a:pt x="18" y="50"/>
                      <a:pt x="20" y="50"/>
                      <a:pt x="20" y="50"/>
                    </a:cubicBezTo>
                    <a:cubicBezTo>
                      <a:pt x="20" y="50"/>
                      <a:pt x="21" y="50"/>
                      <a:pt x="22" y="50"/>
                    </a:cubicBezTo>
                    <a:cubicBezTo>
                      <a:pt x="22" y="50"/>
                      <a:pt x="22" y="51"/>
                      <a:pt x="22" y="51"/>
                    </a:cubicBezTo>
                    <a:cubicBezTo>
                      <a:pt x="23" y="51"/>
                      <a:pt x="23" y="53"/>
                      <a:pt x="23" y="53"/>
                    </a:cubicBezTo>
                    <a:cubicBezTo>
                      <a:pt x="23" y="53"/>
                      <a:pt x="24" y="54"/>
                      <a:pt x="23" y="54"/>
                    </a:cubicBezTo>
                    <a:cubicBezTo>
                      <a:pt x="23" y="55"/>
                      <a:pt x="23" y="55"/>
                      <a:pt x="24" y="55"/>
                    </a:cubicBezTo>
                    <a:cubicBezTo>
                      <a:pt x="24" y="55"/>
                      <a:pt x="25" y="56"/>
                      <a:pt x="25" y="56"/>
                    </a:cubicBezTo>
                    <a:cubicBezTo>
                      <a:pt x="25" y="56"/>
                      <a:pt x="25" y="57"/>
                      <a:pt x="26" y="57"/>
                    </a:cubicBezTo>
                    <a:cubicBezTo>
                      <a:pt x="27" y="57"/>
                      <a:pt x="27" y="58"/>
                      <a:pt x="28" y="58"/>
                    </a:cubicBezTo>
                    <a:cubicBezTo>
                      <a:pt x="28" y="58"/>
                      <a:pt x="27" y="59"/>
                      <a:pt x="28" y="59"/>
                    </a:cubicBezTo>
                    <a:cubicBezTo>
                      <a:pt x="29" y="59"/>
                      <a:pt x="30" y="58"/>
                      <a:pt x="31" y="59"/>
                    </a:cubicBezTo>
                    <a:cubicBezTo>
                      <a:pt x="31" y="59"/>
                      <a:pt x="31" y="60"/>
                      <a:pt x="32" y="61"/>
                    </a:cubicBezTo>
                    <a:cubicBezTo>
                      <a:pt x="34" y="61"/>
                      <a:pt x="34" y="62"/>
                      <a:pt x="35" y="62"/>
                    </a:cubicBezTo>
                    <a:cubicBezTo>
                      <a:pt x="35" y="62"/>
                      <a:pt x="36" y="62"/>
                      <a:pt x="35" y="63"/>
                    </a:cubicBezTo>
                    <a:cubicBezTo>
                      <a:pt x="35" y="64"/>
                      <a:pt x="35" y="65"/>
                      <a:pt x="35" y="65"/>
                    </a:cubicBezTo>
                    <a:cubicBezTo>
                      <a:pt x="34" y="66"/>
                      <a:pt x="33" y="67"/>
                      <a:pt x="33" y="67"/>
                    </a:cubicBezTo>
                    <a:cubicBezTo>
                      <a:pt x="33" y="68"/>
                      <a:pt x="32" y="69"/>
                      <a:pt x="33" y="69"/>
                    </a:cubicBezTo>
                    <a:cubicBezTo>
                      <a:pt x="33" y="70"/>
                      <a:pt x="33" y="71"/>
                      <a:pt x="33" y="71"/>
                    </a:cubicBezTo>
                    <a:cubicBezTo>
                      <a:pt x="33" y="72"/>
                      <a:pt x="34" y="73"/>
                      <a:pt x="33" y="73"/>
                    </a:cubicBezTo>
                    <a:cubicBezTo>
                      <a:pt x="33" y="74"/>
                      <a:pt x="33" y="75"/>
                      <a:pt x="33" y="75"/>
                    </a:cubicBezTo>
                    <a:cubicBezTo>
                      <a:pt x="33" y="75"/>
                      <a:pt x="34" y="76"/>
                      <a:pt x="33" y="76"/>
                    </a:cubicBezTo>
                    <a:cubicBezTo>
                      <a:pt x="32" y="77"/>
                      <a:pt x="31" y="78"/>
                      <a:pt x="31" y="78"/>
                    </a:cubicBezTo>
                    <a:cubicBezTo>
                      <a:pt x="30" y="78"/>
                      <a:pt x="29" y="79"/>
                      <a:pt x="29" y="79"/>
                    </a:cubicBezTo>
                    <a:cubicBezTo>
                      <a:pt x="29" y="79"/>
                      <a:pt x="29" y="81"/>
                      <a:pt x="29" y="82"/>
                    </a:cubicBezTo>
                    <a:cubicBezTo>
                      <a:pt x="29" y="82"/>
                      <a:pt x="27" y="86"/>
                      <a:pt x="28" y="86"/>
                    </a:cubicBezTo>
                    <a:cubicBezTo>
                      <a:pt x="28" y="87"/>
                      <a:pt x="28" y="88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7" y="90"/>
                      <a:pt x="26" y="89"/>
                      <a:pt x="27" y="91"/>
                    </a:cubicBezTo>
                    <a:cubicBezTo>
                      <a:pt x="28" y="92"/>
                      <a:pt x="28" y="92"/>
                      <a:pt x="29" y="93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30" y="95"/>
                      <a:pt x="30" y="96"/>
                      <a:pt x="31" y="96"/>
                    </a:cubicBezTo>
                    <a:cubicBezTo>
                      <a:pt x="31" y="97"/>
                      <a:pt x="32" y="97"/>
                      <a:pt x="32" y="98"/>
                    </a:cubicBezTo>
                    <a:cubicBezTo>
                      <a:pt x="32" y="98"/>
                      <a:pt x="33" y="100"/>
                      <a:pt x="32" y="99"/>
                    </a:cubicBezTo>
                    <a:cubicBezTo>
                      <a:pt x="30" y="98"/>
                      <a:pt x="32" y="99"/>
                      <a:pt x="30" y="97"/>
                    </a:cubicBezTo>
                    <a:cubicBezTo>
                      <a:pt x="28" y="95"/>
                      <a:pt x="27" y="96"/>
                      <a:pt x="26" y="95"/>
                    </a:cubicBezTo>
                    <a:cubicBezTo>
                      <a:pt x="25" y="94"/>
                      <a:pt x="27" y="98"/>
                      <a:pt x="25" y="93"/>
                    </a:cubicBezTo>
                    <a:cubicBezTo>
                      <a:pt x="23" y="89"/>
                      <a:pt x="23" y="90"/>
                      <a:pt x="22" y="89"/>
                    </a:cubicBezTo>
                    <a:cubicBezTo>
                      <a:pt x="22" y="88"/>
                      <a:pt x="22" y="89"/>
                      <a:pt x="21" y="87"/>
                    </a:cubicBezTo>
                    <a:cubicBezTo>
                      <a:pt x="20" y="84"/>
                      <a:pt x="21" y="86"/>
                      <a:pt x="20" y="84"/>
                    </a:cubicBezTo>
                    <a:cubicBezTo>
                      <a:pt x="19" y="83"/>
                      <a:pt x="19" y="85"/>
                      <a:pt x="18" y="82"/>
                    </a:cubicBezTo>
                    <a:cubicBezTo>
                      <a:pt x="18" y="80"/>
                      <a:pt x="18" y="82"/>
                      <a:pt x="17" y="79"/>
                    </a:cubicBezTo>
                    <a:cubicBezTo>
                      <a:pt x="16" y="76"/>
                      <a:pt x="18" y="76"/>
                      <a:pt x="16" y="74"/>
                    </a:cubicBezTo>
                    <a:cubicBezTo>
                      <a:pt x="14" y="73"/>
                      <a:pt x="15" y="74"/>
                      <a:pt x="14" y="73"/>
                    </a:cubicBezTo>
                    <a:cubicBezTo>
                      <a:pt x="13" y="72"/>
                      <a:pt x="14" y="73"/>
                      <a:pt x="13" y="70"/>
                    </a:cubicBezTo>
                    <a:cubicBezTo>
                      <a:pt x="11" y="68"/>
                      <a:pt x="10" y="67"/>
                      <a:pt x="10" y="63"/>
                    </a:cubicBezTo>
                    <a:cubicBezTo>
                      <a:pt x="10" y="59"/>
                      <a:pt x="10" y="58"/>
                      <a:pt x="10" y="58"/>
                    </a:cubicBezTo>
                    <a:cubicBezTo>
                      <a:pt x="10" y="58"/>
                      <a:pt x="8" y="56"/>
                      <a:pt x="8" y="54"/>
                    </a:cubicBezTo>
                    <a:cubicBezTo>
                      <a:pt x="9" y="51"/>
                      <a:pt x="9" y="52"/>
                      <a:pt x="9" y="51"/>
                    </a:cubicBezTo>
                    <a:cubicBezTo>
                      <a:pt x="9" y="51"/>
                      <a:pt x="8" y="51"/>
                      <a:pt x="8" y="50"/>
                    </a:cubicBezTo>
                    <a:cubicBezTo>
                      <a:pt x="7" y="49"/>
                      <a:pt x="7" y="49"/>
                      <a:pt x="7" y="48"/>
                    </a:cubicBezTo>
                    <a:cubicBezTo>
                      <a:pt x="7" y="48"/>
                      <a:pt x="6" y="46"/>
                      <a:pt x="6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0" y="101"/>
                      <a:pt x="55" y="110"/>
                    </a:cubicBezTo>
                    <a:cubicBezTo>
                      <a:pt x="55" y="110"/>
                      <a:pt x="42" y="107"/>
                      <a:pt x="41" y="104"/>
                    </a:cubicBezTo>
                    <a:cubicBezTo>
                      <a:pt x="41" y="104"/>
                      <a:pt x="41" y="102"/>
                      <a:pt x="41" y="102"/>
                    </a:cubicBezTo>
                    <a:cubicBezTo>
                      <a:pt x="42" y="102"/>
                      <a:pt x="43" y="102"/>
                      <a:pt x="44" y="102"/>
                    </a:cubicBezTo>
                    <a:cubicBezTo>
                      <a:pt x="44" y="101"/>
                      <a:pt x="45" y="100"/>
                      <a:pt x="45" y="100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5" y="101"/>
                      <a:pt x="45" y="101"/>
                      <a:pt x="47" y="101"/>
                    </a:cubicBezTo>
                    <a:cubicBezTo>
                      <a:pt x="49" y="101"/>
                      <a:pt x="49" y="101"/>
                      <a:pt x="50" y="101"/>
                    </a:cubicBezTo>
                    <a:cubicBezTo>
                      <a:pt x="51" y="100"/>
                      <a:pt x="52" y="98"/>
                      <a:pt x="53" y="99"/>
                    </a:cubicBezTo>
                    <a:cubicBezTo>
                      <a:pt x="53" y="101"/>
                      <a:pt x="52" y="100"/>
                      <a:pt x="53" y="101"/>
                    </a:cubicBezTo>
                    <a:cubicBezTo>
                      <a:pt x="55" y="101"/>
                      <a:pt x="57" y="100"/>
                      <a:pt x="57" y="100"/>
                    </a:cubicBezTo>
                    <a:cubicBezTo>
                      <a:pt x="57" y="100"/>
                      <a:pt x="61" y="101"/>
                      <a:pt x="61" y="100"/>
                    </a:cubicBezTo>
                    <a:cubicBezTo>
                      <a:pt x="61" y="100"/>
                      <a:pt x="61" y="99"/>
                      <a:pt x="62" y="99"/>
                    </a:cubicBezTo>
                    <a:cubicBezTo>
                      <a:pt x="63" y="99"/>
                      <a:pt x="63" y="100"/>
                      <a:pt x="63" y="100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8" y="103"/>
                      <a:pt x="59" y="104"/>
                    </a:cubicBezTo>
                    <a:cubicBezTo>
                      <a:pt x="60" y="104"/>
                      <a:pt x="60" y="104"/>
                      <a:pt x="61" y="104"/>
                    </a:cubicBezTo>
                    <a:cubicBezTo>
                      <a:pt x="62" y="104"/>
                      <a:pt x="64" y="106"/>
                      <a:pt x="65" y="105"/>
                    </a:cubicBezTo>
                    <a:cubicBezTo>
                      <a:pt x="65" y="104"/>
                      <a:pt x="65" y="104"/>
                      <a:pt x="66" y="103"/>
                    </a:cubicBezTo>
                    <a:cubicBezTo>
                      <a:pt x="66" y="102"/>
                      <a:pt x="66" y="102"/>
                      <a:pt x="67" y="102"/>
                    </a:cubicBezTo>
                    <a:cubicBezTo>
                      <a:pt x="68" y="102"/>
                      <a:pt x="69" y="102"/>
                      <a:pt x="69" y="102"/>
                    </a:cubicBezTo>
                    <a:cubicBezTo>
                      <a:pt x="68" y="104"/>
                      <a:pt x="68" y="104"/>
                      <a:pt x="68" y="104"/>
                    </a:cubicBezTo>
                    <a:cubicBezTo>
                      <a:pt x="68" y="104"/>
                      <a:pt x="69" y="103"/>
                      <a:pt x="70" y="103"/>
                    </a:cubicBezTo>
                    <a:cubicBezTo>
                      <a:pt x="71" y="103"/>
                      <a:pt x="71" y="104"/>
                      <a:pt x="72" y="104"/>
                    </a:cubicBezTo>
                    <a:cubicBezTo>
                      <a:pt x="73" y="103"/>
                      <a:pt x="73" y="103"/>
                      <a:pt x="74" y="103"/>
                    </a:cubicBezTo>
                    <a:cubicBezTo>
                      <a:pt x="75" y="102"/>
                      <a:pt x="76" y="102"/>
                      <a:pt x="76" y="102"/>
                    </a:cubicBezTo>
                    <a:cubicBezTo>
                      <a:pt x="77" y="102"/>
                      <a:pt x="77" y="102"/>
                      <a:pt x="78" y="102"/>
                    </a:cubicBezTo>
                    <a:cubicBezTo>
                      <a:pt x="78" y="102"/>
                      <a:pt x="80" y="104"/>
                      <a:pt x="80" y="104"/>
                    </a:cubicBezTo>
                    <a:cubicBezTo>
                      <a:pt x="81" y="103"/>
                      <a:pt x="83" y="103"/>
                      <a:pt x="83" y="103"/>
                    </a:cubicBezTo>
                    <a:cubicBezTo>
                      <a:pt x="83" y="103"/>
                      <a:pt x="77" y="109"/>
                      <a:pt x="63" y="110"/>
                    </a:cubicBezTo>
                    <a:cubicBezTo>
                      <a:pt x="63" y="110"/>
                      <a:pt x="94" y="111"/>
                      <a:pt x="110" y="82"/>
                    </a:cubicBezTo>
                    <a:cubicBezTo>
                      <a:pt x="127" y="52"/>
                      <a:pt x="116" y="14"/>
                      <a:pt x="77" y="1"/>
                    </a:cubicBezTo>
                    <a:cubicBezTo>
                      <a:pt x="77" y="1"/>
                      <a:pt x="106" y="12"/>
                      <a:pt x="114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40"/>
                      <a:pt x="112" y="40"/>
                      <a:pt x="112" y="39"/>
                    </a:cubicBezTo>
                    <a:cubicBezTo>
                      <a:pt x="111" y="37"/>
                      <a:pt x="112" y="38"/>
                      <a:pt x="111" y="37"/>
                    </a:cubicBezTo>
                    <a:cubicBezTo>
                      <a:pt x="111" y="36"/>
                      <a:pt x="111" y="36"/>
                      <a:pt x="110" y="35"/>
                    </a:cubicBezTo>
                    <a:cubicBezTo>
                      <a:pt x="110" y="35"/>
                      <a:pt x="109" y="35"/>
                      <a:pt x="109" y="34"/>
                    </a:cubicBezTo>
                    <a:cubicBezTo>
                      <a:pt x="108" y="34"/>
                      <a:pt x="108" y="32"/>
                      <a:pt x="107" y="31"/>
                    </a:cubicBezTo>
                    <a:cubicBezTo>
                      <a:pt x="107" y="31"/>
                      <a:pt x="106" y="31"/>
                      <a:pt x="105" y="31"/>
                    </a:cubicBezTo>
                    <a:cubicBezTo>
                      <a:pt x="105" y="31"/>
                      <a:pt x="105" y="30"/>
                      <a:pt x="105" y="31"/>
                    </a:cubicBezTo>
                    <a:cubicBezTo>
                      <a:pt x="105" y="31"/>
                      <a:pt x="106" y="32"/>
                      <a:pt x="106" y="32"/>
                    </a:cubicBezTo>
                    <a:cubicBezTo>
                      <a:pt x="106" y="34"/>
                      <a:pt x="106" y="34"/>
                      <a:pt x="106" y="34"/>
                    </a:cubicBezTo>
                    <a:cubicBezTo>
                      <a:pt x="106" y="34"/>
                      <a:pt x="106" y="36"/>
                      <a:pt x="106" y="37"/>
                    </a:cubicBezTo>
                    <a:cubicBezTo>
                      <a:pt x="106" y="37"/>
                      <a:pt x="106" y="39"/>
                      <a:pt x="106" y="39"/>
                    </a:cubicBezTo>
                    <a:cubicBezTo>
                      <a:pt x="106" y="39"/>
                      <a:pt x="105" y="40"/>
                      <a:pt x="105" y="41"/>
                    </a:cubicBezTo>
                    <a:cubicBezTo>
                      <a:pt x="104" y="41"/>
                      <a:pt x="101" y="41"/>
                      <a:pt x="101" y="41"/>
                    </a:cubicBezTo>
                    <a:cubicBezTo>
                      <a:pt x="101" y="41"/>
                      <a:pt x="101" y="40"/>
                      <a:pt x="100" y="39"/>
                    </a:cubicBezTo>
                    <a:cubicBezTo>
                      <a:pt x="100" y="38"/>
                      <a:pt x="98" y="38"/>
                      <a:pt x="98" y="38"/>
                    </a:cubicBezTo>
                    <a:cubicBezTo>
                      <a:pt x="97" y="37"/>
                      <a:pt x="98" y="37"/>
                      <a:pt x="97" y="36"/>
                    </a:cubicBezTo>
                    <a:cubicBezTo>
                      <a:pt x="96" y="35"/>
                      <a:pt x="97" y="35"/>
                      <a:pt x="96" y="34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5" y="33"/>
                      <a:pt x="93" y="32"/>
                      <a:pt x="94" y="34"/>
                    </a:cubicBezTo>
                    <a:cubicBezTo>
                      <a:pt x="94" y="35"/>
                      <a:pt x="93" y="36"/>
                      <a:pt x="94" y="36"/>
                    </a:cubicBezTo>
                    <a:cubicBezTo>
                      <a:pt x="95" y="37"/>
                      <a:pt x="95" y="36"/>
                      <a:pt x="96" y="37"/>
                    </a:cubicBezTo>
                    <a:cubicBezTo>
                      <a:pt x="96" y="38"/>
                      <a:pt x="96" y="39"/>
                      <a:pt x="97" y="39"/>
                    </a:cubicBezTo>
                    <a:cubicBezTo>
                      <a:pt x="97" y="40"/>
                      <a:pt x="97" y="41"/>
                      <a:pt x="98" y="41"/>
                    </a:cubicBezTo>
                    <a:cubicBezTo>
                      <a:pt x="98" y="42"/>
                      <a:pt x="100" y="41"/>
                      <a:pt x="100" y="42"/>
                    </a:cubicBezTo>
                    <a:cubicBezTo>
                      <a:pt x="99" y="43"/>
                      <a:pt x="99" y="44"/>
                      <a:pt x="100" y="44"/>
                    </a:cubicBezTo>
                    <a:cubicBezTo>
                      <a:pt x="100" y="44"/>
                      <a:pt x="101" y="45"/>
                      <a:pt x="101" y="44"/>
                    </a:cubicBezTo>
                    <a:cubicBezTo>
                      <a:pt x="102" y="44"/>
                      <a:pt x="101" y="45"/>
                      <a:pt x="102" y="44"/>
                    </a:cubicBezTo>
                    <a:cubicBezTo>
                      <a:pt x="103" y="44"/>
                      <a:pt x="104" y="44"/>
                      <a:pt x="104" y="44"/>
                    </a:cubicBezTo>
                    <a:cubicBezTo>
                      <a:pt x="104" y="44"/>
                      <a:pt x="105" y="45"/>
                      <a:pt x="105" y="45"/>
                    </a:cubicBezTo>
                    <a:cubicBezTo>
                      <a:pt x="105" y="45"/>
                      <a:pt x="105" y="48"/>
                      <a:pt x="105" y="48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4" y="50"/>
                      <a:pt x="104" y="54"/>
                      <a:pt x="103" y="54"/>
                    </a:cubicBezTo>
                    <a:cubicBezTo>
                      <a:pt x="103" y="54"/>
                      <a:pt x="102" y="55"/>
                      <a:pt x="101" y="56"/>
                    </a:cubicBezTo>
                    <a:cubicBezTo>
                      <a:pt x="101" y="56"/>
                      <a:pt x="101" y="59"/>
                      <a:pt x="101" y="59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0" y="60"/>
                      <a:pt x="100" y="62"/>
                      <a:pt x="100" y="62"/>
                    </a:cubicBezTo>
                    <a:cubicBezTo>
                      <a:pt x="100" y="63"/>
                      <a:pt x="100" y="65"/>
                      <a:pt x="100" y="66"/>
                    </a:cubicBezTo>
                    <a:cubicBezTo>
                      <a:pt x="100" y="67"/>
                      <a:pt x="98" y="68"/>
                      <a:pt x="98" y="68"/>
                    </a:cubicBezTo>
                    <a:cubicBezTo>
                      <a:pt x="98" y="68"/>
                      <a:pt x="100" y="70"/>
                      <a:pt x="99" y="70"/>
                    </a:cubicBezTo>
                    <a:cubicBezTo>
                      <a:pt x="98" y="70"/>
                      <a:pt x="97" y="72"/>
                      <a:pt x="97" y="72"/>
                    </a:cubicBezTo>
                    <a:cubicBezTo>
                      <a:pt x="97" y="73"/>
                      <a:pt x="97" y="74"/>
                      <a:pt x="96" y="74"/>
                    </a:cubicBezTo>
                    <a:cubicBezTo>
                      <a:pt x="95" y="74"/>
                      <a:pt x="94" y="74"/>
                      <a:pt x="94" y="74"/>
                    </a:cubicBezTo>
                    <a:cubicBezTo>
                      <a:pt x="94" y="75"/>
                      <a:pt x="94" y="76"/>
                      <a:pt x="94" y="76"/>
                    </a:cubicBezTo>
                    <a:cubicBezTo>
                      <a:pt x="92" y="79"/>
                      <a:pt x="92" y="79"/>
                      <a:pt x="92" y="79"/>
                    </a:cubicBezTo>
                    <a:cubicBezTo>
                      <a:pt x="90" y="81"/>
                      <a:pt x="90" y="81"/>
                      <a:pt x="90" y="81"/>
                    </a:cubicBezTo>
                    <a:cubicBezTo>
                      <a:pt x="90" y="81"/>
                      <a:pt x="90" y="83"/>
                      <a:pt x="89" y="83"/>
                    </a:cubicBezTo>
                    <a:cubicBezTo>
                      <a:pt x="88" y="83"/>
                      <a:pt x="86" y="84"/>
                      <a:pt x="85" y="85"/>
                    </a:cubicBezTo>
                    <a:cubicBezTo>
                      <a:pt x="85" y="85"/>
                      <a:pt x="83" y="86"/>
                      <a:pt x="82" y="86"/>
                    </a:cubicBezTo>
                    <a:cubicBezTo>
                      <a:pt x="82" y="86"/>
                      <a:pt x="83" y="88"/>
                      <a:pt x="82" y="86"/>
                    </a:cubicBezTo>
                    <a:cubicBezTo>
                      <a:pt x="81" y="84"/>
                      <a:pt x="82" y="85"/>
                      <a:pt x="81" y="83"/>
                    </a:cubicBezTo>
                    <a:cubicBezTo>
                      <a:pt x="80" y="81"/>
                      <a:pt x="80" y="83"/>
                      <a:pt x="80" y="81"/>
                    </a:cubicBezTo>
                    <a:cubicBezTo>
                      <a:pt x="80" y="79"/>
                      <a:pt x="80" y="81"/>
                      <a:pt x="80" y="79"/>
                    </a:cubicBezTo>
                    <a:cubicBezTo>
                      <a:pt x="80" y="78"/>
                      <a:pt x="80" y="79"/>
                      <a:pt x="79" y="77"/>
                    </a:cubicBezTo>
                    <a:cubicBezTo>
                      <a:pt x="79" y="76"/>
                      <a:pt x="79" y="76"/>
                      <a:pt x="78" y="75"/>
                    </a:cubicBezTo>
                    <a:cubicBezTo>
                      <a:pt x="77" y="74"/>
                      <a:pt x="76" y="75"/>
                      <a:pt x="76" y="73"/>
                    </a:cubicBezTo>
                    <a:cubicBezTo>
                      <a:pt x="77" y="72"/>
                      <a:pt x="77" y="73"/>
                      <a:pt x="77" y="72"/>
                    </a:cubicBezTo>
                    <a:cubicBezTo>
                      <a:pt x="77" y="70"/>
                      <a:pt x="77" y="70"/>
                      <a:pt x="78" y="69"/>
                    </a:cubicBezTo>
                    <a:cubicBezTo>
                      <a:pt x="79" y="68"/>
                      <a:pt x="80" y="68"/>
                      <a:pt x="80" y="67"/>
                    </a:cubicBezTo>
                    <a:cubicBezTo>
                      <a:pt x="80" y="66"/>
                      <a:pt x="80" y="66"/>
                      <a:pt x="79" y="65"/>
                    </a:cubicBezTo>
                    <a:cubicBezTo>
                      <a:pt x="79" y="64"/>
                      <a:pt x="78" y="63"/>
                      <a:pt x="78" y="63"/>
                    </a:cubicBezTo>
                    <a:cubicBezTo>
                      <a:pt x="78" y="63"/>
                      <a:pt x="78" y="63"/>
                      <a:pt x="77" y="62"/>
                    </a:cubicBezTo>
                    <a:cubicBezTo>
                      <a:pt x="76" y="61"/>
                      <a:pt x="76" y="60"/>
                      <a:pt x="76" y="60"/>
                    </a:cubicBezTo>
                    <a:cubicBezTo>
                      <a:pt x="76" y="60"/>
                      <a:pt x="76" y="57"/>
                      <a:pt x="76" y="56"/>
                    </a:cubicBezTo>
                    <a:cubicBezTo>
                      <a:pt x="76" y="55"/>
                      <a:pt x="75" y="57"/>
                      <a:pt x="76" y="55"/>
                    </a:cubicBezTo>
                    <a:cubicBezTo>
                      <a:pt x="76" y="53"/>
                      <a:pt x="76" y="52"/>
                      <a:pt x="76" y="52"/>
                    </a:cubicBezTo>
                    <a:cubicBezTo>
                      <a:pt x="76" y="52"/>
                      <a:pt x="74" y="51"/>
                      <a:pt x="73" y="51"/>
                    </a:cubicBezTo>
                    <a:cubicBezTo>
                      <a:pt x="73" y="51"/>
                      <a:pt x="73" y="52"/>
                      <a:pt x="72" y="52"/>
                    </a:cubicBezTo>
                    <a:cubicBezTo>
                      <a:pt x="70" y="51"/>
                      <a:pt x="71" y="50"/>
                      <a:pt x="70" y="50"/>
                    </a:cubicBezTo>
                    <a:cubicBezTo>
                      <a:pt x="70" y="49"/>
                      <a:pt x="69" y="49"/>
                      <a:pt x="68" y="50"/>
                    </a:cubicBezTo>
                    <a:cubicBezTo>
                      <a:pt x="68" y="50"/>
                      <a:pt x="66" y="50"/>
                      <a:pt x="65" y="51"/>
                    </a:cubicBezTo>
                    <a:cubicBezTo>
                      <a:pt x="64" y="51"/>
                      <a:pt x="64" y="51"/>
                      <a:pt x="62" y="51"/>
                    </a:cubicBezTo>
                    <a:cubicBezTo>
                      <a:pt x="61" y="51"/>
                      <a:pt x="59" y="52"/>
                      <a:pt x="58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5" y="49"/>
                      <a:pt x="56" y="49"/>
                      <a:pt x="55" y="48"/>
                    </a:cubicBezTo>
                    <a:cubicBezTo>
                      <a:pt x="53" y="48"/>
                      <a:pt x="53" y="48"/>
                      <a:pt x="53" y="47"/>
                    </a:cubicBezTo>
                    <a:cubicBezTo>
                      <a:pt x="53" y="46"/>
                      <a:pt x="53" y="46"/>
                      <a:pt x="53" y="45"/>
                    </a:cubicBezTo>
                    <a:cubicBezTo>
                      <a:pt x="52" y="44"/>
                      <a:pt x="53" y="46"/>
                      <a:pt x="52" y="44"/>
                    </a:cubicBezTo>
                    <a:cubicBezTo>
                      <a:pt x="50" y="42"/>
                      <a:pt x="50" y="44"/>
                      <a:pt x="50" y="42"/>
                    </a:cubicBezTo>
                    <a:cubicBezTo>
                      <a:pt x="51" y="41"/>
                      <a:pt x="51" y="42"/>
                      <a:pt x="51" y="40"/>
                    </a:cubicBezTo>
                    <a:cubicBezTo>
                      <a:pt x="51" y="39"/>
                      <a:pt x="53" y="41"/>
                      <a:pt x="52" y="38"/>
                    </a:cubicBezTo>
                    <a:cubicBezTo>
                      <a:pt x="51" y="35"/>
                      <a:pt x="50" y="35"/>
                      <a:pt x="52" y="33"/>
                    </a:cubicBezTo>
                    <a:cubicBezTo>
                      <a:pt x="53" y="31"/>
                      <a:pt x="55" y="30"/>
                      <a:pt x="55" y="30"/>
                    </a:cubicBezTo>
                    <a:cubicBezTo>
                      <a:pt x="55" y="29"/>
                      <a:pt x="56" y="28"/>
                      <a:pt x="56" y="27"/>
                    </a:cubicBezTo>
                    <a:cubicBezTo>
                      <a:pt x="57" y="27"/>
                      <a:pt x="56" y="27"/>
                      <a:pt x="58" y="27"/>
                    </a:cubicBezTo>
                    <a:cubicBezTo>
                      <a:pt x="59" y="27"/>
                      <a:pt x="60" y="26"/>
                      <a:pt x="61" y="26"/>
                    </a:cubicBezTo>
                    <a:cubicBezTo>
                      <a:pt x="62" y="25"/>
                      <a:pt x="63" y="24"/>
                      <a:pt x="63" y="23"/>
                    </a:cubicBezTo>
                    <a:cubicBezTo>
                      <a:pt x="64" y="23"/>
                      <a:pt x="63" y="24"/>
                      <a:pt x="65" y="23"/>
                    </a:cubicBezTo>
                    <a:cubicBezTo>
                      <a:pt x="66" y="23"/>
                      <a:pt x="66" y="23"/>
                      <a:pt x="67" y="23"/>
                    </a:cubicBezTo>
                    <a:cubicBezTo>
                      <a:pt x="68" y="23"/>
                      <a:pt x="66" y="23"/>
                      <a:pt x="68" y="2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71" y="22"/>
                      <a:pt x="71" y="23"/>
                      <a:pt x="72" y="23"/>
                    </a:cubicBezTo>
                    <a:cubicBezTo>
                      <a:pt x="72" y="23"/>
                      <a:pt x="72" y="21"/>
                      <a:pt x="72" y="23"/>
                    </a:cubicBezTo>
                    <a:cubicBezTo>
                      <a:pt x="73" y="25"/>
                      <a:pt x="72" y="26"/>
                      <a:pt x="73" y="26"/>
                    </a:cubicBezTo>
                    <a:cubicBezTo>
                      <a:pt x="75" y="26"/>
                      <a:pt x="73" y="26"/>
                      <a:pt x="75" y="26"/>
                    </a:cubicBezTo>
                    <a:cubicBezTo>
                      <a:pt x="76" y="26"/>
                      <a:pt x="76" y="26"/>
                      <a:pt x="77" y="27"/>
                    </a:cubicBezTo>
                    <a:cubicBezTo>
                      <a:pt x="77" y="27"/>
                      <a:pt x="78" y="27"/>
                      <a:pt x="79" y="27"/>
                    </a:cubicBezTo>
                    <a:cubicBezTo>
                      <a:pt x="80" y="27"/>
                      <a:pt x="79" y="29"/>
                      <a:pt x="80" y="27"/>
                    </a:cubicBezTo>
                    <a:cubicBezTo>
                      <a:pt x="82" y="26"/>
                      <a:pt x="79" y="26"/>
                      <a:pt x="82" y="26"/>
                    </a:cubicBezTo>
                    <a:cubicBezTo>
                      <a:pt x="85" y="26"/>
                      <a:pt x="85" y="27"/>
                      <a:pt x="86" y="26"/>
                    </a:cubicBezTo>
                    <a:cubicBezTo>
                      <a:pt x="86" y="26"/>
                      <a:pt x="86" y="27"/>
                      <a:pt x="88" y="26"/>
                    </a:cubicBezTo>
                    <a:cubicBezTo>
                      <a:pt x="89" y="25"/>
                      <a:pt x="89" y="25"/>
                      <a:pt x="90" y="26"/>
                    </a:cubicBezTo>
                    <a:cubicBezTo>
                      <a:pt x="90" y="26"/>
                      <a:pt x="90" y="27"/>
                      <a:pt x="91" y="26"/>
                    </a:cubicBezTo>
                    <a:cubicBezTo>
                      <a:pt x="91" y="25"/>
                      <a:pt x="92" y="25"/>
                      <a:pt x="91" y="24"/>
                    </a:cubicBezTo>
                    <a:cubicBezTo>
                      <a:pt x="89" y="24"/>
                      <a:pt x="89" y="24"/>
                      <a:pt x="88" y="23"/>
                    </a:cubicBezTo>
                    <a:cubicBezTo>
                      <a:pt x="88" y="22"/>
                      <a:pt x="90" y="23"/>
                      <a:pt x="88" y="22"/>
                    </a:cubicBezTo>
                    <a:cubicBezTo>
                      <a:pt x="87" y="22"/>
                      <a:pt x="87" y="22"/>
                      <a:pt x="86" y="22"/>
                    </a:cubicBezTo>
                    <a:cubicBezTo>
                      <a:pt x="84" y="21"/>
                      <a:pt x="83" y="23"/>
                      <a:pt x="83" y="22"/>
                    </a:cubicBezTo>
                    <a:cubicBezTo>
                      <a:pt x="83" y="21"/>
                      <a:pt x="80" y="23"/>
                      <a:pt x="83" y="21"/>
                    </a:cubicBezTo>
                    <a:cubicBezTo>
                      <a:pt x="85" y="19"/>
                      <a:pt x="84" y="18"/>
                      <a:pt x="85" y="18"/>
                    </a:cubicBezTo>
                    <a:cubicBezTo>
                      <a:pt x="87" y="19"/>
                      <a:pt x="86" y="20"/>
                      <a:pt x="87" y="19"/>
                    </a:cubicBezTo>
                    <a:cubicBezTo>
                      <a:pt x="88" y="18"/>
                      <a:pt x="90" y="18"/>
                      <a:pt x="88" y="17"/>
                    </a:cubicBezTo>
                    <a:cubicBezTo>
                      <a:pt x="86" y="16"/>
                      <a:pt x="88" y="16"/>
                      <a:pt x="86" y="15"/>
                    </a:cubicBezTo>
                    <a:cubicBezTo>
                      <a:pt x="84" y="14"/>
                      <a:pt x="83" y="18"/>
                      <a:pt x="82" y="18"/>
                    </a:cubicBezTo>
                    <a:cubicBezTo>
                      <a:pt x="81" y="17"/>
                      <a:pt x="81" y="17"/>
                      <a:pt x="80" y="17"/>
                    </a:cubicBezTo>
                    <a:cubicBezTo>
                      <a:pt x="80" y="17"/>
                      <a:pt x="80" y="19"/>
                      <a:pt x="80" y="20"/>
                    </a:cubicBezTo>
                    <a:cubicBezTo>
                      <a:pt x="79" y="21"/>
                      <a:pt x="80" y="21"/>
                      <a:pt x="79" y="20"/>
                    </a:cubicBezTo>
                    <a:cubicBezTo>
                      <a:pt x="77" y="20"/>
                      <a:pt x="81" y="20"/>
                      <a:pt x="77" y="18"/>
                    </a:cubicBezTo>
                    <a:cubicBezTo>
                      <a:pt x="73" y="17"/>
                      <a:pt x="72" y="17"/>
                      <a:pt x="71" y="18"/>
                    </a:cubicBezTo>
                    <a:cubicBezTo>
                      <a:pt x="71" y="18"/>
                      <a:pt x="70" y="18"/>
                      <a:pt x="70" y="19"/>
                    </a:cubicBezTo>
                    <a:cubicBezTo>
                      <a:pt x="69" y="19"/>
                      <a:pt x="71" y="20"/>
                      <a:pt x="69" y="19"/>
                    </a:cubicBezTo>
                    <a:cubicBezTo>
                      <a:pt x="68" y="18"/>
                      <a:pt x="66" y="20"/>
                      <a:pt x="66" y="20"/>
                    </a:cubicBezTo>
                    <a:cubicBezTo>
                      <a:pt x="66" y="20"/>
                      <a:pt x="66" y="19"/>
                      <a:pt x="65" y="20"/>
                    </a:cubicBezTo>
                    <a:cubicBezTo>
                      <a:pt x="64" y="20"/>
                      <a:pt x="63" y="21"/>
                      <a:pt x="62" y="21"/>
                    </a:cubicBezTo>
                    <a:cubicBezTo>
                      <a:pt x="61" y="20"/>
                      <a:pt x="60" y="21"/>
                      <a:pt x="61" y="19"/>
                    </a:cubicBezTo>
                    <a:cubicBezTo>
                      <a:pt x="63" y="17"/>
                      <a:pt x="62" y="18"/>
                      <a:pt x="64" y="17"/>
                    </a:cubicBezTo>
                    <a:cubicBezTo>
                      <a:pt x="66" y="16"/>
                      <a:pt x="69" y="16"/>
                      <a:pt x="66" y="16"/>
                    </a:cubicBezTo>
                    <a:cubicBezTo>
                      <a:pt x="63" y="15"/>
                      <a:pt x="68" y="15"/>
                      <a:pt x="64" y="13"/>
                    </a:cubicBezTo>
                    <a:cubicBezTo>
                      <a:pt x="60" y="11"/>
                      <a:pt x="60" y="14"/>
                      <a:pt x="60" y="11"/>
                    </a:cubicBezTo>
                    <a:cubicBezTo>
                      <a:pt x="61" y="9"/>
                      <a:pt x="60" y="9"/>
                      <a:pt x="59" y="9"/>
                    </a:cubicBezTo>
                    <a:cubicBezTo>
                      <a:pt x="59" y="9"/>
                      <a:pt x="56" y="10"/>
                      <a:pt x="55" y="10"/>
                    </a:cubicBezTo>
                    <a:cubicBezTo>
                      <a:pt x="54" y="10"/>
                      <a:pt x="55" y="11"/>
                      <a:pt x="54" y="10"/>
                    </a:cubicBezTo>
                    <a:cubicBezTo>
                      <a:pt x="52" y="9"/>
                      <a:pt x="51" y="10"/>
                      <a:pt x="52" y="9"/>
                    </a:cubicBezTo>
                    <a:cubicBezTo>
                      <a:pt x="53" y="7"/>
                      <a:pt x="53" y="7"/>
                      <a:pt x="54" y="6"/>
                    </a:cubicBezTo>
                    <a:cubicBezTo>
                      <a:pt x="55" y="5"/>
                      <a:pt x="55" y="2"/>
                      <a:pt x="57" y="3"/>
                    </a:cubicBezTo>
                    <a:cubicBezTo>
                      <a:pt x="60" y="4"/>
                      <a:pt x="59" y="4"/>
                      <a:pt x="61" y="4"/>
                    </a:cubicBezTo>
                    <a:cubicBezTo>
                      <a:pt x="63" y="4"/>
                      <a:pt x="64" y="4"/>
                      <a:pt x="64" y="3"/>
                    </a:cubicBezTo>
                    <a:cubicBezTo>
                      <a:pt x="64" y="3"/>
                      <a:pt x="62" y="2"/>
                      <a:pt x="62" y="2"/>
                    </a:cubicBezTo>
                    <a:cubicBezTo>
                      <a:pt x="62" y="2"/>
                      <a:pt x="61" y="2"/>
                      <a:pt x="61" y="2"/>
                    </a:cubicBezTo>
                    <a:cubicBezTo>
                      <a:pt x="61" y="1"/>
                      <a:pt x="62" y="0"/>
                      <a:pt x="6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0"/>
                      <a:pt x="54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/>
            </p:spPr>
            <p:txBody>
              <a:bodyPr vert="horz" wrap="square" lIns="96430" tIns="48216" rIns="96430" bIns="48216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GB" sz="7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37" name="Object 10"/>
          <p:cNvGraphicFramePr>
            <a:graphicFrameLocks noChangeAspect="1"/>
          </p:cNvGraphicFramePr>
          <p:nvPr/>
        </p:nvGraphicFramePr>
        <p:xfrm>
          <a:off x="7335521" y="3881421"/>
          <a:ext cx="1493520" cy="1056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PDF" r:id="rId11" imgW="0" imgH="0" progId="FoxitReader.Document">
                  <p:embed/>
                </p:oleObj>
              </mc:Choice>
              <mc:Fallback>
                <p:oleObj name="PDF" r:id="rId11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5521" y="3881421"/>
                        <a:ext cx="1493520" cy="1056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43681" y="1336771"/>
            <a:ext cx="1097280" cy="1551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>
          <a:blip r:embed="rId14" cstate="print"/>
          <a:srcRect l="31177" t="10629" r="26309" b="11429"/>
          <a:stretch>
            <a:fillRect/>
          </a:stretch>
        </p:blipFill>
        <p:spPr bwMode="auto">
          <a:xfrm>
            <a:off x="5862628" y="3195941"/>
            <a:ext cx="1157932" cy="169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264160" y="193358"/>
            <a:ext cx="8677910" cy="99377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Трансляция опыта применения  профессионально – ориентированного содержания ОД «Математика»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09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4847248" y="1163846"/>
            <a:ext cx="2030767" cy="755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</a:t>
            </a:r>
            <a:endParaRPr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4847248" y="2203428"/>
            <a:ext cx="3047072" cy="1022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 smtClean="0"/>
              <a:t>Остались вопросы?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 smtClean="0"/>
              <a:t>Телефон +7(906)965-5008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Контакты </a:t>
            </a:r>
            <a:r>
              <a:rPr lang="en-US" sz="1800" dirty="0" smtClean="0"/>
              <a:t>: L_A_Novikova2020@mail.ru</a:t>
            </a:r>
            <a:endParaRPr sz="1800" dirty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4948463" y="2876287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08" y="1048493"/>
            <a:ext cx="3094306" cy="3147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0" y="1029720"/>
            <a:ext cx="1024217" cy="10242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4" y="-52413"/>
            <a:ext cx="1459844" cy="10948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8" y="105570"/>
            <a:ext cx="983795" cy="7157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67" y="-78651"/>
            <a:ext cx="2014512" cy="11331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785613" y="355531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bhaya Libre" panose="02000503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" y="0"/>
            <a:ext cx="1831518" cy="1030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5" y="0"/>
            <a:ext cx="1181816" cy="105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 вниз 11"/>
          <p:cNvSpPr/>
          <p:nvPr/>
        </p:nvSpPr>
        <p:spPr>
          <a:xfrm>
            <a:off x="1046861" y="1091821"/>
            <a:ext cx="4644256" cy="1726442"/>
          </a:xfrm>
          <a:prstGeom prst="downArrow">
            <a:avLst>
              <a:gd name="adj1" fmla="val 82805"/>
              <a:gd name="adj2" fmla="val 13080"/>
            </a:avLst>
          </a:prstGeom>
          <a:solidFill>
            <a:schemeClr val="accent5">
              <a:lumMod val="60000"/>
              <a:lumOff val="40000"/>
              <a:alpha val="48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0" tIns="43960" rIns="87920" bIns="43960" rtlCol="0" anchor="ctr"/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Согласно Концепции преподавания общеобразовательных дисциплин с учетом профессиональной направленности программ СПО, реализуемых на базе основного общего образования, утвержденной министерством просвещения 30.04.2021 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l="5370" t="15910" r="35565" b="22041"/>
          <a:stretch>
            <a:fillRect/>
          </a:stretch>
        </p:blipFill>
        <p:spPr bwMode="auto">
          <a:xfrm>
            <a:off x="5384040" y="982655"/>
            <a:ext cx="2726748" cy="15208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/>
          <a:srcRect l="25605" t="36535" r="58391" b="52684"/>
          <a:stretch>
            <a:fillRect/>
          </a:stretch>
        </p:blipFill>
        <p:spPr bwMode="auto">
          <a:xfrm>
            <a:off x="1589965" y="3882789"/>
            <a:ext cx="5288436" cy="1080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671851" y="3151743"/>
            <a:ext cx="6598693" cy="642776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38100">
            <a:solidFill>
              <a:schemeClr val="bg1"/>
            </a:solidFill>
          </a:ln>
        </p:spPr>
        <p:txBody>
          <a:bodyPr wrap="square" lIns="87920" tIns="43960" rIns="87920" bIns="43960" rtlCol="0">
            <a:spAutoFit/>
          </a:bodyPr>
          <a:lstStyle/>
          <a:p>
            <a:r>
              <a:rPr lang="ru-RU" sz="1800" b="1" dirty="0" smtClean="0"/>
              <a:t>Цели реализации СОО   </a:t>
            </a:r>
          </a:p>
          <a:p>
            <a:r>
              <a:rPr lang="ru-RU" sz="1800" b="1" dirty="0" smtClean="0"/>
              <a:t>в образовательных организациях,  реализующих СПО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6" y="-127377"/>
            <a:ext cx="2256590" cy="1269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40" y="0"/>
            <a:ext cx="1319605" cy="989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33" y="86188"/>
            <a:ext cx="983795" cy="71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44" y="1105136"/>
            <a:ext cx="2533759" cy="1424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26" y="86188"/>
            <a:ext cx="1181816" cy="105579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l="26896" t="51539" r="59591" b="33591"/>
          <a:stretch>
            <a:fillRect/>
          </a:stretch>
        </p:blipFill>
        <p:spPr bwMode="auto">
          <a:xfrm>
            <a:off x="386080" y="3660705"/>
            <a:ext cx="3586480" cy="1202641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TextBox 12"/>
          <p:cNvSpPr txBox="1"/>
          <p:nvPr/>
        </p:nvSpPr>
        <p:spPr>
          <a:xfrm>
            <a:off x="4663440" y="3708400"/>
            <a:ext cx="4262550" cy="1170967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>
            <a:solidFill>
              <a:srgbClr val="0066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17226" tIns="58613" rIns="117226" bIns="58613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Объем  и содержание ОД зависит  от  специфики получаемой профессии/специальности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3859285" y="3973602"/>
            <a:ext cx="646176" cy="581558"/>
          </a:xfrm>
          <a:prstGeom prst="chevron">
            <a:avLst/>
          </a:prstGeom>
          <a:solidFill>
            <a:schemeClr val="accent1"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325120" y="1066800"/>
            <a:ext cx="3474720" cy="2042160"/>
          </a:xfrm>
          <a:prstGeom prst="downArrow">
            <a:avLst>
              <a:gd name="adj1" fmla="val 82805"/>
              <a:gd name="adj2" fmla="val 13080"/>
            </a:avLst>
          </a:prstGeom>
          <a:solidFill>
            <a:schemeClr val="accent5">
              <a:lumMod val="60000"/>
              <a:lumOff val="40000"/>
              <a:alpha val="48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0" tIns="43960" rIns="87920" bIns="43960"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Согласно Концепции преподавания общеобразовательных дисциплин с учетом профессиональной направленности программ СПО, реализуемых на базе основного общего образования, утвержденной министерством просвещения 30.04.2021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 l="5370" t="15910" r="35565" b="22041"/>
          <a:stretch>
            <a:fillRect/>
          </a:stretch>
        </p:blipFill>
        <p:spPr bwMode="auto">
          <a:xfrm>
            <a:off x="5994400" y="795352"/>
            <a:ext cx="2949508" cy="16450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493520" y="2924740"/>
            <a:ext cx="6797344" cy="581221"/>
          </a:xfrm>
          <a:prstGeom prst="rect">
            <a:avLst/>
          </a:prstGeom>
          <a:solidFill>
            <a:schemeClr val="accent5">
              <a:lumMod val="40000"/>
              <a:lumOff val="60000"/>
              <a:alpha val="23000"/>
            </a:schemeClr>
          </a:solidFill>
          <a:ln w="38100">
            <a:solidFill>
              <a:schemeClr val="bg1"/>
            </a:solidFill>
          </a:ln>
        </p:spPr>
        <p:txBody>
          <a:bodyPr wrap="square" lIns="87920" tIns="43960" rIns="87920" bIns="43960" rtlCol="0">
            <a:spAutoFit/>
          </a:bodyPr>
          <a:lstStyle/>
          <a:p>
            <a:pPr algn="r"/>
            <a:r>
              <a:rPr lang="ru-RU" sz="1600" b="1" dirty="0" smtClean="0"/>
              <a:t>Цели реализации СОО   </a:t>
            </a:r>
          </a:p>
          <a:p>
            <a:pPr algn="r"/>
            <a:r>
              <a:rPr lang="ru-RU" sz="1600" b="1" dirty="0" smtClean="0"/>
              <a:t>в образовательных организациях,  реализующих СПО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6914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285248" y="227448"/>
            <a:ext cx="8424936" cy="473092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  <a:alpha val="91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lIns="87920" tIns="43960" rIns="87920" bIns="43960" anchor="ctr"/>
          <a:lstStyle/>
          <a:p>
            <a:endParaRPr lang="ru-RU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gray">
          <a:xfrm flipH="1">
            <a:off x="2699792" y="4645580"/>
            <a:ext cx="4075113" cy="714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87920" tIns="43960" rIns="87920" bIns="43960" anchor="ctr"/>
          <a:lstStyle/>
          <a:p>
            <a:endParaRPr lang="ru-RU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gray">
          <a:xfrm>
            <a:off x="2627785" y="497920"/>
            <a:ext cx="3715073" cy="714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87920" tIns="43960" rIns="87920" bIns="43960" anchor="ctr"/>
          <a:lstStyle/>
          <a:p>
            <a:endParaRPr lang="ru-RU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ltGray">
          <a:xfrm>
            <a:off x="5940153" y="1599643"/>
            <a:ext cx="1872208" cy="1879408"/>
          </a:xfrm>
          <a:prstGeom prst="ellipse">
            <a:avLst/>
          </a:prstGeom>
          <a:gradFill flip="none" rotWithShape="1">
            <a:gsLst>
              <a:gs pos="46000">
                <a:schemeClr val="accent5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8100000" scaled="1"/>
            <a:tileRect/>
          </a:gradFill>
          <a:ln w="952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7920" tIns="43960" rIns="87920" bIns="43960" anchor="ctr"/>
          <a:lstStyle/>
          <a:p>
            <a:endParaRPr lang="ru-RU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gray">
          <a:xfrm>
            <a:off x="1187624" y="1534836"/>
            <a:ext cx="1944216" cy="2073830"/>
          </a:xfrm>
          <a:prstGeom prst="ellipse">
            <a:avLst/>
          </a:prstGeom>
          <a:gradFill rotWithShape="1">
            <a:gsLst>
              <a:gs pos="0">
                <a:srgbClr val="92BCE2">
                  <a:gamma/>
                  <a:tint val="33333"/>
                  <a:invGamma/>
                </a:srgbClr>
              </a:gs>
              <a:gs pos="100000">
                <a:srgbClr val="92BCE2"/>
              </a:gs>
            </a:gsLst>
            <a:path path="shape">
              <a:fillToRect l="50000" t="50000" r="50000" b="50000"/>
            </a:path>
          </a:gradFill>
          <a:ln w="952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87920" tIns="43960" rIns="87920" bIns="43960" anchor="ctr"/>
          <a:lstStyle/>
          <a:p>
            <a:endParaRPr lang="ru-RU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2627785" y="692342"/>
            <a:ext cx="3960440" cy="648072"/>
          </a:xfrm>
          <a:prstGeom prst="chevron">
            <a:avLst>
              <a:gd name="adj" fmla="val 43225"/>
            </a:avLst>
          </a:prstGeom>
          <a:solidFill>
            <a:srgbClr val="FFFF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7920" tIns="43960" rIns="87920" bIns="43960" anchor="ctr"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64215" y="627534"/>
            <a:ext cx="2624210" cy="3823625"/>
            <a:chOff x="3340" y="1301"/>
            <a:chExt cx="1549" cy="1742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 rot="5400000">
              <a:off x="3244" y="1397"/>
              <a:ext cx="1742" cy="1549"/>
            </a:xfrm>
            <a:custGeom>
              <a:avLst/>
              <a:gdLst>
                <a:gd name="G0" fmla="+- 7121 0 0"/>
                <a:gd name="G1" fmla="+- 11542662 0 0"/>
                <a:gd name="G2" fmla="+- 0 0 11542662"/>
                <a:gd name="T0" fmla="*/ 0 256 1"/>
                <a:gd name="T1" fmla="*/ 180 256 1"/>
                <a:gd name="G3" fmla="+- 11542662 T0 T1"/>
                <a:gd name="T2" fmla="*/ 0 256 1"/>
                <a:gd name="T3" fmla="*/ 90 256 1"/>
                <a:gd name="G4" fmla="+- 11542662 T2 T3"/>
                <a:gd name="G5" fmla="*/ G4 2 1"/>
                <a:gd name="T4" fmla="*/ 90 256 1"/>
                <a:gd name="T5" fmla="*/ 0 256 1"/>
                <a:gd name="G6" fmla="+- 11542662 T4 T5"/>
                <a:gd name="G7" fmla="*/ G6 2 1"/>
                <a:gd name="G8" fmla="abs 1154266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121"/>
                <a:gd name="G18" fmla="*/ 7121 1 2"/>
                <a:gd name="G19" fmla="+- G18 5400 0"/>
                <a:gd name="G20" fmla="cos G19 11542662"/>
                <a:gd name="G21" fmla="sin G19 11542662"/>
                <a:gd name="G22" fmla="+- G20 10800 0"/>
                <a:gd name="G23" fmla="+- G21 10800 0"/>
                <a:gd name="G24" fmla="+- 10800 0 G20"/>
                <a:gd name="G25" fmla="+- 7121 10800 0"/>
                <a:gd name="G26" fmla="?: G9 G17 G25"/>
                <a:gd name="G27" fmla="?: G9 0 21600"/>
                <a:gd name="G28" fmla="cos 10800 11542662"/>
                <a:gd name="G29" fmla="sin 10800 11542662"/>
                <a:gd name="G30" fmla="sin 7121 11542662"/>
                <a:gd name="G31" fmla="+- G28 10800 0"/>
                <a:gd name="G32" fmla="+- G29 10800 0"/>
                <a:gd name="G33" fmla="+- G30 10800 0"/>
                <a:gd name="G34" fmla="?: G4 0 G31"/>
                <a:gd name="G35" fmla="?: 11542662 G34 0"/>
                <a:gd name="G36" fmla="?: G6 G35 G31"/>
                <a:gd name="G37" fmla="+- 21600 0 G36"/>
                <a:gd name="G38" fmla="?: G4 0 G33"/>
                <a:gd name="G39" fmla="?: 1154266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859 w 21600"/>
                <a:gd name="T15" fmla="*/ 11405 h 21600"/>
                <a:gd name="T16" fmla="*/ 10800 w 21600"/>
                <a:gd name="T17" fmla="*/ 3679 h 21600"/>
                <a:gd name="T18" fmla="*/ 19741 w 21600"/>
                <a:gd name="T19" fmla="*/ 114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695" y="11280"/>
                  </a:moveTo>
                  <a:cubicBezTo>
                    <a:pt x="3684" y="11120"/>
                    <a:pt x="3679" y="10960"/>
                    <a:pt x="3679" y="10800"/>
                  </a:cubicBezTo>
                  <a:cubicBezTo>
                    <a:pt x="3679" y="6867"/>
                    <a:pt x="6867" y="3679"/>
                    <a:pt x="10800" y="3679"/>
                  </a:cubicBezTo>
                  <a:cubicBezTo>
                    <a:pt x="14732" y="3679"/>
                    <a:pt x="17921" y="6867"/>
                    <a:pt x="17921" y="10800"/>
                  </a:cubicBezTo>
                  <a:cubicBezTo>
                    <a:pt x="17921" y="10960"/>
                    <a:pt x="17915" y="11120"/>
                    <a:pt x="17904" y="11280"/>
                  </a:cubicBezTo>
                  <a:lnTo>
                    <a:pt x="21575" y="11529"/>
                  </a:lnTo>
                  <a:cubicBezTo>
                    <a:pt x="21591" y="11286"/>
                    <a:pt x="21600" y="1104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43"/>
                    <a:pt x="8" y="11286"/>
                    <a:pt x="24" y="11529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gray">
            <a:xfrm>
              <a:off x="3872" y="1303"/>
              <a:ext cx="411" cy="295"/>
            </a:xfrm>
            <a:prstGeom prst="chevron">
              <a:avLst>
                <a:gd name="adj" fmla="val 44744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gray">
            <a:xfrm rot="10800000">
              <a:off x="3891" y="2745"/>
              <a:ext cx="314" cy="295"/>
            </a:xfrm>
            <a:prstGeom prst="chevron">
              <a:avLst>
                <a:gd name="adj" fmla="val 44069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AutoShape 14"/>
          <p:cNvSpPr>
            <a:spLocks noChangeArrowheads="1"/>
          </p:cNvSpPr>
          <p:nvPr/>
        </p:nvSpPr>
        <p:spPr bwMode="gray">
          <a:xfrm flipH="1">
            <a:off x="2771799" y="3867895"/>
            <a:ext cx="3889375" cy="655097"/>
          </a:xfrm>
          <a:prstGeom prst="chevron">
            <a:avLst>
              <a:gd name="adj" fmla="val 47562"/>
            </a:avLst>
          </a:prstGeom>
          <a:solidFill>
            <a:schemeClr val="accent5">
              <a:lumMod val="40000"/>
              <a:lumOff val="60000"/>
              <a:alpha val="31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7920" tIns="43960" rIns="87920" bIns="43960" anchor="ctr"/>
          <a:lstStyle/>
          <a:p>
            <a:endParaRPr lang="ru-RU"/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539553" y="692341"/>
            <a:ext cx="2699395" cy="3823625"/>
            <a:chOff x="533" y="1485"/>
            <a:chExt cx="1549" cy="1743"/>
          </a:xfrm>
        </p:grpSpPr>
        <p:sp>
          <p:nvSpPr>
            <p:cNvPr id="16" name="AutoShape 16"/>
            <p:cNvSpPr>
              <a:spLocks noChangeArrowheads="1"/>
            </p:cNvSpPr>
            <p:nvPr/>
          </p:nvSpPr>
          <p:spPr bwMode="gray">
            <a:xfrm rot="16200000" flipH="1">
              <a:off x="437" y="1581"/>
              <a:ext cx="1742" cy="1549"/>
            </a:xfrm>
            <a:custGeom>
              <a:avLst/>
              <a:gdLst>
                <a:gd name="G0" fmla="+- 7158 0 0"/>
                <a:gd name="G1" fmla="+- 11338448 0 0"/>
                <a:gd name="G2" fmla="+- 0 0 11338448"/>
                <a:gd name="T0" fmla="*/ 0 256 1"/>
                <a:gd name="T1" fmla="*/ 180 256 1"/>
                <a:gd name="G3" fmla="+- 11338448 T0 T1"/>
                <a:gd name="T2" fmla="*/ 0 256 1"/>
                <a:gd name="T3" fmla="*/ 90 256 1"/>
                <a:gd name="G4" fmla="+- 11338448 T2 T3"/>
                <a:gd name="G5" fmla="*/ G4 2 1"/>
                <a:gd name="T4" fmla="*/ 90 256 1"/>
                <a:gd name="T5" fmla="*/ 0 256 1"/>
                <a:gd name="G6" fmla="+- 11338448 T4 T5"/>
                <a:gd name="G7" fmla="*/ G6 2 1"/>
                <a:gd name="G8" fmla="abs 1133844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158"/>
                <a:gd name="G18" fmla="*/ 7158 1 2"/>
                <a:gd name="G19" fmla="+- G18 5400 0"/>
                <a:gd name="G20" fmla="cos G19 11338448"/>
                <a:gd name="G21" fmla="sin G19 11338448"/>
                <a:gd name="G22" fmla="+- G20 10800 0"/>
                <a:gd name="G23" fmla="+- G21 10800 0"/>
                <a:gd name="G24" fmla="+- 10800 0 G20"/>
                <a:gd name="G25" fmla="+- 7158 10800 0"/>
                <a:gd name="G26" fmla="?: G9 G17 G25"/>
                <a:gd name="G27" fmla="?: G9 0 21600"/>
                <a:gd name="G28" fmla="cos 10800 11338448"/>
                <a:gd name="G29" fmla="sin 10800 11338448"/>
                <a:gd name="G30" fmla="sin 7158 11338448"/>
                <a:gd name="G31" fmla="+- G28 10800 0"/>
                <a:gd name="G32" fmla="+- G29 10800 0"/>
                <a:gd name="G33" fmla="+- G30 10800 0"/>
                <a:gd name="G34" fmla="?: G4 0 G31"/>
                <a:gd name="G35" fmla="?: 11338448 G34 0"/>
                <a:gd name="G36" fmla="?: G6 G35 G31"/>
                <a:gd name="G37" fmla="+- 21600 0 G36"/>
                <a:gd name="G38" fmla="?: G4 0 G33"/>
                <a:gd name="G39" fmla="?: 1133844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887 w 21600"/>
                <a:gd name="T15" fmla="*/ 11892 h 21600"/>
                <a:gd name="T16" fmla="*/ 10800 w 21600"/>
                <a:gd name="T17" fmla="*/ 3642 h 21600"/>
                <a:gd name="T18" fmla="*/ 19713 w 21600"/>
                <a:gd name="T19" fmla="*/ 1189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695" y="11670"/>
                  </a:moveTo>
                  <a:cubicBezTo>
                    <a:pt x="3659" y="11382"/>
                    <a:pt x="3642" y="11091"/>
                    <a:pt x="3642" y="10800"/>
                  </a:cubicBezTo>
                  <a:cubicBezTo>
                    <a:pt x="3642" y="6846"/>
                    <a:pt x="6846" y="3642"/>
                    <a:pt x="10800" y="3642"/>
                  </a:cubicBezTo>
                  <a:cubicBezTo>
                    <a:pt x="14753" y="3642"/>
                    <a:pt x="17958" y="6846"/>
                    <a:pt x="17958" y="10800"/>
                  </a:cubicBezTo>
                  <a:cubicBezTo>
                    <a:pt x="17958" y="11091"/>
                    <a:pt x="17940" y="11382"/>
                    <a:pt x="17904" y="11670"/>
                  </a:cubicBezTo>
                  <a:lnTo>
                    <a:pt x="21519" y="12114"/>
                  </a:lnTo>
                  <a:cubicBezTo>
                    <a:pt x="21573" y="11678"/>
                    <a:pt x="21600" y="1123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239"/>
                    <a:pt x="26" y="11678"/>
                    <a:pt x="80" y="12114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gray">
            <a:xfrm>
              <a:off x="1235" y="1487"/>
              <a:ext cx="411" cy="295"/>
            </a:xfrm>
            <a:prstGeom prst="chevron">
              <a:avLst>
                <a:gd name="adj" fmla="val 44744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gray">
            <a:xfrm rot="10800000">
              <a:off x="1223" y="2933"/>
              <a:ext cx="499" cy="295"/>
            </a:xfrm>
            <a:prstGeom prst="chevron">
              <a:avLst>
                <a:gd name="adj" fmla="val 46783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" name="Rectangle 19"/>
          <p:cNvSpPr>
            <a:spLocks noChangeArrowheads="1"/>
          </p:cNvSpPr>
          <p:nvPr/>
        </p:nvSpPr>
        <p:spPr bwMode="gray">
          <a:xfrm>
            <a:off x="6119665" y="1794064"/>
            <a:ext cx="1568514" cy="1473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7920" tIns="43960" rIns="87920" bIns="43960">
            <a:spAutoFit/>
          </a:bodyPr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</a:t>
            </a:r>
          </a:p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РОВАНИЕ ПРАКТИ</a:t>
            </a:r>
          </a:p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ЧЕСКОЙ СИТУАЦИИ 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gray">
          <a:xfrm>
            <a:off x="1187625" y="1988486"/>
            <a:ext cx="1872208" cy="1319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7920" tIns="43960" rIns="87920" bIns="4396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РЕАЛЬНЫЕ </a:t>
            </a:r>
            <a:r>
              <a:rPr lang="ru-RU" sz="2000" b="1" dirty="0" smtClean="0"/>
              <a:t>ПРАКТИ</a:t>
            </a:r>
          </a:p>
          <a:p>
            <a:pPr algn="ctr"/>
            <a:r>
              <a:rPr lang="ru-RU" sz="2000" b="1" dirty="0" smtClean="0"/>
              <a:t>ЧЕСКИЕ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gray">
          <a:xfrm>
            <a:off x="2771800" y="1664450"/>
            <a:ext cx="3528392" cy="19931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7920" tIns="43960" rIns="87920" bIns="43960">
            <a:spAutoFit/>
          </a:bodyPr>
          <a:lstStyle/>
          <a:p>
            <a:pPr algn="ctr" eaLnBrk="0" hangingPunct="0"/>
            <a:r>
              <a:rPr lang="ru-RU" sz="25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Обязательные требования </a:t>
            </a:r>
            <a:br>
              <a:rPr lang="ru-RU" sz="25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5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для практико-ориентированного обучения</a:t>
            </a:r>
            <a:endParaRPr lang="en-US" sz="25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accent5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43808" y="692341"/>
            <a:ext cx="3600400" cy="1012108"/>
          </a:xfrm>
          <a:prstGeom prst="rect">
            <a:avLst/>
          </a:prstGeom>
        </p:spPr>
        <p:txBody>
          <a:bodyPr wrap="square" lIns="87920" tIns="43960" rIns="87920" bIns="43960">
            <a:spAutoFit/>
          </a:bodyPr>
          <a:lstStyle/>
          <a:p>
            <a:pPr algn="ctr"/>
            <a:r>
              <a:rPr lang="ru-RU" sz="2000" b="1" dirty="0" smtClean="0"/>
              <a:t>ИСПОЛЬЗОВАНИЕ </a:t>
            </a:r>
          </a:p>
          <a:p>
            <a:pPr algn="ctr"/>
            <a:r>
              <a:rPr lang="ru-RU" sz="2000" b="1" dirty="0" smtClean="0"/>
              <a:t>МЕЖПРЕДМЕТНЫХ СВЯЗЕЙ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987825" y="3867894"/>
            <a:ext cx="3600400" cy="1012108"/>
          </a:xfrm>
          <a:prstGeom prst="rect">
            <a:avLst/>
          </a:prstGeom>
        </p:spPr>
        <p:txBody>
          <a:bodyPr wrap="square" lIns="87920" tIns="43960" rIns="87920" bIns="4396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ИСПОЛЬЗОВАНИЕ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МЕЖПРЕДМЕТНЫХ СВЯЗЕЙ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529089" y="1731650"/>
            <a:ext cx="4703763" cy="698500"/>
          </a:xfrm>
        </p:spPr>
        <p:txBody>
          <a:bodyPr/>
          <a:lstStyle/>
          <a:p>
            <a:r>
              <a:rPr lang="ru-RU" dirty="0" smtClean="0"/>
              <a:t>Значимость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539250" y="2746060"/>
            <a:ext cx="4703763" cy="698500"/>
          </a:xfrm>
        </p:spPr>
        <p:txBody>
          <a:bodyPr/>
          <a:lstStyle/>
          <a:p>
            <a:r>
              <a:rPr lang="ru-RU" dirty="0" smtClean="0"/>
              <a:t>Доступность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2569731" y="3825842"/>
            <a:ext cx="4703763" cy="698500"/>
          </a:xfrm>
        </p:spPr>
        <p:txBody>
          <a:bodyPr/>
          <a:lstStyle/>
          <a:p>
            <a:r>
              <a:rPr lang="ru-RU" dirty="0" smtClean="0"/>
              <a:t>Оптимальность</a:t>
            </a:r>
          </a:p>
          <a:p>
            <a:endParaRPr lang="ru-RU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1013428" y="1602477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1013428" y="3768882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1013428" y="2685679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53207" y="162494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3207" y="268567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black">
          <a:xfrm>
            <a:off x="5923280" y="1249680"/>
            <a:ext cx="2997200" cy="28883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 lIns="117226" tIns="58613" rIns="117226" bIns="58613">
            <a:spAutoFit/>
          </a:bodyPr>
          <a:lstStyle/>
          <a:p>
            <a:pPr eaLnBrk="0" hangingPunct="0"/>
            <a:r>
              <a:rPr lang="ru-RU" sz="2000" dirty="0" smtClean="0">
                <a:cs typeface="Arial" charset="0"/>
              </a:rPr>
              <a:t>Интеграция содержания общеобразовательных дисциплин </a:t>
            </a:r>
          </a:p>
          <a:p>
            <a:pPr eaLnBrk="0" hangingPunct="0"/>
            <a:r>
              <a:rPr lang="ru-RU" sz="2000" dirty="0" smtClean="0">
                <a:cs typeface="Arial" charset="0"/>
              </a:rPr>
              <a:t>с учетом профессиональной направленности </a:t>
            </a:r>
          </a:p>
          <a:p>
            <a:pPr eaLnBrk="0" hangingPunct="0"/>
            <a:r>
              <a:rPr lang="ru-RU" sz="2000" dirty="0" smtClean="0">
                <a:cs typeface="Arial" charset="0"/>
              </a:rPr>
              <a:t>специальности или профессии</a:t>
            </a:r>
            <a:endParaRPr lang="en-US" sz="2000" dirty="0">
              <a:cs typeface="Arial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4856480" y="1625600"/>
            <a:ext cx="484632" cy="2540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06;p33"/>
          <p:cNvSpPr/>
          <p:nvPr/>
        </p:nvSpPr>
        <p:spPr>
          <a:xfrm>
            <a:off x="7197233" y="1675065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06;p33"/>
          <p:cNvSpPr/>
          <p:nvPr/>
        </p:nvSpPr>
        <p:spPr>
          <a:xfrm>
            <a:off x="1081675" y="1662930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93040"/>
            <a:ext cx="7467599" cy="919160"/>
          </a:xfrm>
        </p:spPr>
        <p:txBody>
          <a:bodyPr/>
          <a:lstStyle/>
          <a:p>
            <a:pPr indent="311150" algn="just"/>
            <a:r>
              <a:rPr lang="ru-RU" sz="1800" b="1" dirty="0" smtClean="0">
                <a:solidFill>
                  <a:srgbClr val="002060"/>
                </a:solidFill>
              </a:rPr>
              <a:t>Пример применения  профессионально – ориентированных задач 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по математике при изучении понятия «Производная функции одной переменной» для обучающихся по направлению подготовки 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>«43.02.16 Туризм и гостеприимство» на базе 9 классов (первый год обучения)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0852" y="2743192"/>
            <a:ext cx="2442900" cy="1078500"/>
          </a:xfrm>
        </p:spPr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205818" y="2743192"/>
            <a:ext cx="2442900" cy="1078500"/>
          </a:xfrm>
        </p:spPr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  <p:sp>
        <p:nvSpPr>
          <p:cNvPr id="7" name="Google Shape;306;p33"/>
          <p:cNvSpPr/>
          <p:nvPr/>
        </p:nvSpPr>
        <p:spPr>
          <a:xfrm>
            <a:off x="1178455" y="1725368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19;p33"/>
          <p:cNvGrpSpPr/>
          <p:nvPr/>
        </p:nvGrpSpPr>
        <p:grpSpPr>
          <a:xfrm>
            <a:off x="1365623" y="1811030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9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12" name="Google Shape;306;p33"/>
          <p:cNvSpPr/>
          <p:nvPr/>
        </p:nvSpPr>
        <p:spPr>
          <a:xfrm>
            <a:off x="7095186" y="1723515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319;p33"/>
          <p:cNvGrpSpPr/>
          <p:nvPr/>
        </p:nvGrpSpPr>
        <p:grpSpPr>
          <a:xfrm>
            <a:off x="7282354" y="1809177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14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49838" t="5584" b="40557"/>
          <a:stretch>
            <a:fillRect/>
          </a:stretch>
        </p:blipFill>
        <p:spPr bwMode="auto">
          <a:xfrm>
            <a:off x="771184" y="2316479"/>
            <a:ext cx="3780124" cy="262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49838" t="58852"/>
          <a:stretch>
            <a:fillRect/>
          </a:stretch>
        </p:blipFill>
        <p:spPr bwMode="auto">
          <a:xfrm>
            <a:off x="4938152" y="2254446"/>
            <a:ext cx="3782629" cy="2114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376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6;p33"/>
          <p:cNvSpPr/>
          <p:nvPr/>
        </p:nvSpPr>
        <p:spPr>
          <a:xfrm>
            <a:off x="1342884" y="2398681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06;p33"/>
          <p:cNvSpPr/>
          <p:nvPr/>
        </p:nvSpPr>
        <p:spPr>
          <a:xfrm>
            <a:off x="1342884" y="3535688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06;p33"/>
          <p:cNvSpPr/>
          <p:nvPr/>
        </p:nvSpPr>
        <p:spPr>
          <a:xfrm>
            <a:off x="1342884" y="1240456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6480" y="0"/>
            <a:ext cx="6675119" cy="914400"/>
          </a:xfrm>
        </p:spPr>
        <p:txBody>
          <a:bodyPr/>
          <a:lstStyle/>
          <a:p>
            <a:r>
              <a:rPr lang="ru-RU" sz="280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Задачи профессиональной </a:t>
            </a:r>
            <a:br>
              <a:rPr lang="ru-RU" sz="280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прикладной направленности:</a:t>
            </a:r>
            <a:endParaRPr lang="ru-RU" sz="2800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4" name="Google Shape;306;p33"/>
          <p:cNvSpPr/>
          <p:nvPr/>
        </p:nvSpPr>
        <p:spPr>
          <a:xfrm>
            <a:off x="1408635" y="1294835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19;p33"/>
          <p:cNvGrpSpPr/>
          <p:nvPr/>
        </p:nvGrpSpPr>
        <p:grpSpPr>
          <a:xfrm>
            <a:off x="1595803" y="1380497"/>
            <a:ext cx="366364" cy="359075"/>
            <a:chOff x="-60988625" y="3740800"/>
            <a:chExt cx="316650" cy="310350"/>
          </a:xfrm>
        </p:grpSpPr>
        <p:sp>
          <p:nvSpPr>
            <p:cNvPr id="16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306;p33"/>
          <p:cNvSpPr/>
          <p:nvPr/>
        </p:nvSpPr>
        <p:spPr>
          <a:xfrm>
            <a:off x="1408635" y="2453060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319;p33"/>
          <p:cNvGrpSpPr/>
          <p:nvPr/>
        </p:nvGrpSpPr>
        <p:grpSpPr>
          <a:xfrm>
            <a:off x="1595803" y="2538722"/>
            <a:ext cx="366364" cy="359075"/>
            <a:chOff x="-60988625" y="3740800"/>
            <a:chExt cx="316650" cy="310350"/>
          </a:xfrm>
        </p:grpSpPr>
        <p:sp>
          <p:nvSpPr>
            <p:cNvPr id="21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306;p33"/>
          <p:cNvSpPr/>
          <p:nvPr/>
        </p:nvSpPr>
        <p:spPr>
          <a:xfrm>
            <a:off x="1408635" y="3590067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319;p33"/>
          <p:cNvGrpSpPr/>
          <p:nvPr/>
        </p:nvGrpSpPr>
        <p:grpSpPr>
          <a:xfrm>
            <a:off x="1595803" y="3675729"/>
            <a:ext cx="366364" cy="359075"/>
            <a:chOff x="-60988625" y="3740800"/>
            <a:chExt cx="316650" cy="310350"/>
          </a:xfrm>
        </p:grpSpPr>
        <p:sp>
          <p:nvSpPr>
            <p:cNvPr id="26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50" y="74646"/>
            <a:ext cx="1067944" cy="125030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/>
          <a:srcRect l="32084" t="25545" r="18847" b="15738"/>
          <a:stretch/>
        </p:blipFill>
        <p:spPr>
          <a:xfrm>
            <a:off x="755160" y="1003300"/>
            <a:ext cx="2977842" cy="1803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Объект 5"/>
          <p:cNvPicPr>
            <a:picLocks noChangeAspect="1"/>
          </p:cNvPicPr>
          <p:nvPr/>
        </p:nvPicPr>
        <p:blipFill rotWithShape="1">
          <a:blip r:embed="rId4" cstate="print"/>
          <a:srcRect l="31990" t="21388" r="19869" b="12047"/>
          <a:stretch/>
        </p:blipFill>
        <p:spPr>
          <a:xfrm>
            <a:off x="808233" y="3086100"/>
            <a:ext cx="3388920" cy="18666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" name="Объект 4"/>
          <p:cNvPicPr>
            <a:picLocks noChangeAspect="1"/>
          </p:cNvPicPr>
          <p:nvPr/>
        </p:nvPicPr>
        <p:blipFill rotWithShape="1">
          <a:blip r:embed="rId5" cstate="print"/>
          <a:srcRect l="30567" t="18218" r="17726" b="15217"/>
          <a:stretch/>
        </p:blipFill>
        <p:spPr>
          <a:xfrm>
            <a:off x="4194079" y="1168400"/>
            <a:ext cx="4337781" cy="250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3620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1373" t="25940" r="51833" b="44460"/>
          <a:stretch>
            <a:fillRect/>
          </a:stretch>
        </p:blipFill>
        <p:spPr bwMode="auto">
          <a:xfrm>
            <a:off x="0" y="0"/>
            <a:ext cx="909473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582" t="33834" r="19474" b="42277"/>
          <a:stretch>
            <a:fillRect/>
          </a:stretch>
        </p:blipFill>
        <p:spPr bwMode="auto">
          <a:xfrm rot="20496311">
            <a:off x="1778411" y="1076047"/>
            <a:ext cx="4968552" cy="2450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3707904" y="238693"/>
            <a:ext cx="5184576" cy="1793308"/>
          </a:xfrm>
          <a:prstGeom prst="rect">
            <a:avLst/>
          </a:prstGeom>
        </p:spPr>
        <p:txBody>
          <a:bodyPr lIns="87920" tIns="43960" rIns="87920" bIns="43960"/>
          <a:lstStyle/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Подготовила: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Студентка гр. Тр-2213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Машкина Е.</a:t>
            </a:r>
          </a:p>
          <a:p>
            <a:pPr indent="-329699" algn="r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Студентка гр. Тр-221.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Пилипенко Д.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Руководитель: 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Новикова Л.А.</a:t>
            </a:r>
          </a:p>
          <a:p>
            <a:pPr indent="-329699" algn="r" defTabSz="879196" fontAlgn="base">
              <a:spcAft>
                <a:spcPct val="0"/>
              </a:spcAft>
              <a:defRPr/>
            </a:pPr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134912"/>
            <a:ext cx="8640960" cy="816659"/>
          </a:xfrm>
          <a:prstGeom prst="rect">
            <a:avLst/>
          </a:prstGeom>
        </p:spPr>
        <p:txBody>
          <a:bodyPr lIns="87920" tIns="43960" rIns="87920" bIns="43960">
            <a:normAutofit/>
          </a:bodyPr>
          <a:lstStyle/>
          <a:p>
            <a:pPr defTabSz="8791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7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МАТЕМАТИКА В ЖИЗНИ ТУРИСТА</a:t>
            </a:r>
            <a:endParaRPr lang="ru-RU" sz="27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8051" t="24500" r="10925" b="20376"/>
          <a:stretch>
            <a:fillRect/>
          </a:stretch>
        </p:blipFill>
        <p:spPr bwMode="auto">
          <a:xfrm>
            <a:off x="269453" y="723421"/>
            <a:ext cx="5400600" cy="246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8523" t="27041" r="11341" b="17596"/>
          <a:stretch>
            <a:fillRect/>
          </a:stretch>
        </p:blipFill>
        <p:spPr bwMode="auto">
          <a:xfrm>
            <a:off x="323529" y="3025400"/>
            <a:ext cx="4032448" cy="187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4873" y="2278862"/>
            <a:ext cx="4788023" cy="269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</TotalTime>
  <Words>346</Words>
  <Application>Microsoft Office PowerPoint</Application>
  <PresentationFormat>Экран (16:9)</PresentationFormat>
  <Paragraphs>78</Paragraphs>
  <Slides>19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Times New Roman</vt:lpstr>
      <vt:lpstr>Calibri Light</vt:lpstr>
      <vt:lpstr>Arial</vt:lpstr>
      <vt:lpstr>Abhaya Libre</vt:lpstr>
      <vt:lpstr>Jost</vt:lpstr>
      <vt:lpstr>Calibri</vt:lpstr>
      <vt:lpstr>微软雅黑</vt:lpstr>
      <vt:lpstr>Титульный лист</vt:lpstr>
      <vt:lpstr>Заголовок и текст</vt:lpstr>
      <vt:lpstr>Фото и текст</vt:lpstr>
      <vt:lpstr>Фон и пустой слайд</vt:lpstr>
      <vt:lpstr>PDF</vt:lpstr>
      <vt:lpstr>Задачи профессионально-ориентированного содержания для повышения интереса к изучению математики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применения  профессионально – ориентированных задач   по математике при изучении понятия «Производная функции одной переменной» для обучающихся по направлению подготовки  «43.02.16 Туризм и гостеприимство» на базе 9 классов (первый год обучения) </vt:lpstr>
      <vt:lpstr>Задачи профессиональной  и прикладной направленности:</vt:lpstr>
      <vt:lpstr>Презентация PowerPoint</vt:lpstr>
      <vt:lpstr>Презентация PowerPoint</vt:lpstr>
      <vt:lpstr>Презентация PowerPoint</vt:lpstr>
      <vt:lpstr>Опрос на тему «Нужны ли нам арабские цифры?»</vt:lpstr>
      <vt:lpstr>Что такое туризм?</vt:lpstr>
      <vt:lpstr>Презентация PowerPoint</vt:lpstr>
      <vt:lpstr>Презентация PowerPoint</vt:lpstr>
      <vt:lpstr>Презентация PowerPoint</vt:lpstr>
      <vt:lpstr>Результаты работы  над исследовательскими проектами</vt:lpstr>
      <vt:lpstr>Содержание общеобразовательной дисциплины  за счет включения профессионально-ориентированного содержания  позволяет:</vt:lpstr>
      <vt:lpstr>Трансляция опыта применения  профессионально – ориентированного содержания ОД «Математика» </vt:lpstr>
      <vt:lpstr>Спасибо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Гончарова М.А.</cp:lastModifiedBy>
  <cp:revision>139</cp:revision>
  <dcterms:modified xsi:type="dcterms:W3CDTF">2024-10-31T02:29:00Z</dcterms:modified>
</cp:coreProperties>
</file>