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373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313" r:id="rId10"/>
    <p:sldId id="283" r:id="rId11"/>
    <p:sldId id="285" r:id="rId12"/>
    <p:sldId id="314" r:id="rId13"/>
    <p:sldId id="286" r:id="rId14"/>
    <p:sldId id="288" r:id="rId15"/>
    <p:sldId id="315" r:id="rId16"/>
    <p:sldId id="267" r:id="rId17"/>
    <p:sldId id="268" r:id="rId18"/>
    <p:sldId id="292" r:id="rId19"/>
    <p:sldId id="294" r:id="rId20"/>
    <p:sldId id="316" r:id="rId21"/>
    <p:sldId id="296" r:id="rId22"/>
    <p:sldId id="297" r:id="rId23"/>
    <p:sldId id="317" r:id="rId24"/>
    <p:sldId id="298" r:id="rId25"/>
    <p:sldId id="299" r:id="rId26"/>
    <p:sldId id="301" r:id="rId27"/>
    <p:sldId id="269" r:id="rId28"/>
    <p:sldId id="270" r:id="rId29"/>
    <p:sldId id="271" r:id="rId30"/>
    <p:sldId id="272" r:id="rId31"/>
    <p:sldId id="274" r:id="rId32"/>
    <p:sldId id="275" r:id="rId33"/>
    <p:sldId id="273" r:id="rId34"/>
    <p:sldId id="276" r:id="rId35"/>
    <p:sldId id="277" r:id="rId36"/>
    <p:sldId id="278" r:id="rId37"/>
    <p:sldId id="279" r:id="rId38"/>
    <p:sldId id="280" r:id="rId39"/>
    <p:sldId id="281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337" r:id="rId60"/>
    <p:sldId id="338" r:id="rId61"/>
    <p:sldId id="339" r:id="rId62"/>
    <p:sldId id="340" r:id="rId63"/>
    <p:sldId id="341" r:id="rId64"/>
    <p:sldId id="342" r:id="rId65"/>
    <p:sldId id="369" r:id="rId66"/>
    <p:sldId id="370" r:id="rId67"/>
    <p:sldId id="343" r:id="rId68"/>
    <p:sldId id="344" r:id="rId69"/>
    <p:sldId id="345" r:id="rId70"/>
    <p:sldId id="346" r:id="rId71"/>
    <p:sldId id="347" r:id="rId72"/>
    <p:sldId id="348" r:id="rId73"/>
    <p:sldId id="349" r:id="rId74"/>
    <p:sldId id="350" r:id="rId75"/>
    <p:sldId id="351" r:id="rId76"/>
    <p:sldId id="352" r:id="rId77"/>
    <p:sldId id="354" r:id="rId78"/>
    <p:sldId id="355" r:id="rId79"/>
    <p:sldId id="356" r:id="rId80"/>
    <p:sldId id="357" r:id="rId81"/>
    <p:sldId id="358" r:id="rId82"/>
    <p:sldId id="359" r:id="rId83"/>
    <p:sldId id="360" r:id="rId84"/>
    <p:sldId id="371" r:id="rId85"/>
    <p:sldId id="372" r:id="rId86"/>
    <p:sldId id="374" r:id="rId87"/>
    <p:sldId id="375" r:id="rId8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_Users\_MUR\&#1059;&#1095;&#1077;&#1073;&#1085;&#1086;&#1077;\&#1064;&#1082;&#1086;&#1083;&#1100;&#1085;&#1086;&#1077;\&#1054;&#1043;&#1069;\2023-24\&#1054;&#1090;&#1095;&#1077;&#1090;\03-&#1060;&#1080;&#1079;&#1080;&#1082;&#1072;\&#1054;&#1043;&#1069;\03_0_GIA9_2024_&#1057;&#1040;&#1054;_&#1060;&#1048;&#1055;&#1048;_&#1054;&#1043;&#1069;_240709\0000-00-0000-03--&#1043;&#1048;&#1040;-9-24-&#1057;&#1040;&#1054;_&#1060;&#1048;&#1055;&#1048;_2024_&#1043;&#1083;&#1072;&#1074;&#1072;_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val>
            <c:numRef>
              <c:f>Лист2!$K$4:$K$28</c:f>
              <c:numCache>
                <c:formatCode>0.00</c:formatCode>
                <c:ptCount val="25"/>
                <c:pt idx="0">
                  <c:v>80.61999999999999</c:v>
                </c:pt>
                <c:pt idx="1">
                  <c:v>69.98</c:v>
                </c:pt>
                <c:pt idx="2">
                  <c:v>62.98</c:v>
                </c:pt>
                <c:pt idx="3">
                  <c:v>65.319999999999993</c:v>
                </c:pt>
                <c:pt idx="4">
                  <c:v>66.14</c:v>
                </c:pt>
                <c:pt idx="5">
                  <c:v>70.319999999999993</c:v>
                </c:pt>
                <c:pt idx="6">
                  <c:v>48.36</c:v>
                </c:pt>
                <c:pt idx="7">
                  <c:v>46.44</c:v>
                </c:pt>
                <c:pt idx="8">
                  <c:v>52.48</c:v>
                </c:pt>
                <c:pt idx="9">
                  <c:v>74.72</c:v>
                </c:pt>
                <c:pt idx="10">
                  <c:v>64.59</c:v>
                </c:pt>
                <c:pt idx="11">
                  <c:v>59.760000000000012</c:v>
                </c:pt>
                <c:pt idx="12">
                  <c:v>61.339999999999996</c:v>
                </c:pt>
                <c:pt idx="13">
                  <c:v>80.73</c:v>
                </c:pt>
                <c:pt idx="14">
                  <c:v>70.260000000000005</c:v>
                </c:pt>
                <c:pt idx="15">
                  <c:v>77.88</c:v>
                </c:pt>
                <c:pt idx="16">
                  <c:v>20</c:v>
                </c:pt>
                <c:pt idx="17">
                  <c:v>74.86</c:v>
                </c:pt>
                <c:pt idx="18">
                  <c:v>69.58</c:v>
                </c:pt>
                <c:pt idx="19">
                  <c:v>23.56</c:v>
                </c:pt>
                <c:pt idx="20">
                  <c:v>20.71</c:v>
                </c:pt>
                <c:pt idx="21">
                  <c:v>20.6</c:v>
                </c:pt>
                <c:pt idx="22">
                  <c:v>31.49</c:v>
                </c:pt>
                <c:pt idx="23">
                  <c:v>19.39</c:v>
                </c:pt>
                <c:pt idx="24">
                  <c:v>23.55</c:v>
                </c:pt>
              </c:numCache>
            </c:numRef>
          </c:val>
        </c:ser>
        <c:axId val="72098176"/>
        <c:axId val="72099712"/>
      </c:barChart>
      <c:catAx>
        <c:axId val="72098176"/>
        <c:scaling>
          <c:orientation val="minMax"/>
        </c:scaling>
        <c:axPos val="b"/>
        <c:numFmt formatCode="0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2099712"/>
        <c:crosses val="autoZero"/>
        <c:auto val="1"/>
        <c:lblAlgn val="ctr"/>
        <c:lblOffset val="100"/>
      </c:catAx>
      <c:valAx>
        <c:axId val="72099712"/>
        <c:scaling>
          <c:orientation val="minMax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2098176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2B58-4D82-4019-B7BC-B17F98F3977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6575-891A-42F2-9AE1-0C625B85A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2B58-4D82-4019-B7BC-B17F98F3977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6575-891A-42F2-9AE1-0C625B85A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2B58-4D82-4019-B7BC-B17F98F3977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6575-891A-42F2-9AE1-0C625B85A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2B58-4D82-4019-B7BC-B17F98F3977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6575-891A-42F2-9AE1-0C625B85A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2B58-4D82-4019-B7BC-B17F98F3977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6575-891A-42F2-9AE1-0C625B85A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2B58-4D82-4019-B7BC-B17F98F3977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6575-891A-42F2-9AE1-0C625B85A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2B58-4D82-4019-B7BC-B17F98F3977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6575-891A-42F2-9AE1-0C625B85A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2B58-4D82-4019-B7BC-B17F98F3977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6575-891A-42F2-9AE1-0C625B85A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2B58-4D82-4019-B7BC-B17F98F3977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6575-891A-42F2-9AE1-0C625B85A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2B58-4D82-4019-B7BC-B17F98F3977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6575-891A-42F2-9AE1-0C625B85A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2B58-4D82-4019-B7BC-B17F98F3977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A6575-891A-42F2-9AE1-0C625B85A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D2B58-4D82-4019-B7BC-B17F98F3977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A6575-891A-42F2-9AE1-0C625B85A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91.png"/><Relationship Id="rId7" Type="http://schemas.openxmlformats.org/officeDocument/2006/relationships/image" Target="../media/image139.sv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143.svg"/><Relationship Id="rId5" Type="http://schemas.openxmlformats.org/officeDocument/2006/relationships/hyperlink" Target="mailto:urm214@mail.ru" TargetMode="External"/><Relationship Id="rId10" Type="http://schemas.openxmlformats.org/officeDocument/2006/relationships/image" Target="../media/image94.png"/><Relationship Id="rId4" Type="http://schemas.openxmlformats.org/officeDocument/2006/relationships/image" Target="../media/image137.svg"/><Relationship Id="rId9" Type="http://schemas.openxmlformats.org/officeDocument/2006/relationships/image" Target="../media/image141.sv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4.svg"/><Relationship Id="rId3" Type="http://schemas.openxmlformats.org/officeDocument/2006/relationships/image" Target="../media/image95.png"/><Relationship Id="rId7" Type="http://schemas.openxmlformats.org/officeDocument/2006/relationships/image" Target="../media/image97.png"/><Relationship Id="rId12" Type="http://schemas.openxmlformats.org/officeDocument/2006/relationships/image" Target="../media/image59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2.svg"/><Relationship Id="rId11" Type="http://schemas.openxmlformats.org/officeDocument/2006/relationships/image" Target="../media/image99.png"/><Relationship Id="rId5" Type="http://schemas.openxmlformats.org/officeDocument/2006/relationships/image" Target="../media/image96.png"/><Relationship Id="rId10" Type="http://schemas.openxmlformats.org/officeDocument/2006/relationships/image" Target="../media/image596.svg"/><Relationship Id="rId4" Type="http://schemas.openxmlformats.org/officeDocument/2006/relationships/image" Target="../media/image590.svg"/><Relationship Id="rId9" Type="http://schemas.openxmlformats.org/officeDocument/2006/relationships/image" Target="../media/image9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2A71A7F-8A20-41AA-8ED3-1C485F1A4E41}"/>
              </a:ext>
            </a:extLst>
          </p:cNvPr>
          <p:cNvGrpSpPr/>
          <p:nvPr/>
        </p:nvGrpSpPr>
        <p:grpSpPr>
          <a:xfrm>
            <a:off x="5070347" y="-1138967"/>
            <a:ext cx="3559304" cy="9296111"/>
            <a:chOff x="0" y="0"/>
            <a:chExt cx="9491475" cy="18592221"/>
          </a:xfrm>
        </p:grpSpPr>
        <p:sp>
          <p:nvSpPr>
            <p:cNvPr id="3" name="Freeform 3">
              <a:extLst>
                <a:ext uri="{FF2B5EF4-FFF2-40B4-BE49-F238E27FC236}">
                  <a16:creationId xmlns="" xmlns:a16="http://schemas.microsoft.com/office/drawing/2014/main" id="{F8D4B583-C7C7-4C89-8F45-CF24BEF2DC65}"/>
                </a:ext>
              </a:extLst>
            </p:cNvPr>
            <p:cNvSpPr/>
            <p:nvPr/>
          </p:nvSpPr>
          <p:spPr>
            <a:xfrm>
              <a:off x="0" y="0"/>
              <a:ext cx="9491475" cy="18592221"/>
            </a:xfrm>
            <a:custGeom>
              <a:avLst/>
              <a:gdLst/>
              <a:ahLst/>
              <a:cxnLst/>
              <a:rect l="l" t="t" r="r" b="b"/>
              <a:pathLst>
                <a:path w="9491475" h="18592221">
                  <a:moveTo>
                    <a:pt x="0" y="0"/>
                  </a:moveTo>
                  <a:lnTo>
                    <a:pt x="9491475" y="0"/>
                  </a:lnTo>
                  <a:lnTo>
                    <a:pt x="9491475" y="18592221"/>
                  </a:lnTo>
                  <a:lnTo>
                    <a:pt x="0" y="18592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4" name="Group 4">
              <a:extLst>
                <a:ext uri="{FF2B5EF4-FFF2-40B4-BE49-F238E27FC236}">
                  <a16:creationId xmlns="" xmlns:a16="http://schemas.microsoft.com/office/drawing/2014/main" id="{B969AE6F-7F3C-4B29-B33A-A909922D2FDA}"/>
                </a:ext>
              </a:extLst>
            </p:cNvPr>
            <p:cNvGrpSpPr/>
            <p:nvPr/>
          </p:nvGrpSpPr>
          <p:grpSpPr>
            <a:xfrm>
              <a:off x="4492868" y="10934928"/>
              <a:ext cx="1166020" cy="1166020"/>
              <a:chOff x="0" y="0"/>
              <a:chExt cx="6350000" cy="6350000"/>
            </a:xfrm>
          </p:grpSpPr>
          <p:sp>
            <p:nvSpPr>
              <p:cNvPr id="13" name="Freeform 5">
                <a:extLst>
                  <a:ext uri="{FF2B5EF4-FFF2-40B4-BE49-F238E27FC236}">
                    <a16:creationId xmlns="" xmlns:a16="http://schemas.microsoft.com/office/drawing/2014/main" id="{61CE3D87-ACA6-4CDD-B4B5-E02683EA5114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5E0D7"/>
              </a:solidFill>
            </p:spPr>
          </p:sp>
        </p:grpSp>
        <p:grpSp>
          <p:nvGrpSpPr>
            <p:cNvPr id="5" name="Group 6">
              <a:extLst>
                <a:ext uri="{FF2B5EF4-FFF2-40B4-BE49-F238E27FC236}">
                  <a16:creationId xmlns="" xmlns:a16="http://schemas.microsoft.com/office/drawing/2014/main" id="{8BDE62D7-0A6D-4F8C-AAB3-D25AB4BED3BB}"/>
                </a:ext>
              </a:extLst>
            </p:cNvPr>
            <p:cNvGrpSpPr/>
            <p:nvPr/>
          </p:nvGrpSpPr>
          <p:grpSpPr>
            <a:xfrm>
              <a:off x="4623274" y="5098840"/>
              <a:ext cx="1153451" cy="1153451"/>
              <a:chOff x="0" y="0"/>
              <a:chExt cx="6350000" cy="6350000"/>
            </a:xfrm>
          </p:grpSpPr>
          <p:sp>
            <p:nvSpPr>
              <p:cNvPr id="12" name="Freeform 7">
                <a:extLst>
                  <a:ext uri="{FF2B5EF4-FFF2-40B4-BE49-F238E27FC236}">
                    <a16:creationId xmlns="" xmlns:a16="http://schemas.microsoft.com/office/drawing/2014/main" id="{5B2B3F8C-39F9-44AF-AB7C-5D9669F1D183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5E0D7"/>
              </a:solidFill>
            </p:spPr>
          </p:sp>
        </p:grpSp>
        <p:grpSp>
          <p:nvGrpSpPr>
            <p:cNvPr id="6" name="Group 8">
              <a:extLst>
                <a:ext uri="{FF2B5EF4-FFF2-40B4-BE49-F238E27FC236}">
                  <a16:creationId xmlns="" xmlns:a16="http://schemas.microsoft.com/office/drawing/2014/main" id="{B8C998DA-88BF-4E37-8D7E-49D6420A7E5C}"/>
                </a:ext>
              </a:extLst>
            </p:cNvPr>
            <p:cNvGrpSpPr/>
            <p:nvPr/>
          </p:nvGrpSpPr>
          <p:grpSpPr>
            <a:xfrm>
              <a:off x="827837" y="8301232"/>
              <a:ext cx="1110835" cy="1110835"/>
              <a:chOff x="0" y="0"/>
              <a:chExt cx="6350000" cy="6350000"/>
            </a:xfrm>
          </p:grpSpPr>
          <p:sp>
            <p:nvSpPr>
              <p:cNvPr id="11" name="Freeform 9">
                <a:extLst>
                  <a:ext uri="{FF2B5EF4-FFF2-40B4-BE49-F238E27FC236}">
                    <a16:creationId xmlns="" xmlns:a16="http://schemas.microsoft.com/office/drawing/2014/main" id="{83ED794C-CB00-485B-8B6A-4BB7F002050E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5E0D7"/>
              </a:solidFill>
            </p:spPr>
          </p:sp>
        </p:grpSp>
        <p:grpSp>
          <p:nvGrpSpPr>
            <p:cNvPr id="7" name="Group 10">
              <a:extLst>
                <a:ext uri="{FF2B5EF4-FFF2-40B4-BE49-F238E27FC236}">
                  <a16:creationId xmlns="" xmlns:a16="http://schemas.microsoft.com/office/drawing/2014/main" id="{B91A6730-8CFC-46D0-96CF-D3B2F334EE86}"/>
                </a:ext>
              </a:extLst>
            </p:cNvPr>
            <p:cNvGrpSpPr/>
            <p:nvPr/>
          </p:nvGrpSpPr>
          <p:grpSpPr>
            <a:xfrm>
              <a:off x="1621586" y="5739568"/>
              <a:ext cx="2409312" cy="2409312"/>
              <a:chOff x="0" y="0"/>
              <a:chExt cx="6350000" cy="6350000"/>
            </a:xfrm>
          </p:grpSpPr>
          <p:sp>
            <p:nvSpPr>
              <p:cNvPr id="10" name="Freeform 11">
                <a:extLst>
                  <a:ext uri="{FF2B5EF4-FFF2-40B4-BE49-F238E27FC236}">
                    <a16:creationId xmlns="" xmlns:a16="http://schemas.microsoft.com/office/drawing/2014/main" id="{57289657-1523-4D9D-A0B9-83450B06CD92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F75D9"/>
              </a:solidFill>
            </p:spPr>
          </p:sp>
        </p:grpSp>
        <p:grpSp>
          <p:nvGrpSpPr>
            <p:cNvPr id="8" name="Group 12">
              <a:extLst>
                <a:ext uri="{FF2B5EF4-FFF2-40B4-BE49-F238E27FC236}">
                  <a16:creationId xmlns="" xmlns:a16="http://schemas.microsoft.com/office/drawing/2014/main" id="{08D5DD5A-B54C-4074-9310-22E410220723}"/>
                </a:ext>
              </a:extLst>
            </p:cNvPr>
            <p:cNvGrpSpPr/>
            <p:nvPr/>
          </p:nvGrpSpPr>
          <p:grpSpPr>
            <a:xfrm>
              <a:off x="611474" y="5315226"/>
              <a:ext cx="1231113" cy="1231113"/>
              <a:chOff x="0" y="0"/>
              <a:chExt cx="6350000" cy="6350000"/>
            </a:xfrm>
          </p:grpSpPr>
          <p:sp>
            <p:nvSpPr>
              <p:cNvPr id="9" name="Freeform 13">
                <a:extLst>
                  <a:ext uri="{FF2B5EF4-FFF2-40B4-BE49-F238E27FC236}">
                    <a16:creationId xmlns="" xmlns:a16="http://schemas.microsoft.com/office/drawing/2014/main" id="{4C629280-92EC-4F53-A912-D2584DA3BC36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DC300"/>
              </a:solidFill>
            </p:spPr>
          </p:sp>
        </p:grpSp>
      </p:grpSp>
      <p:grpSp>
        <p:nvGrpSpPr>
          <p:cNvPr id="14" name="Group 14">
            <a:extLst>
              <a:ext uri="{FF2B5EF4-FFF2-40B4-BE49-F238E27FC236}">
                <a16:creationId xmlns="" xmlns:a16="http://schemas.microsoft.com/office/drawing/2014/main" id="{79386CAE-C31B-44BD-B010-BB7E2E914314}"/>
              </a:ext>
            </a:extLst>
          </p:cNvPr>
          <p:cNvGrpSpPr/>
          <p:nvPr/>
        </p:nvGrpSpPr>
        <p:grpSpPr>
          <a:xfrm>
            <a:off x="894769" y="4020728"/>
            <a:ext cx="3423387" cy="1167876"/>
            <a:chOff x="0" y="0"/>
            <a:chExt cx="9129030" cy="2335753"/>
          </a:xfrm>
        </p:grpSpPr>
        <p:grpSp>
          <p:nvGrpSpPr>
            <p:cNvPr id="15" name="Group 15">
              <a:extLst>
                <a:ext uri="{FF2B5EF4-FFF2-40B4-BE49-F238E27FC236}">
                  <a16:creationId xmlns="" xmlns:a16="http://schemas.microsoft.com/office/drawing/2014/main" id="{E1F3AE2F-EE26-4171-9FA6-872EFA46EBA2}"/>
                </a:ext>
              </a:extLst>
            </p:cNvPr>
            <p:cNvGrpSpPr/>
            <p:nvPr/>
          </p:nvGrpSpPr>
          <p:grpSpPr>
            <a:xfrm>
              <a:off x="958092" y="0"/>
              <a:ext cx="2335753" cy="2335753"/>
              <a:chOff x="0" y="0"/>
              <a:chExt cx="6350000" cy="6350000"/>
            </a:xfrm>
          </p:grpSpPr>
          <p:sp>
            <p:nvSpPr>
              <p:cNvPr id="19" name="Freeform 16">
                <a:extLst>
                  <a:ext uri="{FF2B5EF4-FFF2-40B4-BE49-F238E27FC236}">
                    <a16:creationId xmlns="" xmlns:a16="http://schemas.microsoft.com/office/drawing/2014/main" id="{ED2F9EE8-0C13-4900-965A-2C326ABCA1D5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5E0D7"/>
              </a:solidFill>
            </p:spPr>
          </p:sp>
        </p:grpSp>
        <p:grpSp>
          <p:nvGrpSpPr>
            <p:cNvPr id="16" name="Group 17">
              <a:extLst>
                <a:ext uri="{FF2B5EF4-FFF2-40B4-BE49-F238E27FC236}">
                  <a16:creationId xmlns="" xmlns:a16="http://schemas.microsoft.com/office/drawing/2014/main" id="{6600CA9E-5CB1-4F09-9866-CFF0220A257E}"/>
                </a:ext>
              </a:extLst>
            </p:cNvPr>
            <p:cNvGrpSpPr/>
            <p:nvPr/>
          </p:nvGrpSpPr>
          <p:grpSpPr>
            <a:xfrm>
              <a:off x="0" y="429786"/>
              <a:ext cx="1476180" cy="1476180"/>
              <a:chOff x="0" y="0"/>
              <a:chExt cx="6350000" cy="6350000"/>
            </a:xfrm>
          </p:grpSpPr>
          <p:sp>
            <p:nvSpPr>
              <p:cNvPr id="18" name="Freeform 18">
                <a:extLst>
                  <a:ext uri="{FF2B5EF4-FFF2-40B4-BE49-F238E27FC236}">
                    <a16:creationId xmlns="" xmlns:a16="http://schemas.microsoft.com/office/drawing/2014/main" id="{FAF1ADDC-1FA8-409B-B2FB-949F715E4D1C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F75D9"/>
              </a:solidFill>
            </p:spPr>
          </p:sp>
        </p:grpSp>
        <p:sp>
          <p:nvSpPr>
            <p:cNvPr id="17" name="TextBox 19">
              <a:extLst>
                <a:ext uri="{FF2B5EF4-FFF2-40B4-BE49-F238E27FC236}">
                  <a16:creationId xmlns="" xmlns:a16="http://schemas.microsoft.com/office/drawing/2014/main" id="{3AB4CC4C-29D2-46D6-A545-635E84E228E8}"/>
                </a:ext>
              </a:extLst>
            </p:cNvPr>
            <p:cNvSpPr txBox="1"/>
            <p:nvPr/>
          </p:nvSpPr>
          <p:spPr>
            <a:xfrm>
              <a:off x="245549" y="566794"/>
              <a:ext cx="8883481" cy="1000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b="1" dirty="0" smtClean="0">
                  <a:solidFill>
                    <a:srgbClr val="000E0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2</a:t>
              </a:r>
              <a:r>
                <a:rPr lang="ru-RU" sz="2800" b="1" dirty="0" smtClean="0">
                  <a:solidFill>
                    <a:srgbClr val="000E0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9</a:t>
              </a:r>
              <a:r>
                <a:rPr lang="en-US" sz="2800" b="1" dirty="0" smtClean="0">
                  <a:solidFill>
                    <a:srgbClr val="000E0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2800" b="1" dirty="0" err="1">
                  <a:solidFill>
                    <a:srgbClr val="000E0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октября</a:t>
              </a:r>
              <a:r>
                <a:rPr lang="en-US" sz="2800" b="1" dirty="0">
                  <a:solidFill>
                    <a:srgbClr val="000E0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2024 г.</a:t>
              </a: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="" xmlns:a16="http://schemas.microsoft.com/office/drawing/2014/main" id="{0CB70DED-E305-4E54-8F26-23914FA7FA3F}"/>
              </a:ext>
            </a:extLst>
          </p:cNvPr>
          <p:cNvGrpSpPr/>
          <p:nvPr/>
        </p:nvGrpSpPr>
        <p:grpSpPr>
          <a:xfrm>
            <a:off x="894769" y="685801"/>
            <a:ext cx="3794578" cy="649011"/>
            <a:chOff x="0" y="0"/>
            <a:chExt cx="10118874" cy="1298022"/>
          </a:xfrm>
        </p:grpSpPr>
        <p:sp>
          <p:nvSpPr>
            <p:cNvPr id="21" name="Freeform 21">
              <a:extLst>
                <a:ext uri="{FF2B5EF4-FFF2-40B4-BE49-F238E27FC236}">
                  <a16:creationId xmlns="" xmlns:a16="http://schemas.microsoft.com/office/drawing/2014/main" id="{B86CCEDB-E1A0-4872-9390-124D531E45E1}"/>
                </a:ext>
              </a:extLst>
            </p:cNvPr>
            <p:cNvSpPr/>
            <p:nvPr/>
          </p:nvSpPr>
          <p:spPr>
            <a:xfrm>
              <a:off x="8337304" y="0"/>
              <a:ext cx="1781569" cy="1298022"/>
            </a:xfrm>
            <a:custGeom>
              <a:avLst/>
              <a:gdLst/>
              <a:ahLst/>
              <a:cxnLst/>
              <a:rect l="l" t="t" r="r" b="b"/>
              <a:pathLst>
                <a:path w="1781569" h="1298022">
                  <a:moveTo>
                    <a:pt x="0" y="0"/>
                  </a:moveTo>
                  <a:lnTo>
                    <a:pt x="1781570" y="0"/>
                  </a:lnTo>
                  <a:lnTo>
                    <a:pt x="1781570" y="1298022"/>
                  </a:lnTo>
                  <a:lnTo>
                    <a:pt x="0" y="12980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</p:spPr>
        </p:sp>
        <p:sp>
          <p:nvSpPr>
            <p:cNvPr id="22" name="Freeform 22">
              <a:extLst>
                <a:ext uri="{FF2B5EF4-FFF2-40B4-BE49-F238E27FC236}">
                  <a16:creationId xmlns="" xmlns:a16="http://schemas.microsoft.com/office/drawing/2014/main" id="{4F646A0E-671D-4928-A26B-B019C497CD7E}"/>
                </a:ext>
              </a:extLst>
            </p:cNvPr>
            <p:cNvSpPr/>
            <p:nvPr/>
          </p:nvSpPr>
          <p:spPr>
            <a:xfrm>
              <a:off x="0" y="0"/>
              <a:ext cx="1838842" cy="1263454"/>
            </a:xfrm>
            <a:custGeom>
              <a:avLst/>
              <a:gdLst/>
              <a:ahLst/>
              <a:cxnLst/>
              <a:rect l="l" t="t" r="r" b="b"/>
              <a:pathLst>
                <a:path w="1838842" h="1263454">
                  <a:moveTo>
                    <a:pt x="0" y="0"/>
                  </a:moveTo>
                  <a:lnTo>
                    <a:pt x="1838842" y="0"/>
                  </a:lnTo>
                  <a:lnTo>
                    <a:pt x="1838842" y="1263454"/>
                  </a:lnTo>
                  <a:lnTo>
                    <a:pt x="0" y="1263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/>
              <a:stretch>
                <a:fillRect l="-66864" t="-48415" r="-67927" b="-43801"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="" xmlns:a16="http://schemas.microsoft.com/office/drawing/2014/main" id="{42E654CE-4377-4AF0-99EC-F51E63F8A546}"/>
                </a:ext>
              </a:extLst>
            </p:cNvPr>
            <p:cNvSpPr/>
            <p:nvPr/>
          </p:nvSpPr>
          <p:spPr>
            <a:xfrm>
              <a:off x="2405122" y="0"/>
              <a:ext cx="5365903" cy="1229022"/>
            </a:xfrm>
            <a:custGeom>
              <a:avLst/>
              <a:gdLst/>
              <a:ahLst/>
              <a:cxnLst/>
              <a:rect l="l" t="t" r="r" b="b"/>
              <a:pathLst>
                <a:path w="5365903" h="1229022">
                  <a:moveTo>
                    <a:pt x="0" y="0"/>
                  </a:moveTo>
                  <a:lnTo>
                    <a:pt x="5365903" y="0"/>
                  </a:lnTo>
                  <a:lnTo>
                    <a:pt x="5365903" y="1229022"/>
                  </a:lnTo>
                  <a:lnTo>
                    <a:pt x="0" y="12290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906" t="-38495" r="-3110" b="-45991"/>
              </a:stretch>
            </a:blipFill>
          </p:spPr>
        </p:sp>
      </p:grpSp>
      <p:grpSp>
        <p:nvGrpSpPr>
          <p:cNvPr id="24" name="Group 24">
            <a:extLst>
              <a:ext uri="{FF2B5EF4-FFF2-40B4-BE49-F238E27FC236}">
                <a16:creationId xmlns="" xmlns:a16="http://schemas.microsoft.com/office/drawing/2014/main" id="{74371820-7267-4C47-A634-2A76C7EC4C85}"/>
              </a:ext>
            </a:extLst>
          </p:cNvPr>
          <p:cNvGrpSpPr/>
          <p:nvPr/>
        </p:nvGrpSpPr>
        <p:grpSpPr>
          <a:xfrm>
            <a:off x="0" y="-220515"/>
            <a:ext cx="514831" cy="7078515"/>
            <a:chOff x="0" y="0"/>
            <a:chExt cx="415358" cy="4283131"/>
          </a:xfrm>
        </p:grpSpPr>
        <p:sp>
          <p:nvSpPr>
            <p:cNvPr id="25" name="Freeform 25">
              <a:extLst>
                <a:ext uri="{FF2B5EF4-FFF2-40B4-BE49-F238E27FC236}">
                  <a16:creationId xmlns="" xmlns:a16="http://schemas.microsoft.com/office/drawing/2014/main" id="{F5C31E83-2CFE-4134-880C-73A198E58835}"/>
                </a:ext>
              </a:extLst>
            </p:cNvPr>
            <p:cNvSpPr/>
            <p:nvPr/>
          </p:nvSpPr>
          <p:spPr>
            <a:xfrm>
              <a:off x="0" y="0"/>
              <a:ext cx="415358" cy="4283131"/>
            </a:xfrm>
            <a:custGeom>
              <a:avLst/>
              <a:gdLst/>
              <a:ahLst/>
              <a:cxnLst/>
              <a:rect l="l" t="t" r="r" b="b"/>
              <a:pathLst>
                <a:path w="415358" h="4283131">
                  <a:moveTo>
                    <a:pt x="0" y="0"/>
                  </a:moveTo>
                  <a:lnTo>
                    <a:pt x="415358" y="0"/>
                  </a:lnTo>
                  <a:lnTo>
                    <a:pt x="415358" y="4283131"/>
                  </a:lnTo>
                  <a:lnTo>
                    <a:pt x="0" y="4283131"/>
                  </a:lnTo>
                  <a:close/>
                </a:path>
              </a:pathLst>
            </a:custGeom>
            <a:solidFill>
              <a:srgbClr val="56CCC3"/>
            </a:solidFill>
          </p:spPr>
        </p:sp>
        <p:sp>
          <p:nvSpPr>
            <p:cNvPr id="26" name="TextBox 26">
              <a:extLst>
                <a:ext uri="{FF2B5EF4-FFF2-40B4-BE49-F238E27FC236}">
                  <a16:creationId xmlns="" xmlns:a16="http://schemas.microsoft.com/office/drawing/2014/main" id="{15E35CBF-38BF-4F13-B0E0-3B88B4337E5A}"/>
                </a:ext>
              </a:extLst>
            </p:cNvPr>
            <p:cNvSpPr txBox="1"/>
            <p:nvPr/>
          </p:nvSpPr>
          <p:spPr>
            <a:xfrm>
              <a:off x="0" y="-28575"/>
              <a:ext cx="415358" cy="4311706"/>
            </a:xfrm>
            <a:prstGeom prst="rect">
              <a:avLst/>
            </a:prstGeom>
          </p:spPr>
          <p:txBody>
            <a:bodyPr lIns="33167" tIns="33167" rIns="33167" bIns="33167" rtlCol="0" anchor="ctr"/>
            <a:lstStyle/>
            <a:p>
              <a:pPr algn="ctr">
                <a:lnSpc>
                  <a:spcPts val="972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27" name="TextBox 27">
            <a:extLst>
              <a:ext uri="{FF2B5EF4-FFF2-40B4-BE49-F238E27FC236}">
                <a16:creationId xmlns="" xmlns:a16="http://schemas.microsoft.com/office/drawing/2014/main" id="{382EA68D-1114-4D26-8263-D01109C4EDF6}"/>
              </a:ext>
            </a:extLst>
          </p:cNvPr>
          <p:cNvSpPr txBox="1"/>
          <p:nvPr/>
        </p:nvSpPr>
        <p:spPr>
          <a:xfrm>
            <a:off x="894769" y="2048588"/>
            <a:ext cx="4248483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38"/>
              </a:lnSpc>
            </a:pPr>
            <a:r>
              <a:rPr lang="ru-RU" sz="40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Bold"/>
                <a:cs typeface="Montserrat Bold"/>
                <a:sym typeface="Montserrat Bold"/>
              </a:rPr>
              <a:t> </a:t>
            </a:r>
            <a:endParaRPr lang="en-US" sz="4000" b="1" dirty="0">
              <a:solidFill>
                <a:srgbClr val="041A22"/>
              </a:solidFill>
              <a:latin typeface="PT Sans" panose="020B0503020203020204" pitchFamily="34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8" name="Freeform 28">
            <a:extLst>
              <a:ext uri="{FF2B5EF4-FFF2-40B4-BE49-F238E27FC236}">
                <a16:creationId xmlns="" xmlns:a16="http://schemas.microsoft.com/office/drawing/2014/main" id="{988E7379-E8D1-451E-A2E0-6E73ABCB14AE}"/>
              </a:ext>
            </a:extLst>
          </p:cNvPr>
          <p:cNvSpPr/>
          <p:nvPr/>
        </p:nvSpPr>
        <p:spPr>
          <a:xfrm>
            <a:off x="894769" y="5700244"/>
            <a:ext cx="353967" cy="471956"/>
          </a:xfrm>
          <a:custGeom>
            <a:avLst/>
            <a:gdLst/>
            <a:ahLst/>
            <a:cxnLst/>
            <a:rect l="l" t="t" r="r" b="b"/>
            <a:pathLst>
              <a:path w="707934" h="707934">
                <a:moveTo>
                  <a:pt x="0" y="0"/>
                </a:moveTo>
                <a:lnTo>
                  <a:pt x="707934" y="0"/>
                </a:lnTo>
                <a:lnTo>
                  <a:pt x="707934" y="707934"/>
                </a:lnTo>
                <a:lnTo>
                  <a:pt x="0" y="70793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>
            <a:extLst>
              <a:ext uri="{FF2B5EF4-FFF2-40B4-BE49-F238E27FC236}">
                <a16:creationId xmlns="" xmlns:a16="http://schemas.microsoft.com/office/drawing/2014/main" id="{DEB4CD62-5526-4BE3-8174-F8B110DD130D}"/>
              </a:ext>
            </a:extLst>
          </p:cNvPr>
          <p:cNvSpPr txBox="1"/>
          <p:nvPr/>
        </p:nvSpPr>
        <p:spPr>
          <a:xfrm>
            <a:off x="1448337" y="5761597"/>
            <a:ext cx="2350259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22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41A2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dayseducaltai.ru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53514" y="1818648"/>
            <a:ext cx="4316832" cy="1775255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ОГЭ 2024</a:t>
            </a:r>
            <a:b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Физика</a:t>
            </a:r>
            <a:b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Итоги и методические рекомендации</a:t>
            </a:r>
            <a:endParaRPr lang="ru-RU" sz="2700" b="1" dirty="0"/>
          </a:p>
        </p:txBody>
      </p:sp>
    </p:spTree>
    <p:extLst>
      <p:ext uri="{BB962C8B-B14F-4D97-AF65-F5344CB8AC3E}">
        <p14:creationId xmlns:p14="http://schemas.microsoft.com/office/powerpoint/2010/main" xmlns="" val="3755092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Выполняемость заданий</a:t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базовый уровень сложности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012666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Задание № 2 – 69,98% - удовлетворительный процент выполнения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6457890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Пример задания №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(процент выполнения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63,80%)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562100"/>
            <a:ext cx="7029783" cy="451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Выполняемость заданий</a:t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базовый уровень сложности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340768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Задание № 3 – 62,98% - удовлетворительный процент выполнения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5877272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Пример задания №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(процент выполнения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73,78%)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143116"/>
            <a:ext cx="7364036" cy="27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Выполняемость заданий</a:t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базовый уровень сложности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1071546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Задание № 3 – 62,98% - удовлетворительный процент выполнения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357958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Пример задания №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(процент выполнения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45,7%)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0300" y="1428737"/>
            <a:ext cx="6610724" cy="503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Выполняемость заданий</a:t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базовый уровень сложности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980728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Задание № 4 – 65,32% - удовлетворительный процент выполнения</a:t>
            </a:r>
            <a:endParaRPr lang="ru-RU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6413266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Пример задания №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(процент выполнения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60,16%)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357298"/>
            <a:ext cx="585787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Выполняемость заданий</a:t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базовый уровень сложности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22111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Задание № 5 – 66,14% - удовлетворительный процент выполнения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6381328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Пример задания №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(процент выполнения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59,16%)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3465" y="1785939"/>
            <a:ext cx="6856121" cy="421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Выполняемость заданий</a:t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базовый уровень сложности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22111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Задание № 5 – 66,14% - удовлетворительный процент выполнения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6381328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Пример задания №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(процент выполнения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94,11%)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3742" y="1571612"/>
            <a:ext cx="714447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Выполняемость заданий</a:t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базовый уровень сложности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124744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Задание № 6 – 70,32% - удовлетворительный процент выполнения</a:t>
            </a:r>
            <a:endParaRPr lang="ru-RU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6413266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Пример задания №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(процент выполнения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61,36%)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500306"/>
            <a:ext cx="7185019" cy="155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Выполняемость заданий</a:t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базовый уровень сложности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58873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№ 7 – 48,36% - неудовлетворительный процент выполнения</a:t>
            </a:r>
            <a:endParaRPr lang="ru-RU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5733256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Пример задания №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(процент выполнения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37,5%)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9423" y="2295524"/>
            <a:ext cx="6953039" cy="277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Выполняемость заданий</a:t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базовый уровень сложности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51672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№ 8 – 46,44% - неудовлетворительный процент выполнения</a:t>
            </a:r>
            <a:endParaRPr lang="ru-RU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5733256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Пример задания №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(процент выполнения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31,35%)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653" y="2786058"/>
            <a:ext cx="7658999" cy="138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Выполняемость заданий</a:t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базовый уровень сложности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51672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Задание № 9 – 52,48% - удовлетворительный процент выполнения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5589240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Пример задания №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(процент выполнения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41,5%)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0662" y="2238376"/>
            <a:ext cx="7004676" cy="30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1"/>
            <a:ext cx="7772400" cy="836712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ОГЭ – общая информация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59105726"/>
              </p:ext>
            </p:extLst>
          </p:nvPr>
        </p:nvGraphicFramePr>
        <p:xfrm>
          <a:off x="30043" y="1700808"/>
          <a:ext cx="9078461" cy="3240360"/>
        </p:xfrm>
        <a:graphic>
          <a:graphicData uri="http://schemas.openxmlformats.org/drawingml/2006/table">
            <a:tbl>
              <a:tblPr/>
              <a:tblGrid>
                <a:gridCol w="2669749"/>
                <a:gridCol w="801089"/>
                <a:gridCol w="801089"/>
                <a:gridCol w="801089"/>
                <a:gridCol w="801089"/>
                <a:gridCol w="801089"/>
                <a:gridCol w="801089"/>
                <a:gridCol w="801089"/>
                <a:gridCol w="801089"/>
              </a:tblGrid>
              <a:tr h="3600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Участники ОГЭ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2019 г.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2022 г.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</a:rPr>
                        <a:t>2023 </a:t>
                      </a: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г.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</a:rPr>
                        <a:t>2024 </a:t>
                      </a: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г.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</a:rPr>
                        <a:t>чел.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Выпускники текущего года, обучающиеся по программам ООО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2573</a:t>
                      </a:r>
                      <a:endParaRPr lang="ru-RU" sz="18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99,92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1771</a:t>
                      </a:r>
                      <a:endParaRPr lang="ru-RU" sz="18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100,00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+mn-cs"/>
                        </a:rPr>
                        <a:t>1784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100,00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+mn-cs"/>
                        </a:rPr>
                        <a:t>1709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100,00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</a:rPr>
                        <a:t>Выпускники лицеев и гимназий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649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25,20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487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27,50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470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26,35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504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29,49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2000">
                          <a:latin typeface="Times New Roman"/>
                          <a:ea typeface="Calibri"/>
                        </a:rPr>
                        <a:t>Выпускники СОШ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1713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66,52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1132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63,92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1223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68,56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1139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66,65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908720"/>
            <a:ext cx="8106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Количество участников ОГЭ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Физике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категориям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Выполняемость заданий</a:t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базовый уровень сложности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51672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Задание № 9 – 52,48% - удовлетворительный процент выполнения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5589240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Пример задания №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(процент выполнения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71,82%)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786058"/>
            <a:ext cx="7503908" cy="116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Выполняемость заданий</a:t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базовый уровень сложности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660738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Задание № 10 – 74,72% - удовлетворительный процент выполнения</a:t>
            </a:r>
            <a:endParaRPr lang="ru-RU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5373216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Пример задания №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(процент выполнения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69,32%)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322" y="3014663"/>
            <a:ext cx="5929008" cy="112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Выполняемость заданий</a:t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базовый уровень сложности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1084674"/>
            <a:ext cx="824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Задание № 11 – 64,59% - удовлетворительный процент выполнения</a:t>
            </a:r>
            <a:endParaRPr lang="ru-RU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6341258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Пример задания №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11 (процент </a:t>
            </a:r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выполнения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53,53%)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857364"/>
            <a:ext cx="6789949" cy="336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Выполняемость заданий</a:t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базовый уровень сложности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1084674"/>
            <a:ext cx="8177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Задание № 11 – 64,59% - удовлетворительный процент выполнения</a:t>
            </a:r>
            <a:endParaRPr lang="ru-RU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6341258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Пример задания №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11 (процент </a:t>
            </a:r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выполнения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85,00%)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428736"/>
            <a:ext cx="6537411" cy="496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Выполняемость заданий</a:t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базовый уровень сложности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19675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Задание № 12 – 59,76% - удовлетворительный процент выполнения</a:t>
            </a:r>
            <a:endParaRPr lang="ru-RU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6269250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Пример задания №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 (процент </a:t>
            </a:r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выполнения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49,56%)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6870" y="2205038"/>
            <a:ext cx="6782716" cy="286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Выполняемость заданий</a:t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базовый уровень сложности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1052736"/>
            <a:ext cx="810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Задание № 15 – 70,26% - удовлетворительный процент выполнения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6413266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Пример задания №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 (процент </a:t>
            </a:r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выполнения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70,2%)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691" y="1519239"/>
            <a:ext cx="6893209" cy="48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Выполняемость заданий</a:t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базовый уровень сложности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1052736"/>
            <a:ext cx="7963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Задание № 18 – 74,86% - удовлетворительный процент выполнения</a:t>
            </a:r>
            <a:endParaRPr lang="ru-RU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6413266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Пример задания №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18 (процент </a:t>
            </a:r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выполнения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73,86%)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8933" y="2038350"/>
            <a:ext cx="7209281" cy="346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Выполняемость заданий</a:t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повышенный уровень сложности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204864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Задания № 13, 14, 16 (с коротким ответом) - хороший процент выполнения</a:t>
            </a:r>
          </a:p>
          <a:p>
            <a:pPr algn="ctr"/>
            <a:endParaRPr lang="ru-RU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 13 – 61,34%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 14 – 80,73%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№16 – 77,88%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Выполняемость заданий</a:t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повышенный уровень сложности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6413266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Пример задания №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(процент выполнения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55,49%)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2588" y="1071546"/>
            <a:ext cx="5838825" cy="543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Выполняемость заданий</a:t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повышенный уровень сложности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6413266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Пример задания №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(процент выполнения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65,78%)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22" y="1071546"/>
            <a:ext cx="5810250" cy="538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1"/>
            <a:ext cx="7772400" cy="836712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ОГЭ – общая информация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869811"/>
            <a:ext cx="7892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Диаграмма распределения первичных баллов участников ОГЭ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Физике в 2024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  <p:pic>
        <p:nvPicPr>
          <p:cNvPr id="11" name="Рисунок 10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51410"/>
            <a:ext cx="8772554" cy="47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Выполняемость заданий</a:t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повышенный уровень сложности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6413266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Пример задания №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(процент выполнения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73,86%)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97" y="1142984"/>
            <a:ext cx="5857875" cy="532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Выполняемость заданий</a:t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повышенный уровень сложности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204864"/>
            <a:ext cx="86409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Задания № 20, 21, 22, 23 (с развёрнутым ответом) - удовлетворительный процент выполнения</a:t>
            </a:r>
          </a:p>
          <a:p>
            <a:pPr algn="ctr"/>
            <a:endParaRPr lang="ru-RU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 20 – 23,56%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 21 – 20,71%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№22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20,6%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 23 – 31,49%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Выполняемость заданий</a:t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повышенный уровень сложности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3143248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Пример задания №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(процент выполнения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19,76%)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5572140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Пример задания №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(процент выполнения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28,35%)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14421"/>
            <a:ext cx="7688516" cy="200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643446"/>
            <a:ext cx="760348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Выполняемость заданий</a:t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повышенный уровень сложности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2500306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Пример задания №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(процент выполнения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12,05%)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5189130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Пример задания №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(процент выполнения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39,18%)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28736"/>
            <a:ext cx="750099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143380"/>
            <a:ext cx="74763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Выполняемость заданий</a:t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повышенный уровень сложности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2000240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Пример задания №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(процент выполнения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23,71%)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6243600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Пример задания №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(процент выполнения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36,79%)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142984"/>
            <a:ext cx="742138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025668"/>
            <a:ext cx="7286676" cy="318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Выполняемость заданий</a:t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высокий уровень сложности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628800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№ 17, 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удовлетворительный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процент выполнения – 20,00% </a:t>
            </a:r>
          </a:p>
          <a:p>
            <a:pPr algn="ctr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15,07%  участников - 3 балла</a:t>
            </a:r>
          </a:p>
          <a:p>
            <a:pPr algn="ctr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29,91% участников - не приступали</a:t>
            </a:r>
          </a:p>
          <a:p>
            <a:pPr algn="ctr"/>
            <a:endParaRPr lang="ru-RU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№ 24, 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удовлетворительный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процент выполнения – 19,39%</a:t>
            </a:r>
          </a:p>
          <a:p>
            <a:pPr algn="ctr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12,98% участников - 3 балла</a:t>
            </a:r>
          </a:p>
          <a:p>
            <a:pPr algn="ctr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58,24% участников - не приступали</a:t>
            </a:r>
          </a:p>
          <a:p>
            <a:pPr algn="ctr"/>
            <a:endParaRPr lang="ru-RU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№ 25, 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удовлетворительный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процент выполнения – 23,55%</a:t>
            </a:r>
          </a:p>
          <a:p>
            <a:pPr algn="ctr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13,66% участников - 3 балла</a:t>
            </a:r>
          </a:p>
          <a:p>
            <a:pPr algn="ctr"/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53,16% участников - не приступали</a:t>
            </a:r>
          </a:p>
          <a:p>
            <a:pPr algn="ctr"/>
            <a:endParaRPr lang="ru-RU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Выполняемость заданий</a:t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высокий уровень сложности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6237312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Пример задания №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(процент выполнения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8,54%)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643050"/>
            <a:ext cx="745968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Выполняемость заданий</a:t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высокий уровень сложности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5733256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Пример задания №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(процент выполнения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26,42%)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270" y="1428736"/>
            <a:ext cx="7430944" cy="410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Выполняемость заданий</a:t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высокий уровень сложности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2580039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Пример задания №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(процент выполнения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10,09%)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6125234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Пример задания №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(процент выполнения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27,80%)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928802"/>
            <a:ext cx="742955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857760"/>
            <a:ext cx="742955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Выполняемость заданий</a:t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высокий уровень сложности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2564904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Пример задания №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(процент выполнения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14,86%)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6125234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Пример задания №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(процент выполнения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31,57%)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4381" y="1714488"/>
            <a:ext cx="725095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5143512"/>
            <a:ext cx="721523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1"/>
            <a:ext cx="7772400" cy="836712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ОГЭ – общая информация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60884527"/>
              </p:ext>
            </p:extLst>
          </p:nvPr>
        </p:nvGraphicFramePr>
        <p:xfrm>
          <a:off x="179512" y="2214554"/>
          <a:ext cx="8784978" cy="3876821"/>
        </p:xfrm>
        <a:graphic>
          <a:graphicData uri="http://schemas.openxmlformats.org/drawingml/2006/table">
            <a:tbl>
              <a:tblPr/>
              <a:tblGrid>
                <a:gridCol w="1747714"/>
                <a:gridCol w="879658"/>
                <a:gridCol w="879658"/>
                <a:gridCol w="879658"/>
                <a:gridCol w="879658"/>
                <a:gridCol w="879658"/>
                <a:gridCol w="879658"/>
                <a:gridCol w="879658"/>
                <a:gridCol w="879658"/>
              </a:tblGrid>
              <a:tr h="65367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Получили отметку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2019 г.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2022 г.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202</a:t>
                      </a:r>
                      <a:r>
                        <a:rPr lang="en-US" sz="2000" b="1" dirty="0" smtClean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3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г.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2024 </a:t>
                      </a:r>
                      <a:r>
                        <a:rPr lang="ru-RU" sz="2000" b="1" dirty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г.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71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чел.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%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чел.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%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чел.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%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чел.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%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«2»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1,94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2,20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«3»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1250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48,60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949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53,59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«4»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1028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39,97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645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36,42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36,62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37,33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«5»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244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9,49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138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7,79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14298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Динамика результатов ОГЭ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Физике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Изменения ОГЭ 2025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1428736"/>
            <a:ext cx="866136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Изменения ОГЭ 2025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971" y="2000240"/>
            <a:ext cx="768068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71604" y="104424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Уровень  сложности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Максимальный первичный балл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Изменения ОГЭ 2025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71604" y="104424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Уровень  сложности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Максимальный первичный балл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090" y="2124091"/>
            <a:ext cx="7115810" cy="387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Изменения ОГЭ 2025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71604" y="104424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Уровень  сложности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Максимальный первичный балл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1113" y="1900260"/>
            <a:ext cx="65817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Изменения ОГЭ 2025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71604" y="104424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Уровень  сложности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Максимальный первичный балл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7340" y="1714494"/>
            <a:ext cx="6086494" cy="507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Изменения ОГЭ 2025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71604" y="104424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Уровень  сложности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Максимальный первичный балл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3216" y="2214554"/>
            <a:ext cx="692068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Изменения ОГЭ 2025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71604" y="104424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Уровень  сложности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Максимальный первичный балл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907" y="2509839"/>
            <a:ext cx="7002993" cy="227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Изменения ОГЭ 2025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71604" y="104424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Уровень  сложности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Максимальный первичный балл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225" y="2647952"/>
            <a:ext cx="7369551" cy="220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Изменения ОГЭ 2025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71604" y="104424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Уровень  сложности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Максимальный первичный балл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9" y="2928934"/>
            <a:ext cx="6858025" cy="97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Изменения ОГЭ 2025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71604" y="104424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Уровень  сложности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Максимальный первичный балл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7700" y="2381250"/>
            <a:ext cx="7136200" cy="226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1"/>
            <a:ext cx="7772400" cy="836712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Лидеры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23886243"/>
              </p:ext>
            </p:extLst>
          </p:nvPr>
        </p:nvGraphicFramePr>
        <p:xfrm>
          <a:off x="179512" y="1764030"/>
          <a:ext cx="8784975" cy="4998965"/>
        </p:xfrm>
        <a:graphic>
          <a:graphicData uri="http://schemas.openxmlformats.org/drawingml/2006/table">
            <a:tbl>
              <a:tblPr/>
              <a:tblGrid>
                <a:gridCol w="596745"/>
                <a:gridCol w="2643615"/>
                <a:gridCol w="1848205"/>
                <a:gridCol w="1848205"/>
                <a:gridCol w="1848205"/>
              </a:tblGrid>
              <a:tr h="173640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</a:t>
                      </a:r>
                      <a:r>
                        <a:rPr lang="ru-RU" sz="16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6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Название ОО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участников, получивших отметку «2»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участников</a:t>
                      </a: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получивших отметки 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4» и «5» 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качество обучения)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участников, получивших отметки </a:t>
                      </a: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b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6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3», «4» и «5» </a:t>
                      </a:r>
                      <a:r>
                        <a:rPr lang="ru-RU" sz="1600" b="0" dirty="0"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(</a:t>
                      </a: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 </a:t>
                      </a:r>
                      <a:r>
                        <a:rPr lang="ru-RU" sz="16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обученности</a:t>
                      </a:r>
                      <a:r>
                        <a:rPr lang="ru-RU" sz="1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6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839">
                <a:tc>
                  <a:txBody>
                    <a:bodyPr/>
                    <a:lstStyle/>
                    <a:p>
                      <a:pPr marL="0" lvl="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МБОУ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«Лицей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124» </a:t>
                      </a:r>
                      <a:b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 Барнаул)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96,43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100,00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839">
                <a:tc>
                  <a:txBody>
                    <a:bodyPr/>
                    <a:lstStyle/>
                    <a:p>
                      <a:pPr marL="0" lvl="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КГБОУ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«БЛИАК» 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Краевые общеобразовательные организации)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84,78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100,00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839">
                <a:tc>
                  <a:txBody>
                    <a:bodyPr/>
                    <a:lstStyle/>
                    <a:p>
                      <a:pPr marL="0" lvl="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МБОУ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«Гимназия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42»</a:t>
                      </a:r>
                      <a:b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(г. Барнаул)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84,00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100,00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839">
                <a:tc>
                  <a:txBody>
                    <a:bodyPr/>
                    <a:lstStyle/>
                    <a:p>
                      <a:pPr marL="0" lvl="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МБОУ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Шипуновская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СОШ им. А.В.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Луначарского»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Шипуновский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район)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81,25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100,00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839">
                <a:tc>
                  <a:txBody>
                    <a:bodyPr/>
                    <a:lstStyle/>
                    <a:p>
                      <a:pPr marL="0" lvl="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МБОУ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«СОШ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15» </a:t>
                      </a:r>
                      <a:b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 Заринск)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78,57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100,00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28662" y="764704"/>
            <a:ext cx="80358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ОО,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продемонстрировавшие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высокие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результаты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ОГЭ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Физике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/>
              <a:t>число участников ОГЭ по Физике составило не менее 10 человек</a:t>
            </a:r>
            <a:r>
              <a:rPr lang="en-US" sz="1600" i="1" dirty="0" smtClean="0"/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Изменения ОГЭ 2025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71604" y="104424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Уровень  сложности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Максимальный первичный балл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0802" y="2290764"/>
            <a:ext cx="7104536" cy="292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Изменения ОГЭ 2025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71604" y="104424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Уровень  сложности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Максимальный первичный балл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4875" y="3095626"/>
            <a:ext cx="7219025" cy="104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Изменения ОГЭ 2025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71604" y="104424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Уровень  сложности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Максимальный первичный балл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000240"/>
            <a:ext cx="6936196" cy="431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Изменения ОГЭ 2025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71604" y="104424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Уровень  сложности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Максимальный первичный балл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3050" y="1909782"/>
            <a:ext cx="6889412" cy="451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Изменения ОГЭ 2025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71604" y="104424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Уровень  сложности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Максимальный первичный балл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6350" y="1785950"/>
            <a:ext cx="659130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Изменения ОГЭ 2025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71604" y="104424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Уровень  сложности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Максимальный первичный балл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620" y="1862157"/>
            <a:ext cx="7013842" cy="463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Изменения ОГЭ 2025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71604" y="104424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Уровень  сложности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Максимальный первичный балл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0163" y="1785927"/>
            <a:ext cx="6543675" cy="500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Изменения ОГЭ 2025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71604" y="104424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Уровень  сложности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Максимальный первичный балл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276477"/>
            <a:ext cx="7074860" cy="293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Изменения ОГЭ 2025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71604" y="104424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Уровень  сложности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Максимальный первичный балл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84" y="1819294"/>
            <a:ext cx="6000750" cy="389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4925" y="5838847"/>
            <a:ext cx="65341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Изменения ОГЭ 2025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71604" y="104424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Уровень  сложности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Максимальный первичный балл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7722" y="3067050"/>
            <a:ext cx="7177616" cy="79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1"/>
            <a:ext cx="7772400" cy="836712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И… не лидеры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764704"/>
            <a:ext cx="79643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ОО,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продемонстрировавшие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низкие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ОГЭ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Физике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 smtClean="0"/>
              <a:t>число </a:t>
            </a:r>
            <a:r>
              <a:rPr lang="ru-RU" sz="1600" i="1" dirty="0"/>
              <a:t>участников ОГЭ по Физике составило не менее 10 </a:t>
            </a:r>
            <a:r>
              <a:rPr lang="ru-RU" sz="1600" i="1" dirty="0" smtClean="0"/>
              <a:t>человек</a:t>
            </a:r>
            <a:r>
              <a:rPr lang="en-US" sz="1600" i="1" dirty="0" smtClean="0"/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06059113"/>
              </p:ext>
            </p:extLst>
          </p:nvPr>
        </p:nvGraphicFramePr>
        <p:xfrm>
          <a:off x="107500" y="1753869"/>
          <a:ext cx="8928995" cy="4936745"/>
        </p:xfrm>
        <a:graphic>
          <a:graphicData uri="http://schemas.openxmlformats.org/drawingml/2006/table">
            <a:tbl>
              <a:tblPr/>
              <a:tblGrid>
                <a:gridCol w="518751"/>
                <a:gridCol w="2721613"/>
                <a:gridCol w="1728192"/>
                <a:gridCol w="1941945"/>
                <a:gridCol w="2018494"/>
              </a:tblGrid>
              <a:tr h="171523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Название ОО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участников, получивших отметку «2»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участников, получивших отметки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4» и «5»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(качество обучения)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участников, получивших отметки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«3», «4» и «5» (уровень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обученности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207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МБОУ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«Лицей «Сигма» </a:t>
                      </a:r>
                      <a:b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 Барнаул)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18,18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36,36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81,82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207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МБОУ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«СОШ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118» </a:t>
                      </a:r>
                      <a:b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 Барнаул)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8,33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25,00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91,67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25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МБОУ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«Гимназия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166» </a:t>
                      </a:r>
                      <a:b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 Новоалтайск)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7,14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78,57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92,86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888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МБОУ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«СОШ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63»</a:t>
                      </a:r>
                      <a:b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(г. Барнаул)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6,25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93,75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888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МБОУ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«СОШ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40»</a:t>
                      </a:r>
                      <a:b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(г. Бийск)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6,25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50,00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93,75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Изменения ОГЭ 2025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71604" y="104424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Уровень  сложности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Максимальный первичный балл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5121" y="2566988"/>
            <a:ext cx="7047341" cy="186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Изменения ОГЭ 2025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71604" y="104424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Уровень  сложности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Максимальный первичный балл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9976" y="2786058"/>
            <a:ext cx="7085362" cy="132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Изменения ОГЭ 2025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-24"/>
            <a:ext cx="1042250" cy="128586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71604" y="104424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Уровень  сложности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Максимальный первичный балл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981324"/>
            <a:ext cx="6976987" cy="94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4548" y="857232"/>
            <a:ext cx="59436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4061" y="2219343"/>
            <a:ext cx="61055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ИЦТЭФ 2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52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839668"/>
            <a:ext cx="5572164" cy="594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ИЦТЭФ 2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61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181107"/>
            <a:ext cx="9001156" cy="553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ИЦТЭФ 2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61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05" y="1404944"/>
            <a:ext cx="8975689" cy="516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ИЦТЭФ 2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61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16024"/>
            <a:ext cx="8228013" cy="40466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Задание 17 - экспериментальное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71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ИЦТЭФ 2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578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16024"/>
            <a:ext cx="8228013" cy="40466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Задание 17 - экспериментальное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29523"/>
            <a:ext cx="9144000" cy="571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504" y="4959841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погрешности берётся из условия задания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ЦТЭФ 2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258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16024"/>
            <a:ext cx="8228013" cy="40466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Задание 17 - экспериментальное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71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504" y="4959841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погрешности берётся из условия задания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ЦТЭФ 2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635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1"/>
            <a:ext cx="7772400" cy="836712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Выполняемость заданий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052736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Средний процент выполнения заданий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КИМ ОГЭ (1-25)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2024году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%</a:t>
            </a:r>
          </a:p>
        </p:txBody>
      </p:sp>
      <p:pic>
        <p:nvPicPr>
          <p:cNvPr id="9" name="Рисунок 8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/>
        </p:nvGraphicFramePr>
        <p:xfrm>
          <a:off x="214282" y="1857364"/>
          <a:ext cx="8715436" cy="4810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16024"/>
            <a:ext cx="8228013" cy="40466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Задание 17 - экспериментальное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29523"/>
            <a:ext cx="9144000" cy="571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ИЦТЭФ 2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573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16024"/>
            <a:ext cx="8228013" cy="40466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Задание 17 - экспериментальное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6179"/>
            <a:ext cx="9144000" cy="571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ИЦТЭФ 2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6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16024"/>
            <a:ext cx="8228013" cy="40466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Задание 17 - экспериментальное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6844"/>
            <a:ext cx="91630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643306" y="4627915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ИЦТЭФ 2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19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16024"/>
            <a:ext cx="8228013" cy="40466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Задание 17 - экспериментальное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29523"/>
            <a:ext cx="9144000" cy="571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ИЦТЭФ 2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78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16024"/>
            <a:ext cx="8228013" cy="40466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Задание 17 - экспериментальное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29523"/>
            <a:ext cx="9144000" cy="571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ИЦТЭФ 2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248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16024"/>
            <a:ext cx="8228013" cy="34604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Задание 17 - экспериментальное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29524"/>
            <a:ext cx="9144000" cy="488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57488" y="928670"/>
            <a:ext cx="35004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Пример 1.4 (0 баллов)</a:t>
            </a:r>
            <a:endParaRPr lang="ru-RU" sz="2400" b="1" dirty="0"/>
          </a:p>
        </p:txBody>
      </p:sp>
      <p:pic>
        <p:nvPicPr>
          <p:cNvPr id="5" name="Рисунок 4" descr="ИЦТЭФ 2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66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16024"/>
            <a:ext cx="8228013" cy="40466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Задание 17 - экспериментальное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29523"/>
            <a:ext cx="9144000" cy="571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ИЦТЭФ 2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88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16024"/>
            <a:ext cx="8228013" cy="40466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Задания 18, 19- качественные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4000" cy="510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5720" y="1220916"/>
            <a:ext cx="857256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Полный ответ к заданиям 18, 19 должен содержать не только ответ на вопрос но и его развёрнутое, логически связанное обоснование.</a:t>
            </a:r>
            <a:endParaRPr lang="ru-RU" sz="2000" b="1" i="1" dirty="0"/>
          </a:p>
        </p:txBody>
      </p:sp>
      <p:pic>
        <p:nvPicPr>
          <p:cNvPr id="5" name="Рисунок 4" descr="ИЦТЭФ 2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920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1728"/>
            <a:ext cx="9144000" cy="576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16024"/>
            <a:ext cx="8228013" cy="40466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Задания 18, 19 - качественные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ЦТЭФ 2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5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16024"/>
            <a:ext cx="8228013" cy="40466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Задания 18, 19 - качественные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ИЦТЭФ 2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405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Выполняемость заданий</a:t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базовый уровень сложности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340768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Задание № 1 – 80,62% - хороший процент выполнения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6413266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Пример задания № 1 (процент выполнения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60,82%)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928802"/>
            <a:ext cx="6875138" cy="373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16024"/>
            <a:ext cx="8228013" cy="40466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Задания 18, 19 - качественные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1251"/>
            <a:ext cx="9143999" cy="57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ИЦТЭФ 2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10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08720"/>
            <a:ext cx="9144000" cy="584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16024"/>
            <a:ext cx="8228013" cy="40466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Задания 18, 19 - качественные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ЦТЭФ 2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39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6712"/>
            <a:ext cx="9144000" cy="598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16024"/>
            <a:ext cx="8228013" cy="40466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Задания 18, 19 - качественные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ЦТЭФ 2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962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16024"/>
            <a:ext cx="8228013" cy="40466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Задания 18, 19 - качественные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50032"/>
            <a:ext cx="9144000" cy="453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ИЦТЭФ 2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49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16024"/>
            <a:ext cx="8228013" cy="40466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Задания 20 – 22 - расчетные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652" y="2000240"/>
            <a:ext cx="736168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ИЦТЭФ 2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49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16024"/>
            <a:ext cx="8228013" cy="40466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Задания 20 – 22 - расчетные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947" y="138113"/>
            <a:ext cx="6029325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785918" y="5286388"/>
            <a:ext cx="5214974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85918" y="5500702"/>
            <a:ext cx="1571636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ИЦТЭФ 2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49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846300" cy="6858000"/>
            <a:chOff x="0" y="0"/>
            <a:chExt cx="102568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3658" r="10256"/>
            <a:stretch>
              <a:fillRect/>
            </a:stretch>
          </p:blipFill>
          <p:spPr>
            <a:xfrm>
              <a:off x="0" y="0"/>
              <a:ext cx="10256800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4143372" y="3799431"/>
            <a:ext cx="4857784" cy="2201337"/>
            <a:chOff x="0" y="0"/>
            <a:chExt cx="16166828" cy="29281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166829" cy="2928166"/>
            </a:xfrm>
            <a:custGeom>
              <a:avLst/>
              <a:gdLst/>
              <a:ahLst/>
              <a:cxnLst/>
              <a:rect l="l" t="t" r="r" b="b"/>
              <a:pathLst>
                <a:path w="16166829" h="2928166">
                  <a:moveTo>
                    <a:pt x="0" y="0"/>
                  </a:moveTo>
                  <a:lnTo>
                    <a:pt x="16166829" y="0"/>
                  </a:lnTo>
                  <a:lnTo>
                    <a:pt x="16166829" y="2928166"/>
                  </a:lnTo>
                  <a:lnTo>
                    <a:pt x="0" y="2928166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8196592" y="5602184"/>
            <a:ext cx="947408" cy="1255816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0" y="0"/>
                </a:moveTo>
                <a:lnTo>
                  <a:pt x="1894816" y="0"/>
                </a:lnTo>
                <a:lnTo>
                  <a:pt x="1894816" y="1883724"/>
                </a:lnTo>
                <a:lnTo>
                  <a:pt x="0" y="188372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-99085" b="-100258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387914" y="1816447"/>
            <a:ext cx="496572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51"/>
              </a:lnSpc>
              <a:spcBef>
                <a:spcPct val="0"/>
              </a:spcBef>
            </a:pPr>
            <a:r>
              <a:rPr lang="ru-RU" sz="1700" b="1" dirty="0" smtClean="0">
                <a:solidFill>
                  <a:srgbClr val="230F0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endParaRPr lang="en-US" sz="1700" dirty="0">
              <a:solidFill>
                <a:srgbClr val="230F0F"/>
              </a:solidFill>
              <a:latin typeface="Open Sans 1" panose="020B0604020202020204" charset="0"/>
              <a:ea typeface="Open Sans 1" panose="020B0604020202020204" charset="0"/>
              <a:cs typeface="Open Sans 1" panose="020B0604020202020204" charset="0"/>
              <a:sym typeface="Open Sans 2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178275" y="1731472"/>
            <a:ext cx="4965726" cy="26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1700" b="1" dirty="0" err="1">
                <a:solidFill>
                  <a:srgbClr val="230F0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Электронная</a:t>
            </a:r>
            <a:r>
              <a:rPr lang="en-US" sz="1700" b="1" dirty="0">
                <a:solidFill>
                  <a:srgbClr val="230F0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1700" b="1" dirty="0" err="1">
                <a:solidFill>
                  <a:srgbClr val="230F0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почта</a:t>
            </a:r>
            <a:r>
              <a:rPr lang="en-US" sz="1700" b="1" dirty="0">
                <a:solidFill>
                  <a:srgbClr val="230F0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1700" dirty="0">
                <a:solidFill>
                  <a:srgbClr val="230F0F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2 Light"/>
              </a:rPr>
              <a:t>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urm214@mail.ru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162140" y="2397330"/>
            <a:ext cx="496572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51"/>
              </a:lnSpc>
              <a:spcBef>
                <a:spcPct val="0"/>
              </a:spcBef>
            </a:pPr>
            <a:r>
              <a:rPr lang="en-US" sz="1700" b="1" dirty="0" err="1">
                <a:solidFill>
                  <a:srgbClr val="230F0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Телефон</a:t>
            </a:r>
            <a:r>
              <a:rPr lang="en-US" sz="1700" b="1" dirty="0">
                <a:solidFill>
                  <a:srgbClr val="230F0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1700" dirty="0">
                <a:solidFill>
                  <a:srgbClr val="230F0F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2 Light"/>
              </a:rPr>
              <a:t>: </a:t>
            </a:r>
            <a:r>
              <a:rPr lang="en-US" sz="1700" dirty="0">
                <a:solidFill>
                  <a:srgbClr val="FF0000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2 Light"/>
              </a:rPr>
              <a:t>+7 </a:t>
            </a:r>
            <a:r>
              <a:rPr lang="ru-RU" sz="1700" dirty="0" smtClean="0">
                <a:solidFill>
                  <a:srgbClr val="FF0000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  <a:sym typeface="Open Sans 2 Light"/>
              </a:rPr>
              <a:t>960 944 65 45</a:t>
            </a:r>
            <a:endParaRPr lang="en-US" sz="1700" dirty="0">
              <a:solidFill>
                <a:srgbClr val="FF0000"/>
              </a:solidFill>
              <a:latin typeface="Open Sans 1" panose="020B0604020202020204" charset="0"/>
              <a:ea typeface="Open Sans 1" panose="020B0604020202020204" charset="0"/>
              <a:cs typeface="Open Sans 1" panose="020B0604020202020204" charset="0"/>
              <a:sym typeface="Open Sans 2 Ligh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071934" y="4089850"/>
            <a:ext cx="4857784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Утемесов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Равиль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Муратович,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к.т.н., доц. каф. Общей и Экспериментальной Физики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АлтГУ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заместитель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председателя краевой предметной комиссии ГИА по Физике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87914" y="962046"/>
            <a:ext cx="2871709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81"/>
              </a:lnSpc>
            </a:pPr>
            <a:r>
              <a:rPr lang="en-US" sz="2700" b="1" dirty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КОНТАКТЫ</a:t>
            </a:r>
          </a:p>
        </p:txBody>
      </p:sp>
      <p:sp>
        <p:nvSpPr>
          <p:cNvPr id="12" name="Freeform 12"/>
          <p:cNvSpPr/>
          <p:nvPr/>
        </p:nvSpPr>
        <p:spPr>
          <a:xfrm>
            <a:off x="8364246" y="-145278"/>
            <a:ext cx="456274" cy="608365"/>
          </a:xfrm>
          <a:custGeom>
            <a:avLst/>
            <a:gdLst/>
            <a:ahLst/>
            <a:cxnLst/>
            <a:rect l="l" t="t" r="r" b="b"/>
            <a:pathLst>
              <a:path w="912548" h="912548">
                <a:moveTo>
                  <a:pt x="0" y="0"/>
                </a:moveTo>
                <a:lnTo>
                  <a:pt x="912548" y="0"/>
                </a:lnTo>
                <a:lnTo>
                  <a:pt x="912548" y="912548"/>
                </a:lnTo>
                <a:lnTo>
                  <a:pt x="0" y="9125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043085" y="316245"/>
            <a:ext cx="321161" cy="428215"/>
          </a:xfrm>
          <a:custGeom>
            <a:avLst/>
            <a:gdLst/>
            <a:ahLst/>
            <a:cxnLst/>
            <a:rect l="l" t="t" r="r" b="b"/>
            <a:pathLst>
              <a:path w="642322" h="642322">
                <a:moveTo>
                  <a:pt x="0" y="0"/>
                </a:moveTo>
                <a:lnTo>
                  <a:pt x="642322" y="0"/>
                </a:lnTo>
                <a:lnTo>
                  <a:pt x="642322" y="642322"/>
                </a:lnTo>
                <a:lnTo>
                  <a:pt x="0" y="6423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820520" y="-52877"/>
            <a:ext cx="553683" cy="738244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6" y="0"/>
                </a:lnTo>
                <a:lnTo>
                  <a:pt x="1107366" y="1107367"/>
                </a:lnTo>
                <a:lnTo>
                  <a:pt x="0" y="11073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1874" y="1480777"/>
            <a:ext cx="2499877" cy="333316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>
                <a:alpha val="6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76550" y="-87991"/>
            <a:ext cx="3995451" cy="7033982"/>
            <a:chOff x="0" y="0"/>
            <a:chExt cx="1449507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49507" cy="1913890"/>
            </a:xfrm>
            <a:custGeom>
              <a:avLst/>
              <a:gdLst/>
              <a:ahLst/>
              <a:cxnLst/>
              <a:rect l="l" t="t" r="r" b="b"/>
              <a:pathLst>
                <a:path w="1449507" h="1913890">
                  <a:moveTo>
                    <a:pt x="0" y="0"/>
                  </a:moveTo>
                  <a:lnTo>
                    <a:pt x="1449507" y="0"/>
                  </a:lnTo>
                  <a:lnTo>
                    <a:pt x="144950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6CCC3">
                <a:alpha val="60000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342256" y="4544747"/>
            <a:ext cx="3009671" cy="4012895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6CCC3">
                <a:alpha val="60000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707466" y="2254202"/>
            <a:ext cx="3733618" cy="223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24"/>
              </a:lnSpc>
            </a:pPr>
            <a:r>
              <a:rPr lang="en-US" sz="4500" b="1" dirty="0" err="1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Спасибо</a:t>
            </a:r>
            <a:r>
              <a:rPr lang="en-US" sz="4500" b="1" dirty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 </a:t>
            </a:r>
          </a:p>
          <a:p>
            <a:pPr>
              <a:lnSpc>
                <a:spcPts val="5824"/>
              </a:lnSpc>
            </a:pPr>
            <a:r>
              <a:rPr lang="en-US" sz="4500" b="1" dirty="0" err="1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за</a:t>
            </a:r>
            <a:r>
              <a:rPr lang="en-US" sz="4500" b="1" dirty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sz="4500" b="1" dirty="0" err="1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внимание</a:t>
            </a:r>
            <a:r>
              <a:rPr lang="en-US" sz="4500" b="1" dirty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!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101989" y="6366104"/>
            <a:ext cx="2499877" cy="3333169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>
                <a:alpha val="60000"/>
              </a:srgbClr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4896461" y="-1446132"/>
            <a:ext cx="3733190" cy="9750263"/>
            <a:chOff x="0" y="0"/>
            <a:chExt cx="9955173" cy="1950052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955173" cy="19500527"/>
            </a:xfrm>
            <a:custGeom>
              <a:avLst/>
              <a:gdLst/>
              <a:ahLst/>
              <a:cxnLst/>
              <a:rect l="l" t="t" r="r" b="b"/>
              <a:pathLst>
                <a:path w="9955173" h="19500527">
                  <a:moveTo>
                    <a:pt x="0" y="0"/>
                  </a:moveTo>
                  <a:lnTo>
                    <a:pt x="9955173" y="0"/>
                  </a:lnTo>
                  <a:lnTo>
                    <a:pt x="9955173" y="19500527"/>
                  </a:lnTo>
                  <a:lnTo>
                    <a:pt x="0" y="19500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grpSp>
          <p:nvGrpSpPr>
            <p:cNvPr id="13" name="Group 13"/>
            <p:cNvGrpSpPr/>
            <p:nvPr/>
          </p:nvGrpSpPr>
          <p:grpSpPr>
            <a:xfrm>
              <a:off x="4712363" y="11469143"/>
              <a:ext cx="1222985" cy="1222985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6CCC3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4849140" y="5347939"/>
              <a:ext cx="1209802" cy="1209802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6CCC3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868280" y="8706781"/>
              <a:ext cx="1165104" cy="1165104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6CCC3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1700807" y="6019969"/>
              <a:ext cx="2527017" cy="2527017"/>
              <a:chOff x="0" y="0"/>
              <a:chExt cx="6350000" cy="6350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F75D9"/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>
              <a:off x="641347" y="5574896"/>
              <a:ext cx="1291258" cy="1291258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DC300"/>
              </a:solidFill>
            </p:spPr>
          </p:sp>
        </p:grpSp>
      </p:grpSp>
      <p:grpSp>
        <p:nvGrpSpPr>
          <p:cNvPr id="23" name="Group 23"/>
          <p:cNvGrpSpPr/>
          <p:nvPr/>
        </p:nvGrpSpPr>
        <p:grpSpPr>
          <a:xfrm>
            <a:off x="8629650" y="-273946"/>
            <a:ext cx="1151362" cy="1535149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>
                <a:alpha val="60000"/>
              </a:srgbClr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4848800" y="-423409"/>
            <a:ext cx="503127" cy="670836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>
                <a:alpha val="60000"/>
              </a:srgbClr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8743199" y="5581181"/>
            <a:ext cx="1455021" cy="1940027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>
                <a:alpha val="60000"/>
              </a:srgbClr>
            </a:solidFill>
          </p:spPr>
        </p:sp>
      </p:grpSp>
      <p:sp>
        <p:nvSpPr>
          <p:cNvPr id="29" name="Freeform 29"/>
          <p:cNvSpPr/>
          <p:nvPr/>
        </p:nvSpPr>
        <p:spPr>
          <a:xfrm>
            <a:off x="728065" y="4981269"/>
            <a:ext cx="303329" cy="400026"/>
          </a:xfrm>
          <a:custGeom>
            <a:avLst/>
            <a:gdLst/>
            <a:ahLst/>
            <a:cxnLst/>
            <a:rect l="l" t="t" r="r" b="b"/>
            <a:pathLst>
              <a:path w="606657" h="600039">
                <a:moveTo>
                  <a:pt x="0" y="0"/>
                </a:moveTo>
                <a:lnTo>
                  <a:pt x="606657" y="0"/>
                </a:lnTo>
                <a:lnTo>
                  <a:pt x="606657" y="600039"/>
                </a:lnTo>
                <a:lnTo>
                  <a:pt x="0" y="60003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188882" y="4920284"/>
            <a:ext cx="307453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5"/>
              </a:lnSpc>
            </a:pPr>
            <a:r>
              <a:rPr lang="en-US" sz="2400" b="1" spc="23" dirty="0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www.dayseducaltai.ru</a:t>
            </a:r>
          </a:p>
        </p:txBody>
      </p:sp>
      <p:sp>
        <p:nvSpPr>
          <p:cNvPr id="31" name="Freeform 31"/>
          <p:cNvSpPr/>
          <p:nvPr/>
        </p:nvSpPr>
        <p:spPr>
          <a:xfrm flipH="1">
            <a:off x="-326660" y="-791140"/>
            <a:ext cx="1054725" cy="1406299"/>
          </a:xfrm>
          <a:custGeom>
            <a:avLst/>
            <a:gdLst/>
            <a:ahLst/>
            <a:cxnLst/>
            <a:rect l="l" t="t" r="r" b="b"/>
            <a:pathLst>
              <a:path w="2109449" h="2109449">
                <a:moveTo>
                  <a:pt x="2109449" y="0"/>
                </a:moveTo>
                <a:lnTo>
                  <a:pt x="0" y="0"/>
                </a:lnTo>
                <a:lnTo>
                  <a:pt x="0" y="2109449"/>
                </a:lnTo>
                <a:lnTo>
                  <a:pt x="2109449" y="2109449"/>
                </a:lnTo>
                <a:lnTo>
                  <a:pt x="210944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2"/>
          <p:cNvGrpSpPr/>
          <p:nvPr/>
        </p:nvGrpSpPr>
        <p:grpSpPr>
          <a:xfrm>
            <a:off x="-278292" y="6020288"/>
            <a:ext cx="792642" cy="1061813"/>
            <a:chOff x="0" y="0"/>
            <a:chExt cx="2113711" cy="2123627"/>
          </a:xfrm>
        </p:grpSpPr>
        <p:sp>
          <p:nvSpPr>
            <p:cNvPr id="33" name="Freeform 33"/>
            <p:cNvSpPr/>
            <p:nvPr/>
          </p:nvSpPr>
          <p:spPr>
            <a:xfrm rot="-10800000">
              <a:off x="1061814" y="0"/>
              <a:ext cx="1051898" cy="2123627"/>
            </a:xfrm>
            <a:custGeom>
              <a:avLst/>
              <a:gdLst/>
              <a:ahLst/>
              <a:cxnLst/>
              <a:rect l="l" t="t" r="r" b="b"/>
              <a:pathLst>
                <a:path w="1051898" h="2123627">
                  <a:moveTo>
                    <a:pt x="0" y="0"/>
                  </a:moveTo>
                  <a:lnTo>
                    <a:pt x="1051897" y="0"/>
                  </a:lnTo>
                  <a:lnTo>
                    <a:pt x="1051897" y="2123627"/>
                  </a:lnTo>
                  <a:lnTo>
                    <a:pt x="0" y="2123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print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 r="-101885"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5400000">
              <a:off x="-530907" y="530907"/>
              <a:ext cx="2123627" cy="1061814"/>
            </a:xfrm>
            <a:custGeom>
              <a:avLst/>
              <a:gdLst/>
              <a:ahLst/>
              <a:cxnLst/>
              <a:rect l="l" t="t" r="r" b="b"/>
              <a:pathLst>
                <a:path w="2123627" h="1061814">
                  <a:moveTo>
                    <a:pt x="0" y="0"/>
                  </a:moveTo>
                  <a:lnTo>
                    <a:pt x="2123627" y="0"/>
                  </a:lnTo>
                  <a:lnTo>
                    <a:pt x="2123627" y="1061813"/>
                  </a:lnTo>
                  <a:lnTo>
                    <a:pt x="0" y="1061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5" name="Freeform 35"/>
          <p:cNvSpPr/>
          <p:nvPr/>
        </p:nvSpPr>
        <p:spPr>
          <a:xfrm>
            <a:off x="8040432" y="1501712"/>
            <a:ext cx="1578656" cy="2104874"/>
          </a:xfrm>
          <a:custGeom>
            <a:avLst/>
            <a:gdLst/>
            <a:ahLst/>
            <a:cxnLst/>
            <a:rect l="l" t="t" r="r" b="b"/>
            <a:pathLst>
              <a:path w="3157311" h="3157311">
                <a:moveTo>
                  <a:pt x="0" y="0"/>
                </a:moveTo>
                <a:lnTo>
                  <a:pt x="3157310" y="0"/>
                </a:lnTo>
                <a:lnTo>
                  <a:pt x="3157310" y="3157311"/>
                </a:lnTo>
                <a:lnTo>
                  <a:pt x="0" y="315731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36" name="Group 36"/>
          <p:cNvGrpSpPr/>
          <p:nvPr/>
        </p:nvGrpSpPr>
        <p:grpSpPr>
          <a:xfrm>
            <a:off x="7675134" y="2067085"/>
            <a:ext cx="730597" cy="974129"/>
            <a:chOff x="0" y="0"/>
            <a:chExt cx="6350000" cy="63500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6CCC3">
                <a:alpha val="60000"/>
              </a:srgbClr>
            </a:solidFill>
          </p:spPr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0"/>
            <a:ext cx="7772400" cy="10527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Выполняемость заданий</a:t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базовый уровень сложности</a:t>
            </a:r>
            <a:endParaRPr lang="ru-RU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340768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Задание № 1 – 80,62% - хороший процент выполнения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6413266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Пример задания № 1 (процент выполнения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90,00%)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ИЦТЭФ 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1"/>
            <a:ext cx="1042250" cy="1285860"/>
          </a:xfrm>
          <a:prstGeom prst="rect">
            <a:avLst/>
          </a:prstGeom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2438" y="1966913"/>
            <a:ext cx="7010024" cy="353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1474</Words>
  <Application>Microsoft Office PowerPoint</Application>
  <PresentationFormat>Экран (4:3)</PresentationFormat>
  <Paragraphs>558</Paragraphs>
  <Slides>87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87</vt:i4>
      </vt:variant>
    </vt:vector>
  </HeadingPairs>
  <TitlesOfParts>
    <vt:vector size="88" baseType="lpstr">
      <vt:lpstr>Тема Office</vt:lpstr>
      <vt:lpstr>Слайд 1</vt:lpstr>
      <vt:lpstr>ОГЭ – общая информация</vt:lpstr>
      <vt:lpstr>ОГЭ – общая информация</vt:lpstr>
      <vt:lpstr>ОГЭ – общая информация</vt:lpstr>
      <vt:lpstr>Лидеры</vt:lpstr>
      <vt:lpstr>И… не лидеры</vt:lpstr>
      <vt:lpstr>Выполняемость заданий</vt:lpstr>
      <vt:lpstr>Выполняемость заданий базовый уровень сложности</vt:lpstr>
      <vt:lpstr>Выполняемость заданий базовый уровень сложности</vt:lpstr>
      <vt:lpstr>Выполняемость заданий базовый уровень сложности</vt:lpstr>
      <vt:lpstr>Выполняемость заданий базовый уровень сложности</vt:lpstr>
      <vt:lpstr>Выполняемость заданий базовый уровень сложности</vt:lpstr>
      <vt:lpstr>Выполняемость заданий базовый уровень сложности</vt:lpstr>
      <vt:lpstr>Выполняемость заданий базовый уровень сложности</vt:lpstr>
      <vt:lpstr>Выполняемость заданий базовый уровень сложности</vt:lpstr>
      <vt:lpstr>Выполняемость заданий базовый уровень сложности</vt:lpstr>
      <vt:lpstr>Выполняемость заданий базовый уровень сложности</vt:lpstr>
      <vt:lpstr>Выполняемость заданий базовый уровень сложности</vt:lpstr>
      <vt:lpstr>Выполняемость заданий базовый уровень сложности</vt:lpstr>
      <vt:lpstr>Выполняемость заданий базовый уровень сложности</vt:lpstr>
      <vt:lpstr>Выполняемость заданий базовый уровень сложности</vt:lpstr>
      <vt:lpstr>Выполняемость заданий базовый уровень сложности</vt:lpstr>
      <vt:lpstr>Выполняемость заданий базовый уровень сложности</vt:lpstr>
      <vt:lpstr>Выполняемость заданий базовый уровень сложности</vt:lpstr>
      <vt:lpstr>Выполняемость заданий базовый уровень сложности</vt:lpstr>
      <vt:lpstr>Выполняемость заданий базовый уровень сложности</vt:lpstr>
      <vt:lpstr>Выполняемость заданий повышенный уровень сложности</vt:lpstr>
      <vt:lpstr>Выполняемость заданий повышенный уровень сложности</vt:lpstr>
      <vt:lpstr>Выполняемость заданий повышенный уровень сложности</vt:lpstr>
      <vt:lpstr>Выполняемость заданий повышенный уровень сложности</vt:lpstr>
      <vt:lpstr>Выполняемость заданий повышенный уровень сложности</vt:lpstr>
      <vt:lpstr>Выполняемость заданий повышенный уровень сложности</vt:lpstr>
      <vt:lpstr>Выполняемость заданий повышенный уровень сложности</vt:lpstr>
      <vt:lpstr>Выполняемость заданий повышенный уровень сложности</vt:lpstr>
      <vt:lpstr>Выполняемость заданий высокий уровень сложности</vt:lpstr>
      <vt:lpstr>Выполняемость заданий высокий уровень сложности</vt:lpstr>
      <vt:lpstr>Выполняемость заданий высокий уровень сложности</vt:lpstr>
      <vt:lpstr>Выполняемость заданий высокий уровень сложности</vt:lpstr>
      <vt:lpstr>Выполняемость заданий высокий уровень сложности</vt:lpstr>
      <vt:lpstr>Изменения ОГЭ 2025</vt:lpstr>
      <vt:lpstr>Изменения ОГЭ 2025</vt:lpstr>
      <vt:lpstr>Изменения ОГЭ 2025</vt:lpstr>
      <vt:lpstr>Изменения ОГЭ 2025</vt:lpstr>
      <vt:lpstr>Изменения ОГЭ 2025</vt:lpstr>
      <vt:lpstr>Изменения ОГЭ 2025</vt:lpstr>
      <vt:lpstr>Изменения ОГЭ 2025</vt:lpstr>
      <vt:lpstr>Изменения ОГЭ 2025</vt:lpstr>
      <vt:lpstr>Изменения ОГЭ 2025</vt:lpstr>
      <vt:lpstr>Изменения ОГЭ 2025</vt:lpstr>
      <vt:lpstr>Изменения ОГЭ 2025</vt:lpstr>
      <vt:lpstr>Изменения ОГЭ 2025</vt:lpstr>
      <vt:lpstr>Изменения ОГЭ 2025</vt:lpstr>
      <vt:lpstr>Изменения ОГЭ 2025</vt:lpstr>
      <vt:lpstr>Изменения ОГЭ 2025</vt:lpstr>
      <vt:lpstr>Изменения ОГЭ 2025</vt:lpstr>
      <vt:lpstr>Изменения ОГЭ 2025</vt:lpstr>
      <vt:lpstr>Изменения ОГЭ 2025</vt:lpstr>
      <vt:lpstr>Изменения ОГЭ 2025</vt:lpstr>
      <vt:lpstr>Изменения ОГЭ 2025</vt:lpstr>
      <vt:lpstr>Изменения ОГЭ 2025</vt:lpstr>
      <vt:lpstr>Изменения ОГЭ 2025</vt:lpstr>
      <vt:lpstr>Изменения ОГЭ 2025</vt:lpstr>
      <vt:lpstr>Методические рекомендации</vt:lpstr>
      <vt:lpstr>Методические рекомендации</vt:lpstr>
      <vt:lpstr>Методические рекомендации</vt:lpstr>
      <vt:lpstr>Методические рекомендации</vt:lpstr>
      <vt:lpstr>Задание 17 - экспериментальное</vt:lpstr>
      <vt:lpstr>Задание 17 - экспериментальное</vt:lpstr>
      <vt:lpstr>Задание 17 - экспериментальное</vt:lpstr>
      <vt:lpstr>Задание 17 - экспериментальное</vt:lpstr>
      <vt:lpstr>Задание 17 - экспериментальное</vt:lpstr>
      <vt:lpstr>Задание 17 - экспериментальное</vt:lpstr>
      <vt:lpstr>Задание 17 - экспериментальное</vt:lpstr>
      <vt:lpstr>Задание 17 - экспериментальное</vt:lpstr>
      <vt:lpstr>Задание 17 - экспериментальное</vt:lpstr>
      <vt:lpstr>Задание 17 - экспериментальное</vt:lpstr>
      <vt:lpstr>Задания 18, 19- качественные</vt:lpstr>
      <vt:lpstr>Задания 18, 19 - качественные</vt:lpstr>
      <vt:lpstr>Задания 18, 19 - качественные</vt:lpstr>
      <vt:lpstr>Задания 18, 19 - качественные</vt:lpstr>
      <vt:lpstr>Задания 18, 19 - качественные</vt:lpstr>
      <vt:lpstr>Задания 18, 19 - качественные</vt:lpstr>
      <vt:lpstr>Задания 18, 19 - качественные</vt:lpstr>
      <vt:lpstr>Задания 20 – 22 - расчетные</vt:lpstr>
      <vt:lpstr>Задания 20 – 22 - расчетные</vt:lpstr>
      <vt:lpstr>Слайд 86</vt:lpstr>
      <vt:lpstr>Слайд 87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ГИА 2022 Физика Итоги</dc:title>
  <dc:creator>Pohren</dc:creator>
  <cp:lastModifiedBy>Pohren</cp:lastModifiedBy>
  <cp:revision>153</cp:revision>
  <dcterms:created xsi:type="dcterms:W3CDTF">2022-08-24T15:30:32Z</dcterms:created>
  <dcterms:modified xsi:type="dcterms:W3CDTF">2024-10-28T17:08:39Z</dcterms:modified>
</cp:coreProperties>
</file>