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  <p:sldMasterId id="2147483679" r:id="rId3"/>
  </p:sldMasterIdLst>
  <p:notesMasterIdLst>
    <p:notesMasterId r:id="rId32"/>
  </p:notesMasterIdLst>
  <p:sldIdLst>
    <p:sldId id="356" r:id="rId4"/>
    <p:sldId id="420" r:id="rId5"/>
    <p:sldId id="421" r:id="rId6"/>
    <p:sldId id="422" r:id="rId7"/>
    <p:sldId id="432" r:id="rId8"/>
    <p:sldId id="423" r:id="rId9"/>
    <p:sldId id="433" r:id="rId10"/>
    <p:sldId id="425" r:id="rId11"/>
    <p:sldId id="434" r:id="rId12"/>
    <p:sldId id="435" r:id="rId13"/>
    <p:sldId id="426" r:id="rId14"/>
    <p:sldId id="436" r:id="rId15"/>
    <p:sldId id="437" r:id="rId16"/>
    <p:sldId id="428" r:id="rId17"/>
    <p:sldId id="429" r:id="rId18"/>
    <p:sldId id="430" r:id="rId19"/>
    <p:sldId id="406" r:id="rId20"/>
    <p:sldId id="407" r:id="rId21"/>
    <p:sldId id="408" r:id="rId22"/>
    <p:sldId id="410" r:id="rId23"/>
    <p:sldId id="431" r:id="rId24"/>
    <p:sldId id="413" r:id="rId25"/>
    <p:sldId id="414" r:id="rId26"/>
    <p:sldId id="415" r:id="rId27"/>
    <p:sldId id="417" r:id="rId28"/>
    <p:sldId id="418" r:id="rId29"/>
    <p:sldId id="427" r:id="rId30"/>
    <p:sldId id="378" r:id="rId31"/>
  </p:sldIdLst>
  <p:sldSz cx="12192000" cy="6858000"/>
  <p:notesSz cx="6858000" cy="9144000"/>
  <p:embeddedFontLs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46" autoAdjust="0"/>
  </p:normalViewPr>
  <p:slideViewPr>
    <p:cSldViewPr snapToGrid="0">
      <p:cViewPr varScale="1">
        <p:scale>
          <a:sx n="59" d="100"/>
          <a:sy n="59" d="100"/>
        </p:scale>
        <p:origin x="-72" y="-60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Лист1!$A$16:$A$19</c:f>
              <c:strCache>
                <c:ptCount val="4"/>
                <c:pt idx="0">
                  <c:v>«2»</c:v>
                </c:pt>
                <c:pt idx="1">
                  <c:v>«3»</c:v>
                </c:pt>
                <c:pt idx="2">
                  <c:v>«4»</c:v>
                </c:pt>
                <c:pt idx="3">
                  <c:v>«5»</c:v>
                </c:pt>
              </c:strCache>
            </c:strRef>
          </c:cat>
          <c:val>
            <c:numRef>
              <c:f>Лист1!$B$16:$B$19</c:f>
              <c:numCache>
                <c:formatCode>General</c:formatCode>
                <c:ptCount val="4"/>
                <c:pt idx="0">
                  <c:v>11</c:v>
                </c:pt>
                <c:pt idx="1">
                  <c:v>42.46</c:v>
                </c:pt>
                <c:pt idx="2">
                  <c:v>35.65</c:v>
                </c:pt>
                <c:pt idx="3">
                  <c:v>10.89</c:v>
                </c:pt>
              </c:numCache>
            </c:numRef>
          </c:val>
        </c:ser>
        <c:ser>
          <c:idx val="1"/>
          <c:order val="1"/>
          <c:tx>
            <c:strRef>
              <c:f>Лист1!$C$15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Лист1!$A$16:$A$19</c:f>
              <c:strCache>
                <c:ptCount val="4"/>
                <c:pt idx="0">
                  <c:v>«2»</c:v>
                </c:pt>
                <c:pt idx="1">
                  <c:v>«3»</c:v>
                </c:pt>
                <c:pt idx="2">
                  <c:v>«4»</c:v>
                </c:pt>
                <c:pt idx="3">
                  <c:v>«5»</c:v>
                </c:pt>
              </c:strCache>
            </c:strRef>
          </c:cat>
          <c:val>
            <c:numRef>
              <c:f>Лист1!$C$16:$C$19</c:f>
              <c:numCache>
                <c:formatCode>General</c:formatCode>
                <c:ptCount val="4"/>
                <c:pt idx="0">
                  <c:v>10.76</c:v>
                </c:pt>
                <c:pt idx="1">
                  <c:v>40.86</c:v>
                </c:pt>
                <c:pt idx="2">
                  <c:v>37.43</c:v>
                </c:pt>
                <c:pt idx="3">
                  <c:v>10.95</c:v>
                </c:pt>
              </c:numCache>
            </c:numRef>
          </c:val>
        </c:ser>
        <c:ser>
          <c:idx val="2"/>
          <c:order val="2"/>
          <c:tx>
            <c:strRef>
              <c:f>Лист1!$D$15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Лист1!$A$16:$A$19</c:f>
              <c:strCache>
                <c:ptCount val="4"/>
                <c:pt idx="0">
                  <c:v>«2»</c:v>
                </c:pt>
                <c:pt idx="1">
                  <c:v>«3»</c:v>
                </c:pt>
                <c:pt idx="2">
                  <c:v>«4»</c:v>
                </c:pt>
                <c:pt idx="3">
                  <c:v>«5»</c:v>
                </c:pt>
              </c:strCache>
            </c:strRef>
          </c:cat>
          <c:val>
            <c:numRef>
              <c:f>Лист1!$D$16:$D$19</c:f>
              <c:numCache>
                <c:formatCode>General</c:formatCode>
                <c:ptCount val="4"/>
                <c:pt idx="0">
                  <c:v>11.55</c:v>
                </c:pt>
                <c:pt idx="1">
                  <c:v>40.75</c:v>
                </c:pt>
                <c:pt idx="2">
                  <c:v>35.549999999999997</c:v>
                </c:pt>
                <c:pt idx="3">
                  <c:v>12.15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286016"/>
        <c:axId val="183300096"/>
      </c:barChart>
      <c:catAx>
        <c:axId val="18328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300096"/>
        <c:crosses val="autoZero"/>
        <c:auto val="1"/>
        <c:lblAlgn val="ctr"/>
        <c:lblOffset val="100"/>
        <c:noMultiLvlLbl val="0"/>
      </c:catAx>
      <c:valAx>
        <c:axId val="18330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28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36723534558179"/>
          <c:y val="0.89409667541557303"/>
          <c:w val="0.35626531058617666"/>
          <c:h val="7.3495917177019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33163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9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</a:t>
            </a:fld>
            <a:endParaRPr lang="en-US"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909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</a:t>
            </a:fld>
            <a:endParaRPr lang="en-US"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061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</a:t>
            </a:fld>
            <a:endParaRPr lang="en-US"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805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25</a:t>
            </a:fld>
            <a:endParaRPr lang="en-US"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501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</a:t>
            </a:fld>
            <a:endParaRPr lang="en-US"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758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84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12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44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85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17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05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8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183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97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2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  <a:defRPr sz="17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prstClr val="black"/>
              </a:buClr>
            </a:pPr>
            <a:fld id="{00000000-1234-1234-1234-123412341234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97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Char char="•"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14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2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4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790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1" y="-5557"/>
            <a:ext cx="9696008" cy="6856028"/>
          </a:xfrm>
          <a:prstGeom prst="rect">
            <a:avLst/>
          </a:prstGeom>
        </p:spPr>
      </p:pic>
      <p:sp>
        <p:nvSpPr>
          <p:cNvPr id="6" name="Фигура"/>
          <p:cNvSpPr/>
          <p:nvPr/>
        </p:nvSpPr>
        <p:spPr>
          <a:xfrm>
            <a:off x="6993924" y="3736452"/>
            <a:ext cx="4876800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>
              <a:spcBef>
                <a:spcPct val="20000"/>
              </a:spcBef>
              <a:buClr>
                <a:srgbClr val="336600"/>
              </a:buClr>
              <a:buSzPct val="75000"/>
              <a:defRPr/>
            </a:pPr>
            <a:r>
              <a:rPr lang="ru-RU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Отто Ольга Витальевна</a:t>
            </a:r>
            <a:endParaRPr lang="ru-RU" sz="2900" dirty="0">
              <a:solidFill>
                <a:srgbClr val="003300"/>
              </a:solidFill>
            </a:endParaRPr>
          </a:p>
          <a:p>
            <a:pPr lvl="0">
              <a:spcBef>
                <a:spcPct val="20000"/>
              </a:spcBef>
              <a:buClr>
                <a:srgbClr val="336600"/>
              </a:buClr>
              <a:buSzPct val="75000"/>
              <a:defRPr/>
            </a:pPr>
            <a:r>
              <a:rPr lang="ru-RU" sz="17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зампредседателя </a:t>
            </a:r>
            <a:r>
              <a:rPr lang="ru-RU" sz="17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 комиссии по </a:t>
            </a:r>
            <a:r>
              <a:rPr lang="ru-RU" sz="17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географии</a:t>
            </a:r>
            <a:r>
              <a:rPr lang="ru-RU" sz="17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к.г.н</a:t>
            </a:r>
            <a:r>
              <a:rPr lang="ru-RU" sz="17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каф. </a:t>
            </a:r>
            <a:r>
              <a:rPr lang="ru-RU" sz="17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природопользования </a:t>
            </a:r>
            <a:r>
              <a:rPr lang="ru-RU" sz="17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геоэкологии </a:t>
            </a:r>
            <a:r>
              <a:rPr lang="ru-RU" sz="1700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АлтГУ</a:t>
            </a:r>
            <a:endParaRPr lang="en-US" sz="17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Clr>
                <a:srgbClr val="336600"/>
              </a:buClr>
              <a:buSzPct val="75000"/>
              <a:defRPr/>
            </a:pPr>
            <a:r>
              <a:rPr lang="ru-RU" sz="17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7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otto.olga@mail.ru</a:t>
            </a:r>
            <a:endParaRPr lang="ru-RU" sz="17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654318" y="1517169"/>
            <a:ext cx="7213793" cy="136274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8565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uller Bold"/>
              </a:rPr>
              <a:t>Подготовка к ГИА 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Muller Bold"/>
              </a:rPr>
              <a:t>2025 по географии</a:t>
            </a:r>
            <a:endParaRPr lang="ru-RU" sz="6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835783" y="5942322"/>
            <a:ext cx="2748188" cy="27289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8565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 </a:t>
            </a:r>
            <a:r>
              <a:rPr lang="ru-RU" sz="160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ноября 2024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 20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600" y="1475874"/>
            <a:ext cx="6001242" cy="4615959"/>
          </a:xfrm>
        </p:spPr>
        <p:txBody>
          <a:bodyPr/>
          <a:lstStyle/>
          <a:p>
            <a:pPr marL="107950" indent="0">
              <a:buNone/>
            </a:pPr>
            <a:r>
              <a:rPr lang="ru-RU" sz="1600" dirty="0"/>
              <a:t>Туристические фирмы разных стран мира разработали слоганы (рекламные </a:t>
            </a:r>
            <a:r>
              <a:rPr lang="ru-RU" sz="1600" dirty="0" smtClean="0"/>
              <a:t>лозунги</a:t>
            </a:r>
            <a:r>
              <a:rPr lang="ru-RU" sz="1600" dirty="0"/>
              <a:t>) для привлечения туристов. Установите соответствие между </a:t>
            </a:r>
            <a:r>
              <a:rPr lang="ru-RU" sz="1600" dirty="0" smtClean="0"/>
              <a:t>слоганами </a:t>
            </a:r>
            <a:r>
              <a:rPr lang="ru-RU" sz="1600" dirty="0"/>
              <a:t>и странами: к каждому элементу первого столбца подберите </a:t>
            </a:r>
          </a:p>
          <a:p>
            <a:pPr marL="107950" indent="0">
              <a:buNone/>
            </a:pPr>
            <a:r>
              <a:rPr lang="ru-RU" sz="1600" dirty="0"/>
              <a:t>соответствующий элемент из второго столбца. </a:t>
            </a:r>
          </a:p>
          <a:p>
            <a:pPr marL="107950" indent="0">
              <a:buNone/>
            </a:pPr>
            <a:r>
              <a:rPr lang="ru-RU" sz="1600" dirty="0"/>
              <a:t>СЛОГАНЫ СТРАНЫ </a:t>
            </a:r>
          </a:p>
          <a:p>
            <a:pPr marL="107950" indent="0">
              <a:buNone/>
            </a:pPr>
            <a:r>
              <a:rPr lang="ru-RU" sz="1600" dirty="0"/>
              <a:t>А) Приезжайте к нам – в страну </a:t>
            </a:r>
            <a:r>
              <a:rPr lang="ru-RU" sz="1600" dirty="0" smtClean="0"/>
              <a:t>вечного праздника </a:t>
            </a:r>
            <a:r>
              <a:rPr lang="ru-RU" sz="1600" dirty="0"/>
              <a:t>жизни, где правят </a:t>
            </a:r>
            <a:r>
              <a:rPr lang="ru-RU" sz="1600" dirty="0" smtClean="0"/>
              <a:t>яркое «</a:t>
            </a:r>
            <a:r>
              <a:rPr lang="ru-RU" sz="1600" dirty="0"/>
              <a:t>восточное» солнце и тёплое южное </a:t>
            </a:r>
          </a:p>
          <a:p>
            <a:pPr marL="107950" indent="0">
              <a:buNone/>
            </a:pPr>
            <a:r>
              <a:rPr lang="ru-RU" sz="1600" dirty="0"/>
              <a:t>море! Ознакомьтесь с </a:t>
            </a:r>
            <a:r>
              <a:rPr lang="ru-RU" sz="1600" dirty="0" smtClean="0"/>
              <a:t>историей античного </a:t>
            </a:r>
            <a:r>
              <a:rPr lang="ru-RU" sz="1600" dirty="0"/>
              <a:t>Карфагена!</a:t>
            </a:r>
          </a:p>
          <a:p>
            <a:pPr marL="107950" indent="0">
              <a:buNone/>
            </a:pPr>
            <a:r>
              <a:rPr lang="ru-RU" sz="1600" dirty="0"/>
              <a:t>Б) Добро пожаловать в страну, где </a:t>
            </a:r>
            <a:r>
              <a:rPr lang="ru-RU" sz="1600" dirty="0" smtClean="0"/>
              <a:t>можно насладиться </a:t>
            </a:r>
            <a:r>
              <a:rPr lang="ru-RU" sz="1600" dirty="0"/>
              <a:t>великолепными видами </a:t>
            </a:r>
            <a:r>
              <a:rPr lang="ru-RU" sz="1600" dirty="0" smtClean="0"/>
              <a:t>не только </a:t>
            </a:r>
            <a:r>
              <a:rPr lang="ru-RU" sz="1600" dirty="0"/>
              <a:t>белоснежных Альп, но и</a:t>
            </a:r>
          </a:p>
          <a:p>
            <a:pPr marL="107950" indent="0">
              <a:buNone/>
            </a:pPr>
            <a:r>
              <a:rPr lang="ru-RU" sz="1600" dirty="0"/>
              <a:t>прекрасных альпийских лугов!</a:t>
            </a:r>
          </a:p>
          <a:p>
            <a:pPr marL="107950" indent="0">
              <a:buNone/>
            </a:pPr>
            <a:r>
              <a:rPr lang="ru-RU" sz="1600" dirty="0"/>
              <a:t>1) Австрия</a:t>
            </a:r>
          </a:p>
          <a:p>
            <a:pPr marL="107950" indent="0">
              <a:buNone/>
            </a:pPr>
            <a:r>
              <a:rPr lang="ru-RU" sz="1600" dirty="0"/>
              <a:t>2) Мексика</a:t>
            </a:r>
          </a:p>
          <a:p>
            <a:pPr marL="107950" indent="0">
              <a:buNone/>
            </a:pPr>
            <a:r>
              <a:rPr lang="ru-RU" sz="1600" dirty="0"/>
              <a:t>3) Тунис</a:t>
            </a:r>
          </a:p>
          <a:p>
            <a:pPr marL="107950" indent="0">
              <a:buNone/>
            </a:pPr>
            <a:r>
              <a:rPr lang="ru-RU" sz="1600" dirty="0"/>
              <a:t>4) Финляндия</a:t>
            </a:r>
            <a:endParaRPr lang="ru-RU" sz="16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058526" y="2261937"/>
            <a:ext cx="4717774" cy="3829895"/>
          </a:xfrm>
        </p:spPr>
        <p:txBody>
          <a:bodyPr/>
          <a:lstStyle/>
          <a:p>
            <a:pPr marL="107950" indent="0">
              <a:buNone/>
            </a:pPr>
            <a:r>
              <a:rPr lang="ru-RU" sz="1600" dirty="0" smtClean="0"/>
              <a:t>Ошибки:</a:t>
            </a:r>
          </a:p>
          <a:p>
            <a:r>
              <a:rPr lang="ru-RU" sz="1600" dirty="0" smtClean="0"/>
              <a:t>24 – 800 чел.</a:t>
            </a:r>
          </a:p>
          <a:p>
            <a:r>
              <a:rPr lang="ru-RU" sz="1600" dirty="0" smtClean="0"/>
              <a:t>Все ответы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887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КИМ ОГЭ с низкой решаемостью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63580"/>
            <a:ext cx="10515600" cy="4813246"/>
          </a:xfrm>
        </p:spPr>
        <p:txBody>
          <a:bodyPr/>
          <a:lstStyle/>
          <a:p>
            <a:pPr marL="50800" indent="0">
              <a:buNone/>
            </a:pPr>
            <a:r>
              <a:rPr lang="ru-RU" b="1" dirty="0"/>
              <a:t>Задание </a:t>
            </a:r>
            <a:r>
              <a:rPr lang="ru-RU" b="1" dirty="0" smtClean="0"/>
              <a:t>28</a:t>
            </a:r>
            <a:endParaRPr lang="ru-RU" b="1" dirty="0"/>
          </a:p>
          <a:p>
            <a:pPr marL="50800" indent="0">
              <a:buNone/>
            </a:pPr>
            <a:r>
              <a:rPr lang="ru-RU" sz="1800" dirty="0" smtClean="0"/>
              <a:t>1. Географическое </a:t>
            </a:r>
            <a:r>
              <a:rPr lang="ru-RU" sz="1800" dirty="0"/>
              <a:t>изучение Земли; 2. Изображения земной поверхности; 3. Земля – планета Солнечной системы; 4. Оболочки Земли; 5. Человечество на Земле. Материки и страны; 6. Взаимодействие природы и общества; 7. География России / </a:t>
            </a:r>
            <a:endParaRPr lang="ru-RU" sz="1800" dirty="0" smtClean="0"/>
          </a:p>
          <a:p>
            <a:pPr marL="50800" indent="0">
              <a:buNone/>
            </a:pPr>
            <a:endParaRPr lang="ru-RU" sz="1800" b="1" dirty="0" smtClean="0"/>
          </a:p>
          <a:p>
            <a:pPr marL="50800" indent="0">
              <a:buNone/>
            </a:pPr>
            <a:r>
              <a:rPr lang="ru-RU" sz="1800" b="1" dirty="0" smtClean="0"/>
              <a:t>Умение </a:t>
            </a:r>
            <a:r>
              <a:rPr lang="ru-RU" sz="1800" b="1" dirty="0"/>
              <a:t>классифицировать географические объекты и явления на основе их известных характерных свойств. Умение использовать географические знания для описания существенных признаков разнообразных явлений и процессов в повседневной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64561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заданий 28 и 29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ru-RU" sz="1800" dirty="0" smtClean="0"/>
              <a:t>Энергетики </a:t>
            </a:r>
            <a:r>
              <a:rPr lang="ru-RU" sz="1800" dirty="0"/>
              <a:t>Благовещенска подготовились к грозовому сезону. Грозовой сезон – период в течение года с высокой частотой и продолжительностью </a:t>
            </a:r>
            <a:r>
              <a:rPr lang="ru-RU" sz="1800" dirty="0" smtClean="0"/>
              <a:t>гроз. </a:t>
            </a:r>
            <a:r>
              <a:rPr lang="ru-RU" sz="1800" dirty="0"/>
              <a:t>При попадании молнии в объекты энергетики может происходить отключение электроэнергии, поэтому их защита от попадания молний во время грозового сезона – важная задача. Специалисты провели диагностику оборудования на воздушных линиях электропередач. Грозовой сезон в регионе начинается в апреле и заканчивается в конце сентября. Удары молнии и порывистые ветры способны нанести значительный ущерб объектам энергетики.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ru-RU" dirty="0" smtClean="0"/>
              <a:t>28. Укажите </a:t>
            </a:r>
            <a:r>
              <a:rPr lang="ru-RU" dirty="0"/>
              <a:t>энергетический объект, названный в тексте</a:t>
            </a:r>
            <a:r>
              <a:rPr lang="ru-RU" dirty="0" smtClean="0"/>
              <a:t>.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 smtClean="0"/>
              <a:t>29. Почему </a:t>
            </a:r>
            <a:r>
              <a:rPr lang="ru-RU" dirty="0"/>
              <a:t>для территории, о которой идёт речь в тексте, сильные порывистые </a:t>
            </a:r>
          </a:p>
          <a:p>
            <a:pPr marL="107950" indent="0">
              <a:buNone/>
            </a:pPr>
            <a:r>
              <a:rPr lang="ru-RU" dirty="0"/>
              <a:t>ветры характерны в летний период? </a:t>
            </a:r>
          </a:p>
        </p:txBody>
      </p:sp>
    </p:spTree>
    <p:extLst>
      <p:ext uri="{BB962C8B-B14F-4D97-AF65-F5344CB8AC3E}">
        <p14:creationId xmlns:p14="http://schemas.microsoft.com/office/powerpoint/2010/main" val="217461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заданий 28 и 29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370212" cy="4254567"/>
          </a:xfrm>
        </p:spPr>
        <p:txBody>
          <a:bodyPr/>
          <a:lstStyle/>
          <a:p>
            <a:pPr marL="107950" indent="0">
              <a:buNone/>
            </a:pPr>
            <a:r>
              <a:rPr lang="ru-RU" sz="1800" dirty="0"/>
              <a:t>В октябре 2018 г. в посёлке </a:t>
            </a:r>
            <a:r>
              <a:rPr lang="ru-RU" sz="1800" dirty="0" smtClean="0"/>
              <a:t>…введён </a:t>
            </a:r>
            <a:r>
              <a:rPr lang="ru-RU" sz="1800" dirty="0"/>
              <a:t>в эксплуатацию первый в РФ полностью </a:t>
            </a:r>
            <a:r>
              <a:rPr lang="ru-RU" sz="1800" dirty="0" smtClean="0"/>
              <a:t>цифровой </a:t>
            </a:r>
            <a:r>
              <a:rPr lang="ru-RU" sz="1800" dirty="0" err="1"/>
              <a:t>ветропарк</a:t>
            </a:r>
            <a:r>
              <a:rPr lang="ru-RU" sz="1800" dirty="0"/>
              <a:t>. Общая мощность </a:t>
            </a:r>
            <a:r>
              <a:rPr lang="ru-RU" sz="1800" dirty="0" smtClean="0"/>
              <a:t>…. </a:t>
            </a:r>
            <a:r>
              <a:rPr lang="ru-RU" sz="1800" dirty="0"/>
              <a:t>Управление работой </a:t>
            </a:r>
            <a:r>
              <a:rPr lang="ru-RU" sz="1800" dirty="0" err="1"/>
              <a:t>ветропарка</a:t>
            </a:r>
            <a:r>
              <a:rPr lang="ru-RU" sz="1800" dirty="0"/>
              <a:t> происходит </a:t>
            </a:r>
            <a:r>
              <a:rPr lang="ru-RU" sz="1800" dirty="0" smtClean="0"/>
              <a:t>удалённо </a:t>
            </a:r>
            <a:r>
              <a:rPr lang="ru-RU" sz="1800" dirty="0"/>
              <a:t>– из главного центра управления сетями </a:t>
            </a:r>
            <a:r>
              <a:rPr lang="ru-RU" sz="1800" dirty="0" smtClean="0"/>
              <a:t>«</a:t>
            </a:r>
            <a:r>
              <a:rPr lang="ru-RU" sz="1800" dirty="0" err="1" smtClean="0"/>
              <a:t>Янтарьэнерго</a:t>
            </a:r>
            <a:r>
              <a:rPr lang="ru-RU" sz="1800" dirty="0" smtClean="0"/>
              <a:t>».Внедрение </a:t>
            </a:r>
            <a:r>
              <a:rPr lang="ru-RU" sz="1800" dirty="0"/>
              <a:t>современных технологий повысит эффективность и надёжность </a:t>
            </a:r>
            <a:r>
              <a:rPr lang="ru-RU" sz="1800" dirty="0" smtClean="0"/>
              <a:t>электроснабжения </a:t>
            </a:r>
            <a:r>
              <a:rPr lang="ru-RU" sz="1800" dirty="0"/>
              <a:t>потребителей. </a:t>
            </a:r>
            <a:r>
              <a:rPr lang="ru-RU" sz="1800" dirty="0" err="1" smtClean="0"/>
              <a:t>Ветропарк</a:t>
            </a:r>
            <a:r>
              <a:rPr lang="ru-RU" sz="1800" dirty="0" smtClean="0"/>
              <a:t> </a:t>
            </a:r>
            <a:r>
              <a:rPr lang="ru-RU" sz="1800" dirty="0"/>
              <a:t>состоит из трёх ветроэнергетических установок башенного </a:t>
            </a:r>
            <a:r>
              <a:rPr lang="ru-RU" sz="1800" dirty="0" smtClean="0"/>
              <a:t>типа </a:t>
            </a:r>
            <a:r>
              <a:rPr lang="ru-RU" sz="1800" dirty="0"/>
              <a:t>с лопастями вертикального вращения. </a:t>
            </a:r>
            <a:r>
              <a:rPr lang="ru-RU" sz="1800" dirty="0" smtClean="0"/>
              <a:t>Это </a:t>
            </a:r>
            <a:r>
              <a:rPr lang="ru-RU" sz="1800" dirty="0"/>
              <a:t>самое современное </a:t>
            </a:r>
            <a:r>
              <a:rPr lang="ru-RU" sz="1800" dirty="0" err="1" smtClean="0"/>
              <a:t>ветроэнергооборудование</a:t>
            </a:r>
            <a:r>
              <a:rPr lang="ru-RU" sz="1800" dirty="0" smtClean="0"/>
              <a:t>  в </a:t>
            </a:r>
            <a:r>
              <a:rPr lang="ru-RU" sz="1800" dirty="0"/>
              <a:t>России. Оно почти бесшумное. Установленная мощность каждой </a:t>
            </a:r>
            <a:r>
              <a:rPr lang="ru-RU" sz="1800" dirty="0" smtClean="0"/>
              <a:t>установки …. </a:t>
            </a:r>
            <a:r>
              <a:rPr lang="ru-RU" sz="1800" dirty="0" err="1"/>
              <a:t>Ветропарк</a:t>
            </a:r>
            <a:r>
              <a:rPr lang="ru-RU" sz="1800" dirty="0"/>
              <a:t> работает </a:t>
            </a:r>
            <a:r>
              <a:rPr lang="ru-RU" sz="1800" dirty="0" smtClean="0"/>
              <a:t>круглый </a:t>
            </a:r>
            <a:r>
              <a:rPr lang="ru-RU" sz="1800" dirty="0"/>
              <a:t>год, даже при очень слабом ветре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82063" y="1411705"/>
            <a:ext cx="5005137" cy="4680128"/>
          </a:xfrm>
        </p:spPr>
        <p:txBody>
          <a:bodyPr/>
          <a:lstStyle/>
          <a:p>
            <a:pPr marL="107950" indent="0">
              <a:buNone/>
            </a:pPr>
            <a:r>
              <a:rPr lang="ru-RU" dirty="0" smtClean="0"/>
              <a:t>28</a:t>
            </a:r>
            <a:r>
              <a:rPr lang="ru-RU" dirty="0"/>
              <a:t>. Назовите один (любой), кроме ветровых, тип электростанций в России, </a:t>
            </a:r>
            <a:r>
              <a:rPr lang="ru-RU" dirty="0" smtClean="0"/>
              <a:t>использующий </a:t>
            </a:r>
            <a:r>
              <a:rPr lang="ru-RU" dirty="0"/>
              <a:t>возобновляемые источники энергии (ВИЭ). .</a:t>
            </a:r>
            <a:endParaRPr lang="ru-RU" dirty="0" smtClean="0"/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 smtClean="0"/>
              <a:t>29</a:t>
            </a:r>
            <a:r>
              <a:rPr lang="ru-RU" dirty="0"/>
              <a:t>. В тексте говорится о преимуществах запущенного в </a:t>
            </a:r>
            <a:r>
              <a:rPr lang="ru-RU" dirty="0" smtClean="0"/>
              <a:t>эксплуатацию </a:t>
            </a:r>
            <a:r>
              <a:rPr lang="ru-RU" dirty="0" err="1" smtClean="0"/>
              <a:t>ветропарка</a:t>
            </a:r>
            <a:r>
              <a:rPr lang="ru-RU" dirty="0"/>
              <a:t>: использование экологически безопасного и почти </a:t>
            </a:r>
            <a:r>
              <a:rPr lang="ru-RU" dirty="0" smtClean="0"/>
              <a:t>бесшумного оборудования</a:t>
            </a:r>
            <a:r>
              <a:rPr lang="ru-RU" dirty="0"/>
              <a:t>, работа круглый год, даже при очень слабом ветре. Но</a:t>
            </a:r>
            <a:r>
              <a:rPr lang="ru-RU" dirty="0" smtClean="0"/>
              <a:t>, к </a:t>
            </a:r>
            <a:r>
              <a:rPr lang="ru-RU" dirty="0"/>
              <a:t>сожалению, есть и недостатки. Какие недостатки, характерные для многих </a:t>
            </a:r>
            <a:r>
              <a:rPr lang="ru-RU" dirty="0" err="1" smtClean="0"/>
              <a:t>ветропарков</a:t>
            </a:r>
            <a:r>
              <a:rPr lang="ru-RU" dirty="0"/>
              <a:t>, Вы могли бы указать?</a:t>
            </a:r>
          </a:p>
        </p:txBody>
      </p:sp>
    </p:spTree>
    <p:extLst>
      <p:ext uri="{BB962C8B-B14F-4D97-AF65-F5344CB8AC3E}">
        <p14:creationId xmlns:p14="http://schemas.microsoft.com/office/powerpoint/2010/main" val="139105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Распределение тестовых баллов участников ЕГЭ по </a:t>
            </a:r>
            <a:r>
              <a:rPr lang="ru-RU" dirty="0" smtClean="0"/>
              <a:t>географии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4" y="1703388"/>
            <a:ext cx="10202779" cy="471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4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3300"/>
                </a:solidFill>
                <a:latin typeface="Arial"/>
              </a:rPr>
              <a:t>Образовательные учреждения</a:t>
            </a:r>
            <a:r>
              <a:rPr lang="ru-RU" sz="3600" dirty="0" smtClean="0">
                <a:solidFill>
                  <a:srgbClr val="003300"/>
                </a:solidFill>
                <a:latin typeface="Arial"/>
              </a:rPr>
              <a:t>, выпускники которых продемонстрировали </a:t>
            </a:r>
            <a:r>
              <a:rPr lang="ru-RU" sz="3600" dirty="0">
                <a:solidFill>
                  <a:srgbClr val="003300"/>
                </a:solidFill>
                <a:latin typeface="Arial"/>
              </a:rPr>
              <a:t>наиболее высокие результаты </a:t>
            </a:r>
            <a:r>
              <a:rPr lang="ru-RU" sz="3600" dirty="0" smtClean="0">
                <a:solidFill>
                  <a:srgbClr val="003300"/>
                </a:solidFill>
                <a:latin typeface="Arial"/>
              </a:rPr>
              <a:t>ЕГЭ </a:t>
            </a:r>
            <a:r>
              <a:rPr lang="ru-RU" sz="3600" dirty="0">
                <a:solidFill>
                  <a:srgbClr val="003300"/>
                </a:solidFill>
                <a:latin typeface="Arial"/>
              </a:rPr>
              <a:t>по географии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90372"/>
              </p:ext>
            </p:extLst>
          </p:nvPr>
        </p:nvGraphicFramePr>
        <p:xfrm>
          <a:off x="1026695" y="1957136"/>
          <a:ext cx="10379242" cy="4315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122"/>
                <a:gridCol w="9339120"/>
              </a:tblGrid>
              <a:tr h="39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"Новиковская СОШ им. Федорова Н.Д." (</a:t>
                      </a:r>
                      <a:r>
                        <a:rPr lang="ru-RU" sz="1800" dirty="0" err="1">
                          <a:effectLst/>
                        </a:rPr>
                        <a:t>Бийский</a:t>
                      </a:r>
                      <a:r>
                        <a:rPr lang="ru-RU" sz="1800" dirty="0">
                          <a:effectLst/>
                        </a:rPr>
                        <a:t> район)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"Михайловская СОШ" (</a:t>
                      </a:r>
                      <a:r>
                        <a:rPr lang="ru-RU" sz="1800" dirty="0" err="1">
                          <a:effectLst/>
                        </a:rPr>
                        <a:t>Бурлинский</a:t>
                      </a:r>
                      <a:r>
                        <a:rPr lang="ru-RU" sz="1800" dirty="0">
                          <a:effectLst/>
                        </a:rPr>
                        <a:t> район)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"Егорьевская СОШ" (Егорьевский район)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 "Лицей № 2" (Каменский район)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"Мамонтовская СОШ" (Мамонтовский район)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"Павловская СОШ" (Павловский район)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</a:t>
                      </a:r>
                      <a:r>
                        <a:rPr lang="ru-RU" sz="1800" dirty="0" err="1">
                          <a:effectLst/>
                        </a:rPr>
                        <a:t>Змеиногорская</a:t>
                      </a:r>
                      <a:r>
                        <a:rPr lang="ru-RU" sz="1800" dirty="0">
                          <a:effectLst/>
                        </a:rPr>
                        <a:t> СОШ №1" (</a:t>
                      </a:r>
                      <a:r>
                        <a:rPr lang="ru-RU" sz="1800" dirty="0" err="1">
                          <a:effectLst/>
                        </a:rPr>
                        <a:t>Змеиногорский</a:t>
                      </a:r>
                      <a:r>
                        <a:rPr lang="ru-RU" sz="1800" dirty="0">
                          <a:effectLst/>
                        </a:rPr>
                        <a:t> район)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</a:t>
                      </a:r>
                      <a:r>
                        <a:rPr lang="ru-RU" sz="1800" dirty="0" err="1">
                          <a:effectLst/>
                        </a:rPr>
                        <a:t>Луговская</a:t>
                      </a:r>
                      <a:r>
                        <a:rPr lang="ru-RU" sz="1800" dirty="0">
                          <a:effectLst/>
                        </a:rPr>
                        <a:t> СОШ" (Каменский район)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"Гимназия №80" (г. Барнаул)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"СОШ № 75" (г. Барнаул)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КГБОУ "</a:t>
                      </a:r>
                      <a:r>
                        <a:rPr lang="ru-RU" sz="1800" dirty="0" err="1">
                          <a:effectLst/>
                        </a:rPr>
                        <a:t>Бийская</a:t>
                      </a:r>
                      <a:r>
                        <a:rPr lang="ru-RU" sz="1800" dirty="0">
                          <a:effectLst/>
                        </a:rPr>
                        <a:t> общеобразовательная школа-интернат №3" (г. Бийск)</a:t>
                      </a:r>
                      <a:endParaRPr lang="ru-RU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93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КИМ ЕГЭ с низкой решаемостью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63580"/>
            <a:ext cx="10515600" cy="4813246"/>
          </a:xfrm>
        </p:spPr>
        <p:txBody>
          <a:bodyPr/>
          <a:lstStyle/>
          <a:p>
            <a:pPr marL="50800" indent="0">
              <a:buNone/>
            </a:pPr>
            <a:r>
              <a:rPr lang="ru-RU" sz="1800" b="1" dirty="0"/>
              <a:t>Задание </a:t>
            </a:r>
            <a:r>
              <a:rPr lang="ru-RU" sz="1800" b="1" dirty="0" smtClean="0"/>
              <a:t>21</a:t>
            </a:r>
          </a:p>
          <a:p>
            <a:pPr marL="50800" indent="0">
              <a:buNone/>
            </a:pPr>
            <a:r>
              <a:rPr lang="ru-RU" sz="1800" b="1" dirty="0" smtClean="0"/>
              <a:t>Задание 22</a:t>
            </a:r>
          </a:p>
          <a:p>
            <a:pPr marL="50800" indent="0">
              <a:buNone/>
            </a:pPr>
            <a:r>
              <a:rPr lang="ru-RU" sz="1800" dirty="0"/>
              <a:t>География в современном мире. Географическая среда как сфера взаимодействия общества и природы. Население мира. Мировое хозяйство. Регионы и страны мира. Место России в современном мире. Глобальные проблемы </a:t>
            </a:r>
            <a:r>
              <a:rPr lang="ru-RU" sz="1800" dirty="0" smtClean="0"/>
              <a:t>человечества / </a:t>
            </a:r>
          </a:p>
          <a:p>
            <a:pPr marL="50800" indent="0">
              <a:buNone/>
            </a:pPr>
            <a:r>
              <a:rPr lang="ru-RU" sz="1800" b="1" dirty="0" smtClean="0"/>
              <a:t>Умение </a:t>
            </a:r>
            <a:r>
              <a:rPr lang="ru-RU" sz="1800" b="1" dirty="0"/>
              <a:t>использовать географические знания для описания существенных признаков разнообразных явлений и процессов в повседневной </a:t>
            </a:r>
            <a:r>
              <a:rPr lang="ru-RU" sz="1800" b="1" dirty="0" smtClean="0"/>
              <a:t>жизни</a:t>
            </a:r>
          </a:p>
          <a:p>
            <a:pPr marL="50800" indent="0">
              <a:buNone/>
            </a:pPr>
            <a:endParaRPr lang="ru-RU" sz="1800" b="1" dirty="0" smtClean="0"/>
          </a:p>
          <a:p>
            <a:pPr marL="50800" indent="0">
              <a:buNone/>
            </a:pPr>
            <a:r>
              <a:rPr lang="ru-RU" sz="1800" i="1" dirty="0"/>
              <a:t>В открытом варианте КИМ ЕГЭ использовалось задание, в котором необходимо было продемонстрировать понимание взаимосвязи между природными условиями, и размещением промышленного производства на примере производства водорода. Правильный ответ дали только </a:t>
            </a:r>
            <a:r>
              <a:rPr lang="ru-RU" sz="1800" i="1" dirty="0" smtClean="0"/>
              <a:t>48% </a:t>
            </a:r>
            <a:r>
              <a:rPr lang="ru-RU" sz="1800" i="1" dirty="0"/>
              <a:t>участников экзамена. Наиболее распространенной ошибкой стала невнимательность, так как в задании говорится о море, где находится залив </a:t>
            </a:r>
            <a:r>
              <a:rPr lang="ru-RU" sz="1800" i="1" dirty="0" err="1"/>
              <a:t>Шелехова</a:t>
            </a:r>
            <a:r>
              <a:rPr lang="ru-RU" sz="1800" i="1" dirty="0"/>
              <a:t>, но учащиеся называли другие моря, не учитывая условий в тексте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539725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714895" y="112234"/>
            <a:ext cx="11079253" cy="11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buClrTx/>
              <a:defRPr/>
            </a:pPr>
            <a:r>
              <a:rPr lang="ru-RU" sz="4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картами различного содержания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055881" y="4192932"/>
            <a:ext cx="6337738" cy="3396641"/>
          </a:xfrm>
        </p:spPr>
        <p:txBody>
          <a:bodyPr/>
          <a:lstStyle/>
          <a:p>
            <a:pPr marL="7620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!!! </a:t>
            </a:r>
            <a:r>
              <a:rPr lang="ru-RU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определить разницу во времени для двух пунктов, используя карту часовых зон России.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Смогли верно выполнить около 72 % выпускников. Можно предположить, что трудности связаны с определением времени в часовой зоне, расположенной к западу от той, время в которой известно, а также с использованием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«московское время».</a:t>
            </a: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18868" r="1714" b="35062"/>
          <a:stretch/>
        </p:blipFill>
        <p:spPr>
          <a:xfrm>
            <a:off x="-17453" y="1253701"/>
            <a:ext cx="12202787" cy="30962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10" y="4349931"/>
            <a:ext cx="6251955" cy="2446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lnSpc>
                <a:spcPct val="115000"/>
              </a:lnSpc>
              <a:buClr>
                <a:srgbClr val="595959"/>
              </a:buClr>
              <a:buSzPts val="2400"/>
            </a:pPr>
            <a:r>
              <a:rPr lang="ru-RU" sz="1900" dirty="0">
                <a:solidFill>
                  <a:srgbClr val="FF0000"/>
                </a:solidFill>
              </a:rPr>
              <a:t>!!! </a:t>
            </a:r>
            <a:r>
              <a:rPr lang="ru-RU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выбирать и использовать источники географической информации для определения положения и взаиморасположения объектов в пространстве. 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показывает, что это требование достигается чуть более половины обучающихся, сдающих экзамен. Расположение объектов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гидросферы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хуже (41%), чем объектов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литосферы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(64%).</a:t>
            </a:r>
            <a:endParaRPr lang="ru-RU" sz="1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756459" y="196249"/>
            <a:ext cx="11435542" cy="87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buClrTx/>
              <a:defRPr/>
            </a:pPr>
            <a:r>
              <a:rPr 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читать информацию по изолиниям на картах различного содержания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6715" y="4463512"/>
            <a:ext cx="7508631" cy="4815205"/>
          </a:xfrm>
        </p:spPr>
        <p:txBody>
          <a:bodyPr/>
          <a:lstStyle/>
          <a:p>
            <a:pPr marL="7620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!!!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КИМ ЕГЭ проверяется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карты различного содержания для выявления закономерностей и тенденций , получения нового географического знания о природных, социально-экономических и экологических процессах и явлениях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9" r="50232" b="22031"/>
          <a:stretch/>
        </p:blipFill>
        <p:spPr>
          <a:xfrm>
            <a:off x="1031978" y="1248282"/>
            <a:ext cx="5469095" cy="32152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48203" y="1271649"/>
            <a:ext cx="4563687" cy="557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lnSpc>
                <a:spcPct val="115000"/>
              </a:lnSpc>
              <a:buClr>
                <a:srgbClr val="595959"/>
              </a:buClr>
              <a:buSzPts val="2400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Анализ результатов показывает, что отмечаются некоторые затруднения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значения показателя в случае расположения точки внутри замкнутой изолинии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их испытывают примерно около 10-12% выпускников, причем это прослеживается при работе с разными изолиниями – изотермами, изогиетами, горизонталями.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169105" y="394188"/>
            <a:ext cx="12022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buClrTx/>
              <a:defRPr/>
            </a:pPr>
            <a:r>
              <a:rPr lang="ru-RU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картами справочных материалов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9106" y="4716382"/>
            <a:ext cx="6869350" cy="2187559"/>
          </a:xfrm>
        </p:spPr>
        <p:txBody>
          <a:bodyPr/>
          <a:lstStyle/>
          <a:p>
            <a:pPr marL="7620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!!!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знания об особенностях географического положения, природы, населения и хозяйства крупных географических регионов России для определения их по описанию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38456" y="1271649"/>
            <a:ext cx="497343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lnSpc>
                <a:spcPct val="115000"/>
              </a:lnSpc>
              <a:buClr>
                <a:srgbClr val="595959"/>
              </a:buClr>
              <a:buSzPts val="2400"/>
            </a:pPr>
            <a:r>
              <a:rPr lang="ru-RU" sz="2400" dirty="0" smtClean="0">
                <a:solidFill>
                  <a:srgbClr val="FF0000"/>
                </a:solidFill>
              </a:rPr>
              <a:t>!!!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Недостатком подготовки является неумение использовать политико-административную карту России из справочных материалов, для оценки достоверности своего ответа.</a:t>
            </a:r>
          </a:p>
          <a:p>
            <a:pPr marL="76200" lvl="0">
              <a:lnSpc>
                <a:spcPct val="115000"/>
              </a:lnSpc>
              <a:buClr>
                <a:srgbClr val="595959"/>
              </a:buClr>
              <a:buSzPts val="2400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lvl="0">
              <a:lnSpc>
                <a:spcPct val="115000"/>
              </a:lnSpc>
              <a:buClr>
                <a:srgbClr val="595959"/>
              </a:buClr>
              <a:buSzPts val="2400"/>
            </a:pPr>
            <a:r>
              <a:rPr lang="ru-RU" sz="2400" dirty="0" smtClean="0">
                <a:solidFill>
                  <a:srgbClr val="FF0000"/>
                </a:solidFill>
              </a:rPr>
              <a:t>!!!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числу ошибок можно отнести указание в ответе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субъекта РФ его административного центра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 вместо «Красноярский край» - Красноярск.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18462" r="54474" b="31106"/>
          <a:stretch/>
        </p:blipFill>
        <p:spPr>
          <a:xfrm>
            <a:off x="1123706" y="1271649"/>
            <a:ext cx="5515219" cy="35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результатов ОГЭ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935940"/>
              </p:ext>
            </p:extLst>
          </p:nvPr>
        </p:nvGraphicFramePr>
        <p:xfrm>
          <a:off x="800100" y="1356867"/>
          <a:ext cx="10695214" cy="454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354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2219325" y="196249"/>
            <a:ext cx="9972675" cy="87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buClrTx/>
              <a:defRPr/>
            </a:pPr>
            <a:r>
              <a:rPr 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сравнивать показатели из статистической таблицы Справочных материалов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4108" y="3222693"/>
            <a:ext cx="5419725" cy="3216259"/>
          </a:xfrm>
        </p:spPr>
        <p:txBody>
          <a:bodyPr/>
          <a:lstStyle/>
          <a:p>
            <a:pPr marL="7620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!!!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применить знания о различии в уровне и качестве жизни населения стран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той или иной степени смогли более 50% выпускников. Возможно, часть выпускников не усвоили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«ИЧР»,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знают составляющих его показателей, один из которых представлен в таблице в явном виде (средняя продолжительность жизни), другой – необходимо вычислить (ВВП на душу населения), и не смогли применить знания.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t="50314" r="19263"/>
          <a:stretch/>
        </p:blipFill>
        <p:spPr>
          <a:xfrm>
            <a:off x="6633312" y="1129155"/>
            <a:ext cx="3862881" cy="25512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17001" r="56147" b="67714"/>
          <a:stretch/>
        </p:blipFill>
        <p:spPr>
          <a:xfrm>
            <a:off x="276253" y="1284204"/>
            <a:ext cx="4191000" cy="809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38939" r="56337" b="41820"/>
          <a:stretch/>
        </p:blipFill>
        <p:spPr>
          <a:xfrm>
            <a:off x="276253" y="2093829"/>
            <a:ext cx="4238625" cy="1019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450" y="1685077"/>
            <a:ext cx="3066554" cy="17375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53833" y="3625300"/>
            <a:ext cx="664002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lnSpc>
                <a:spcPct val="115000"/>
              </a:lnSpc>
              <a:buClr>
                <a:srgbClr val="595959"/>
              </a:buClr>
              <a:buSzPts val="2400"/>
            </a:pPr>
            <a:r>
              <a:rPr lang="ru-RU" sz="2000" dirty="0">
                <a:solidFill>
                  <a:srgbClr val="FF0000"/>
                </a:solidFill>
              </a:rPr>
              <a:t>!!!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по источникам информации тенденции развития природных, социально-экономических 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объектов, процессов и явлений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сформировано (36%). Возможно, приступившие к выполнению задания, но не выполнившие его, путают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 и относительные величины,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извлечь показатели, данные в таблице в явном виде, переводят относительные величины из таблицы в абсолютные.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выполнения заданий 25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9" y="1764632"/>
            <a:ext cx="5916447" cy="404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4" y="1764632"/>
            <a:ext cx="5261560" cy="31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66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9022" y="0"/>
            <a:ext cx="2862993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3"/>
          <p:cNvSpPr/>
          <p:nvPr/>
        </p:nvSpPr>
        <p:spPr>
          <a:xfrm>
            <a:off x="2911768" y="446237"/>
            <a:ext cx="9091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buClrTx/>
              <a:defRPr/>
            </a:pPr>
            <a:r>
              <a:rPr lang="ru-RU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извлекать информацию из текста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02778" y="1166308"/>
            <a:ext cx="6570201" cy="5326231"/>
          </a:xfrm>
        </p:spPr>
        <p:txBody>
          <a:bodyPr/>
          <a:lstStyle/>
          <a:p>
            <a:pPr marL="7620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!!!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нализ результатов экзамена позволяет судить о недостаточно высоком уровне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использовать текст, как источник информации. </a:t>
            </a:r>
          </a:p>
          <a:p>
            <a:pPr marL="7620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выделить в тексте элементы описания географического положения объекта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вызвало затруднение примерно у 50% экзаменуемых, что связано с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недостаточным знанием географической номенклатуры.</a:t>
            </a:r>
          </a:p>
          <a:p>
            <a:pPr marL="76200" indent="0" algn="just"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Умение распознавать в тексте географические понятия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продемонстрировали менее  50% экзаменуемых. При этом наиболее высокие результаты по узнаванию и определению понятий экзаменуемые показали по теме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«Население мира»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низкие по темам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«Гидросфера»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«Литосфера».</a:t>
            </a:r>
          </a:p>
          <a:p>
            <a:pPr marL="7620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объяснять особенности природных, социальных, экономических, экологических объектов, процессов и явлений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продемонстрировали менее половины выпускников. По содержанию, наиболее сложными оказались темы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«Географическая зональность» и «Гидросфера».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t="20859" r="57121" b="8696"/>
          <a:stretch/>
        </p:blipFill>
        <p:spPr>
          <a:xfrm>
            <a:off x="145902" y="1166308"/>
            <a:ext cx="5396137" cy="46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1636295" y="446237"/>
            <a:ext cx="10536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buClrTx/>
              <a:defRPr/>
            </a:pPr>
            <a:r>
              <a:rPr lang="ru-RU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применять знания о природе Земли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26722" y="966325"/>
            <a:ext cx="6260231" cy="5326231"/>
          </a:xfrm>
        </p:spPr>
        <p:txBody>
          <a:bodyPr/>
          <a:lstStyle/>
          <a:p>
            <a:pPr marL="7620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КИМ ЕГЭ на позиции 27 проверялось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«оценивать географические факторы, определяющие сущность и динамику важнейших социально-экономических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процессов»; </a:t>
            </a:r>
          </a:p>
          <a:p>
            <a:pPr marL="76200" indent="0"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на основании информации топографических карт нужно определить участок, на котором наиболее велик риск развития водной эрозии. B среднем заданием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осфера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справляются около 48% выпускников требовалось сравнить количество суммарной солнечной радиации в определенных точках Земли в указанное время, определить, какому климатическому поясу соответствует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выявить наиболее увлажненный склон. В среднем с заданиями по теме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«Атмосфера»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справляется 32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561" y="1031790"/>
            <a:ext cx="5546413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 algn="just">
              <a:lnSpc>
                <a:spcPct val="115000"/>
              </a:lnSpc>
              <a:buClr>
                <a:srgbClr val="595959"/>
              </a:buClr>
              <a:buSzPts val="2400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экзаменуемых по теме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«Гидросфера»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51%,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Биосфера и биологические ресурсы мира», «Почвы и земельные ресурсы мира» – 62%.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связаны с недостаточной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понятий, незнанием особенностей территорий и неспособностью их определить, используя имеющиеся знания о географических закономерностях. Экзаменуемые испытывали большие трудности в теме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«Атмосфера»,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в понимании действия климатообразующих факторов, не используют знание закономерностей распространения поясов атмосферного давления и изменения атмосферного давления с высотой.</a:t>
            </a:r>
          </a:p>
          <a:p>
            <a:pPr marL="76200" lvl="0" algn="just">
              <a:lnSpc>
                <a:spcPct val="115000"/>
              </a:lnSpc>
              <a:buClr>
                <a:srgbClr val="595959"/>
              </a:buClr>
              <a:buSzPts val="2400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 в геологической истории Земли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знания геохронологической шкалы верно могут определить 69% экзаменуемых.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551037" y="226513"/>
            <a:ext cx="11640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buClrTx/>
              <a:defRPr/>
            </a:pPr>
            <a:r>
              <a:rPr lang="ru-RU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применять знания о природопользовании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02531" y="1105278"/>
            <a:ext cx="6489469" cy="5326231"/>
          </a:xfrm>
        </p:spPr>
        <p:txBody>
          <a:bodyPr/>
          <a:lstStyle/>
          <a:p>
            <a:pPr marL="76200" indent="0">
              <a:buNone/>
            </a:pPr>
            <a:r>
              <a:rPr lang="ru-RU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знаний об основных </a:t>
            </a:r>
            <a:r>
              <a:rPr lang="ru-RU" sz="18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закономерностях и проблемах взаимодействия географической среды и общества </a:t>
            </a: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проверялась в заданиях </a:t>
            </a:r>
            <a:r>
              <a:rPr lang="ru-RU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линий </a:t>
            </a: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22-23 и 29 .</a:t>
            </a:r>
          </a:p>
          <a:p>
            <a:pPr marL="76200" indent="0">
              <a:buNone/>
            </a:pP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ответов участников ЕГЭ на задания 22-23 свидетельствуют о  формальном усвоении частью выпускников знаний </a:t>
            </a:r>
            <a:r>
              <a:rPr lang="ru-RU" sz="1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рационального </a:t>
            </a:r>
            <a:r>
              <a:rPr lang="ru-RU" sz="18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природопользовании</a:t>
            </a:r>
            <a:r>
              <a:rPr lang="ru-RU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учащиеся знают, что замкнутый цикл </a:t>
            </a:r>
            <a:r>
              <a:rPr lang="ru-RU" sz="18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водооборота</a:t>
            </a: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пример рационального природопользования, но при этом затрудняются объяснить, почему он относится к примерам рационального природопользования.  </a:t>
            </a:r>
          </a:p>
          <a:p>
            <a:pPr marL="76200" indent="0">
              <a:buNone/>
            </a:pP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заданий 29 часть выпускников затруднялась привести аргументы, подтверждающую </a:t>
            </a:r>
            <a:r>
              <a:rPr lang="ru-RU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точку </a:t>
            </a: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о том, что некоторые меры по сокращению выбросов в атмосферу парниковых газов могут также иметь негативные последствия для окружающей среды.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3107" y="1105278"/>
            <a:ext cx="576218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 разделу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«Природопользование и геоэкология»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проверяли умение «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географической терминологией и системой базовых географических понятий».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выполнения более 70% участников ЕГЭ. При этом в заданиях по определению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ресурсообеспеченности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 по данным о величине запасов и объемах добычи справились 80% участников, a заданиями, в которых требовалось рассчитать величину запасов природных ресурсов по данным 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ресурсообеспеченности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объемах добычи – лишь 60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умением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«оценивать различные подходы к решению </a:t>
            </a:r>
            <a:r>
              <a:rPr lang="ru-RU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и различные точки зрения по актуальным экологическим проблемам»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проверялось в ряде заданий линии 29 высокого уровня сложности. С такими заданиями справились 55-65% выпускников, что говорит о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названного умения.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864525" y="138667"/>
            <a:ext cx="10839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buClrTx/>
              <a:defRPr/>
            </a:pPr>
            <a:r>
              <a:rPr lang="ru-RU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применять знания о мировом хозяйстве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68785" y="1105278"/>
            <a:ext cx="6323215" cy="5326231"/>
          </a:xfrm>
        </p:spPr>
        <p:txBody>
          <a:bodyPr/>
          <a:lstStyle/>
          <a:p>
            <a:pPr marL="76200" indent="0">
              <a:buNone/>
            </a:pP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предметного результата </a:t>
            </a:r>
            <a:r>
              <a:rPr lang="ru-RU" sz="18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«владеть географической терминологией и системой географических понятий, различать географические процессы и явления и распознавать их проявления в повседневной жизни»</a:t>
            </a: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проверяется в заданиях базового уровня сложности линии 12. Всего лишь чуть более 50% экзаменуемых верно определили высказывания в которых говорится </a:t>
            </a:r>
            <a:r>
              <a:rPr lang="ru-RU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«международной </a:t>
            </a:r>
            <a:r>
              <a:rPr lang="ru-RU" sz="1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интеграции». </a:t>
            </a: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40% ошибочно считают, что в высказывании «Более половины продукции машиностроения таких стран, как Германия, Япония и Республика Корея, предназначается для поставок на мировой рынок» говорится о «международной экономической интеграции». </a:t>
            </a:r>
          </a:p>
          <a:p>
            <a:pPr marL="76200" indent="0">
              <a:buNone/>
            </a:pPr>
            <a:r>
              <a:rPr lang="ru-RU" sz="1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Приведённый пример подтверждает вывод о слабом владении понятийным аппаратом по разделу «Мировое хозяйство».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3107" y="1105278"/>
            <a:ext cx="57621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предметного результата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«использовать географические знания о мировом хозяйстве для решения задач»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содержания темы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экспортёры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видов промышленной продукции» контролировалось в заданиях линии 9. Результат выполнения заданий, примерно 40%. Каждый четвёртый ошибочно выбирал Бразилию вместо Катара, Швецию вместо CШA как крупных производителей природного газа, 15% ошибочно выбирали Эфиопию. В задании на определение крупных производителей металлического алюминия правильный ответ Китай, Индия, Норвегия выбрали 34% участников ЕГЭ.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76% выпускников продемонстрировали знание крупных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стран-производителей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экспортёров пшеницы, кукурузы, кофе, сои.</a:t>
            </a:r>
          </a:p>
        </p:txBody>
      </p:sp>
    </p:spTree>
    <p:extLst>
      <p:ext uri="{BB962C8B-B14F-4D97-AF65-F5344CB8AC3E}">
        <p14:creationId xmlns:p14="http://schemas.microsoft.com/office/powerpoint/2010/main" val="32387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18477" y="300253"/>
            <a:ext cx="12073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buClrTx/>
              <a:defRPr/>
            </a:pPr>
            <a:r>
              <a:rPr lang="ru-RU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применять знания о регионах и странах мира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3106" y="1105278"/>
            <a:ext cx="1176396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заданиях в линии 5, базирующихся на знании особенностей географического положения, природно-ресурсного капитала, населения, хозяйства крупных стран мира, контролировалось достижение требования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«вычленять географическую информацию, представленную в различных источниках, необходимую для подтверждения тех или иных тезисов».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60% заданий свидетельствуют, что знание предметного содержания недостаточно усвоены. Так, например, лишь половина выпускников продемонстрировала знание особенностей населения США при этом допустив ошибки.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Содержание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«Регионы и страны мира»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контролируется и в задании 17 повышенного уровня сложности, нацеленное на проверку достижения требования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«использовать географические знания о природе Земли, о мировом хозяйстве, населении мира для решения учебных и (или) практико-ориентированных задач»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 целом результаты выполнения заданий свидетельствуют о достижении предметного результата: 42% участников экзамена смогли по краткому описанию определить искомую страну. Примерно 55-60% экзаменуемых верно определили такие страны как Япония, Эквадор,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Боливия, Испания.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Вьетнам по краткому описанию смогли лишь 27% экзаменуемых.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результатов свидетельствует о недостаточном усвоении отдельных тем разделов школьных курсов географии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10-11 классов: «Природа материков» (рельеф, климат), «Современная политическая карта».</a:t>
            </a:r>
          </a:p>
        </p:txBody>
      </p:sp>
    </p:spTree>
    <p:extLst>
      <p:ext uri="{BB962C8B-B14F-4D97-AF65-F5344CB8AC3E}">
        <p14:creationId xmlns:p14="http://schemas.microsoft.com/office/powerpoint/2010/main" val="22654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9022" y="0"/>
            <a:ext cx="286299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2911768" y="0"/>
            <a:ext cx="91758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defRPr/>
            </a:pPr>
            <a:r>
              <a:rPr lang="ru-RU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2025</a:t>
            </a:r>
          </a:p>
          <a:p>
            <a:pPr lvl="2" indent="-342900" algn="just">
              <a:buClrTx/>
              <a:buFont typeface="Arial" panose="020B0604020202020204" pitchFamily="34" charset="0"/>
              <a:buChar char="•"/>
              <a:defRPr/>
            </a:pPr>
            <a:r>
              <a:rPr lang="ru-RU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заданий на оценку достижений как </a:t>
            </a:r>
            <a:r>
              <a:rPr lang="ru-RU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</a:t>
            </a:r>
            <a:r>
              <a:rPr lang="ru-RU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</a:t>
            </a:r>
            <a:r>
              <a:rPr lang="ru-RU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освоения</a:t>
            </a:r>
          </a:p>
          <a:p>
            <a:pPr indent="-342900" algn="just">
              <a:buClrTx/>
              <a:buFont typeface="Arial" panose="020B0604020202020204" pitchFamily="34" charset="0"/>
              <a:buChar char="•"/>
              <a:defRPr/>
            </a:pPr>
            <a:r>
              <a:rPr lang="ru-RU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Ориентированность заданий на проверку </a:t>
            </a:r>
            <a:r>
              <a:rPr lang="ru-RU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умений, навыков и способов познавательной деятельности,</a:t>
            </a:r>
            <a:r>
              <a:rPr lang="ru-RU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востребованы УУД (познавательные, коммуникативные и регулятивные);</a:t>
            </a:r>
          </a:p>
          <a:p>
            <a:pPr indent="-342900" algn="just">
              <a:buClrTx/>
              <a:buFont typeface="Arial" panose="020B0604020202020204" pitchFamily="34" charset="0"/>
              <a:buChar char="•"/>
              <a:defRPr/>
            </a:pPr>
            <a:r>
              <a:rPr lang="ru-RU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Нацеленность на проверку </a:t>
            </a:r>
            <a:r>
              <a:rPr lang="ru-RU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работать с разнообразными </a:t>
            </a:r>
            <a:r>
              <a:rPr lang="ru-RU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географической информации </a:t>
            </a:r>
            <a:r>
              <a:rPr lang="ru-RU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(географические карты и тексты, статистические таблицы, схемы, диаграммы);</a:t>
            </a:r>
          </a:p>
          <a:p>
            <a:pPr indent="-342900" algn="just">
              <a:buClrTx/>
              <a:buFont typeface="Arial" panose="020B0604020202020204" pitchFamily="34" charset="0"/>
              <a:buChar char="•"/>
              <a:defRPr/>
            </a:pPr>
            <a:r>
              <a:rPr lang="ru-RU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умений </a:t>
            </a:r>
            <a:r>
              <a:rPr lang="ru-RU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географическую информацию</a:t>
            </a:r>
            <a:r>
              <a:rPr lang="ru-RU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представленную в различных видах, способность применять географические знания и информацию в учебных ситуациях и в реальных жизненных условиях для решения различных учебных и практико-ориентированных задач;</a:t>
            </a: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-2726075" y="-498807"/>
            <a:ext cx="8783462" cy="8783462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33323" y="2300615"/>
            <a:ext cx="1393078" cy="1393078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32" name="Выбирайте аудиторию…"/>
          <p:cNvSpPr txBox="1"/>
          <p:nvPr/>
        </p:nvSpPr>
        <p:spPr>
          <a:xfrm>
            <a:off x="8026401" y="3389631"/>
            <a:ext cx="3598930" cy="4103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 sz="4000" spc="39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kumimoji="0" sz="20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Выбирайте аудиторию…"/>
          <p:cNvSpPr txBox="1"/>
          <p:nvPr/>
        </p:nvSpPr>
        <p:spPr>
          <a:xfrm>
            <a:off x="8216061" y="1740463"/>
            <a:ext cx="3598930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 sz="4000" spc="39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lang="ru-RU" sz="2800" b="0" i="0" u="none" strike="noStrike" kern="0" cap="none" spc="39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Спасибо за внимание !</a:t>
            </a:r>
            <a:endParaRPr kumimoji="0" sz="28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3300"/>
                </a:solidFill>
                <a:latin typeface="Arial"/>
                <a:ea typeface="+mj-ea"/>
                <a:cs typeface="+mj-cs"/>
              </a:rPr>
              <a:t>Образовательные учреждения, продемонстрировавшие наиболее высокие результаты ОГЭ по </a:t>
            </a:r>
            <a:r>
              <a:rPr lang="ru-RU" sz="2800" dirty="0" smtClean="0">
                <a:solidFill>
                  <a:srgbClr val="003300"/>
                </a:solidFill>
                <a:latin typeface="Arial"/>
                <a:ea typeface="+mj-ea"/>
                <a:cs typeface="+mj-cs"/>
              </a:rPr>
              <a:t>географии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750807"/>
              </p:ext>
            </p:extLst>
          </p:nvPr>
        </p:nvGraphicFramePr>
        <p:xfrm>
          <a:off x="753979" y="1828803"/>
          <a:ext cx="10523621" cy="4004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432"/>
                <a:gridCol w="6352674"/>
                <a:gridCol w="3625515"/>
              </a:tblGrid>
              <a:tr h="9084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Название ОО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Доля участников, получивших отметки "4" и "5" (качество обучения)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0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</a:t>
                      </a:r>
                      <a:r>
                        <a:rPr lang="ru-RU" sz="1800" dirty="0" err="1">
                          <a:effectLst/>
                        </a:rPr>
                        <a:t>Луговская</a:t>
                      </a:r>
                      <a:r>
                        <a:rPr lang="ru-RU" sz="1800" dirty="0">
                          <a:effectLst/>
                        </a:rPr>
                        <a:t> СОШ" (Каменский район)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0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МКОУ "</a:t>
                      </a:r>
                      <a:r>
                        <a:rPr lang="ru-RU" sz="1800" dirty="0" err="1">
                          <a:effectLst/>
                        </a:rPr>
                        <a:t>Юдихинская</a:t>
                      </a:r>
                      <a:r>
                        <a:rPr lang="ru-RU" sz="1800" dirty="0">
                          <a:effectLst/>
                        </a:rPr>
                        <a:t> СОШ" (</a:t>
                      </a:r>
                      <a:r>
                        <a:rPr lang="ru-RU" sz="1800" dirty="0" err="1">
                          <a:effectLst/>
                        </a:rPr>
                        <a:t>Тюменцевский</a:t>
                      </a:r>
                      <a:r>
                        <a:rPr lang="ru-RU" sz="1800" dirty="0">
                          <a:effectLst/>
                        </a:rPr>
                        <a:t> район)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0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"Лицей №124" (г. Барнаул)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0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"Егорьевская СОШ" (Егорьевский район)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95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0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"Гимназия №42" (г. Барнаул)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95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38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МАОУ "СОШ №132 им. Н.М. Малахова" (г. Барнаул)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0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"СОШ №128" (г. Барнаул)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0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МБОУ "Гимназия №22" (г. Барнаул)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0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МАОУ "Лицей №52" (г. Барнаул)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80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МБОУ "Гимназия №69" (г. Барнаул)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КИМ ОГЭ с низкой решаемостью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63580"/>
            <a:ext cx="10515600" cy="4813246"/>
          </a:xfrm>
        </p:spPr>
        <p:txBody>
          <a:bodyPr/>
          <a:lstStyle/>
          <a:p>
            <a:pPr marL="50800" indent="0">
              <a:buNone/>
            </a:pPr>
            <a:r>
              <a:rPr lang="ru-RU" b="1" dirty="0" smtClean="0"/>
              <a:t>Задание </a:t>
            </a:r>
            <a:r>
              <a:rPr lang="ru-RU" b="1" dirty="0" smtClean="0"/>
              <a:t>1</a:t>
            </a:r>
            <a:endParaRPr lang="ru-RU" b="1" dirty="0" smtClean="0"/>
          </a:p>
          <a:p>
            <a:r>
              <a:rPr lang="ru-RU" sz="1800" dirty="0" smtClean="0">
                <a:latin typeface="Times New Roman"/>
              </a:rPr>
              <a:t>1</a:t>
            </a:r>
            <a:r>
              <a:rPr lang="ru-RU" sz="1800" dirty="0">
                <a:latin typeface="Times New Roman"/>
              </a:rPr>
              <a:t>. Географическое изучение Земли; 2. Изображения земной поверхности; 3. Земля – планета Солнечной системы; 4. Оболочки Земли; 5. Человечество на Земле. Материки и страны; 6. Взаимодействие природы и общества; 7. География России </a:t>
            </a:r>
            <a:r>
              <a:rPr lang="ru-RU" sz="1800" dirty="0" smtClean="0">
                <a:latin typeface="Times New Roman"/>
              </a:rPr>
              <a:t>/</a:t>
            </a:r>
          </a:p>
          <a:p>
            <a:endParaRPr lang="ru-RU" sz="1800" dirty="0" smtClean="0">
              <a:latin typeface="Times New Roman"/>
            </a:endParaRPr>
          </a:p>
          <a:p>
            <a:r>
              <a:rPr lang="ru-RU" sz="1800" dirty="0" smtClean="0">
                <a:latin typeface="Times New Roman"/>
              </a:rPr>
              <a:t> </a:t>
            </a:r>
            <a:r>
              <a:rPr lang="ru-RU" sz="1800" b="1" dirty="0">
                <a:latin typeface="Times New Roman"/>
              </a:rPr>
              <a:t>Освоение и применение системы знаний о размещении и основных свойствах географических объектов в решении современных практических задач своего населённого пункта, Российской Федерации, мирового сообщества, в том числе задачи устойчивого развития; понимание роли географии в формировании качества жизни человека и окружающей его среды на планете Земля, понимание роли и места географической науки в системе научных дисциплин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89159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ru-RU" dirty="0" smtClean="0"/>
              <a:t>Какая из перечисленных стран находится в двух частях света?</a:t>
            </a:r>
          </a:p>
          <a:p>
            <a:r>
              <a:rPr lang="ru-RU" dirty="0"/>
              <a:t>Бразилия – 1100 чел</a:t>
            </a:r>
          </a:p>
          <a:p>
            <a:r>
              <a:rPr lang="ru-RU" dirty="0"/>
              <a:t>Великобритания – 947 чел.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ru-RU" dirty="0"/>
              <a:t>Какая из перечисленных пустынь расположена в Южном полушарии?</a:t>
            </a:r>
          </a:p>
          <a:p>
            <a:pPr marL="107950" indent="0">
              <a:buNone/>
            </a:pPr>
            <a:r>
              <a:rPr lang="ru-RU" dirty="0"/>
              <a:t>1) Сахара</a:t>
            </a:r>
          </a:p>
          <a:p>
            <a:pPr marL="107950" indent="0">
              <a:buNone/>
            </a:pPr>
            <a:r>
              <a:rPr lang="ru-RU" dirty="0"/>
              <a:t>2) Руб-эль-Хали</a:t>
            </a:r>
          </a:p>
          <a:p>
            <a:pPr marL="107950" indent="0">
              <a:buNone/>
            </a:pPr>
            <a:r>
              <a:rPr lang="ru-RU" dirty="0"/>
              <a:t>3) </a:t>
            </a:r>
            <a:r>
              <a:rPr lang="ru-RU" dirty="0" err="1"/>
              <a:t>Атакама</a:t>
            </a:r>
            <a:endParaRPr lang="ru-RU" dirty="0"/>
          </a:p>
          <a:p>
            <a:pPr marL="107950" indent="0">
              <a:buNone/>
            </a:pPr>
            <a:r>
              <a:rPr lang="ru-RU" dirty="0"/>
              <a:t>4</a:t>
            </a:r>
            <a:r>
              <a:rPr lang="ru-RU" dirty="0" smtClean="0"/>
              <a:t>) Гоби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 smtClean="0"/>
              <a:t>Сахара – 1400 чел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1" y="3174247"/>
            <a:ext cx="48768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3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47" y="268873"/>
            <a:ext cx="10515600" cy="1325700"/>
          </a:xfrm>
        </p:spPr>
        <p:txBody>
          <a:bodyPr/>
          <a:lstStyle/>
          <a:p>
            <a:r>
              <a:rPr lang="ru-RU" dirty="0" smtClean="0"/>
              <a:t>Задания КИМ ОГЭ с низкой решаемостью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63580"/>
            <a:ext cx="10515600" cy="4813246"/>
          </a:xfrm>
        </p:spPr>
        <p:txBody>
          <a:bodyPr/>
          <a:lstStyle/>
          <a:p>
            <a:pPr marL="50800" indent="0">
              <a:buNone/>
            </a:pPr>
            <a:r>
              <a:rPr lang="ru-RU" b="1" dirty="0"/>
              <a:t>Задание </a:t>
            </a:r>
            <a:r>
              <a:rPr lang="ru-RU" b="1" dirty="0" smtClean="0"/>
              <a:t>13</a:t>
            </a:r>
            <a:endParaRPr lang="ru-RU" b="1" dirty="0"/>
          </a:p>
          <a:p>
            <a:pPr marL="50800" indent="0">
              <a:buNone/>
            </a:pPr>
            <a:r>
              <a:rPr lang="ru-RU" sz="1800" dirty="0"/>
              <a:t>4.1.2 Внешние и внутренние процессы </a:t>
            </a:r>
            <a:r>
              <a:rPr lang="ru-RU" sz="1800" dirty="0" err="1" smtClean="0"/>
              <a:t>рельефообразования.Полезные</a:t>
            </a:r>
            <a:r>
              <a:rPr lang="ru-RU" sz="1800" dirty="0" smtClean="0"/>
              <a:t> </a:t>
            </a:r>
            <a:r>
              <a:rPr lang="ru-RU" sz="1800" dirty="0"/>
              <a:t>ископаемые. 4.2.1 Мировой океан и его части. Движение вод Мирового океана</a:t>
            </a:r>
            <a:r>
              <a:rPr lang="ru-RU" sz="1800" dirty="0" smtClean="0"/>
              <a:t>. </a:t>
            </a:r>
            <a:r>
              <a:rPr lang="ru-RU" sz="1800" dirty="0"/>
              <a:t>4.3.1 Газовый состав, строение атмосферы. Зависимость нагревания земной поверхности от угла падения солнечных лучей. Атмосферное давление</a:t>
            </a:r>
            <a:r>
              <a:rPr lang="ru-RU" sz="1800" dirty="0" smtClean="0"/>
              <a:t>. </a:t>
            </a:r>
            <a:r>
              <a:rPr lang="ru-RU" sz="1800" dirty="0"/>
              <a:t>7.2.1 Природные условия и ресурсы России. Природно-ресурсный капитал и экологический потенциал России. Минеральные ресурсы страны и проблемы их рационального использования. Основные ресурсные базы. Природные ресурсы суши и морей, омывающих Россию; 7.3.4 Городское и сельское население. Виды городских и сельских населённых пунктов. Урбанизация в России. Крупнейшие города и городские агломерации; 7.3.6 Половозрастная структура населения России в географических районах и субъектах Российской Федерации и факторы, её определяющие; 7.4 Хозяйство России </a:t>
            </a:r>
            <a:r>
              <a:rPr lang="ru-RU" sz="1800" dirty="0" smtClean="0"/>
              <a:t>/</a:t>
            </a:r>
          </a:p>
          <a:p>
            <a:pPr marL="50800" indent="0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Освоение и применение системы знаний об основных географических закономерностях, определяющих развитие человеческого общества с древности до наших дней в социальной, экономической, политической, научной и культурной сферах. Умение решать практические задачи </a:t>
            </a:r>
            <a:r>
              <a:rPr lang="ru-RU" sz="1800" b="1" dirty="0" err="1"/>
              <a:t>геоэкологического</a:t>
            </a:r>
            <a:r>
              <a:rPr lang="ru-RU" sz="1800" b="1" dirty="0"/>
              <a:t> содержания для определения качества окружающей среды своей местности, путей её сохранения и улучшения; задачи в сфере экономической географии для определения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16659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 13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подъёме в тропосфере температура воздуха понижается в среднем на 0,6 °С на каждые 100 м. Определите температуру на вершине горы А с абсолютной высотой 2000 м, если у её подножия, расположенного на уровне моря, температура составляет 10 °С. Ответ запишите в виде </a:t>
            </a:r>
            <a:r>
              <a:rPr lang="ru-RU" dirty="0" smtClean="0"/>
              <a:t>числа</a:t>
            </a:r>
          </a:p>
          <a:p>
            <a:pPr marL="107950" indent="0">
              <a:buNone/>
            </a:pPr>
            <a:r>
              <a:rPr lang="ru-RU" dirty="0" smtClean="0"/>
              <a:t>Ошибки: </a:t>
            </a:r>
          </a:p>
          <a:p>
            <a:r>
              <a:rPr lang="ru-RU" dirty="0" smtClean="0"/>
              <a:t>«-»</a:t>
            </a:r>
          </a:p>
          <a:p>
            <a:r>
              <a:rPr lang="ru-RU" dirty="0" smtClean="0"/>
              <a:t>округление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Средняя солёность поверхностных вод Средиземного моря составляет 38‰. Определите, сколько граммов солей растворено в 3 л его воды. Ответ </a:t>
            </a:r>
            <a:r>
              <a:rPr lang="ru-RU" dirty="0" smtClean="0"/>
              <a:t>запишите </a:t>
            </a:r>
            <a:r>
              <a:rPr lang="ru-RU" dirty="0"/>
              <a:t>в виде </a:t>
            </a:r>
            <a:r>
              <a:rPr lang="ru-RU" dirty="0" smtClean="0"/>
              <a:t>числа</a:t>
            </a:r>
          </a:p>
          <a:p>
            <a:endParaRPr lang="ru-RU" dirty="0"/>
          </a:p>
          <a:p>
            <a:r>
              <a:rPr lang="ru-RU" dirty="0" smtClean="0"/>
              <a:t>Ошибки:</a:t>
            </a:r>
          </a:p>
          <a:p>
            <a:r>
              <a:rPr lang="ru-RU" dirty="0" smtClean="0"/>
              <a:t>1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14 / 1140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49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КИМ ОГЭ с низкой решаемостью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63580"/>
            <a:ext cx="10515600" cy="4813246"/>
          </a:xfrm>
        </p:spPr>
        <p:txBody>
          <a:bodyPr/>
          <a:lstStyle/>
          <a:p>
            <a:pPr marL="50800" indent="0">
              <a:buNone/>
            </a:pPr>
            <a:r>
              <a:rPr lang="ru-RU" b="1" dirty="0"/>
              <a:t>Задание </a:t>
            </a:r>
            <a:r>
              <a:rPr lang="ru-RU" b="1" dirty="0" smtClean="0"/>
              <a:t>14</a:t>
            </a:r>
            <a:endParaRPr lang="ru-RU" b="1" dirty="0"/>
          </a:p>
          <a:p>
            <a:pPr marL="50800" indent="0">
              <a:buNone/>
            </a:pPr>
            <a:r>
              <a:rPr lang="ru-RU" sz="1800" dirty="0"/>
              <a:t>6.6 Стихийные явления в литосфере, атмосфере и гидросфере / </a:t>
            </a:r>
            <a:endParaRPr lang="ru-RU" sz="1800" dirty="0" smtClean="0"/>
          </a:p>
          <a:p>
            <a:pPr marL="50800" indent="0">
              <a:buNone/>
            </a:pPr>
            <a:r>
              <a:rPr lang="ru-RU" sz="1800" b="1" dirty="0" smtClean="0"/>
              <a:t>Умение </a:t>
            </a:r>
            <a:r>
              <a:rPr lang="ru-RU" sz="1800" b="1" dirty="0"/>
              <a:t>оценивать характер взаимодействия деятельности человека и компонентов природы в разных географических условиях с точки зрения концепции устойчивого </a:t>
            </a:r>
            <a:r>
              <a:rPr lang="ru-RU" sz="1800" b="1" dirty="0" smtClean="0"/>
              <a:t>развития</a:t>
            </a:r>
          </a:p>
          <a:p>
            <a:pPr marL="50800" indent="0">
              <a:buNone/>
            </a:pPr>
            <a:r>
              <a:rPr lang="ru-RU" b="1" dirty="0" smtClean="0"/>
              <a:t>Задание </a:t>
            </a:r>
            <a:r>
              <a:rPr lang="ru-RU" b="1" dirty="0" smtClean="0"/>
              <a:t>20</a:t>
            </a:r>
          </a:p>
          <a:p>
            <a:pPr marL="50800" indent="0">
              <a:buNone/>
            </a:pPr>
            <a:r>
              <a:rPr lang="ru-RU" sz="1800" dirty="0" smtClean="0"/>
              <a:t>5.3 </a:t>
            </a:r>
            <a:r>
              <a:rPr lang="ru-RU" sz="1800" dirty="0"/>
              <a:t>Культурно-исторические регионы мира. Многообразие стран, их основные типы; 5.4 Южные материки. Африка. Австралия и Океания. Южная Америка. Антарктида ‒ уникальный материк на Земле. История открытия. Географическое положение. Основные черты рельефа, климата и внутренних вод и определяющие их факторы. Зональные и азональные природные комплексы. Население и политическая карта Африки, Австралии и Океании, Южной Америки. Крупнейшие по территории и численности населения страны; 5.5 Северные материки. Северная Америка. Евразия. История открытия и освоения. Географическое положение. Основные черты рельефа, климата и внутренних вод и определяющие их факторы. Зональные и азональные природные комплексы. Население. Политическая карта. Крупнейшие по территории и численности населения страны; 7.3 Население России / </a:t>
            </a:r>
            <a:endParaRPr lang="ru-RU" sz="1800" dirty="0" smtClean="0"/>
          </a:p>
          <a:p>
            <a:pPr marL="50800" indent="0">
              <a:buNone/>
            </a:pPr>
            <a:r>
              <a:rPr lang="ru-RU" sz="1800" b="1" dirty="0" smtClean="0"/>
              <a:t>Умение </a:t>
            </a:r>
            <a:r>
              <a:rPr lang="ru-RU" sz="1800" b="1" dirty="0"/>
              <a:t>использовать географические знания для описания существенных признаков разнообразных явлений и процессов в повседневной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253676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 14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600" y="1475874"/>
            <a:ext cx="5664358" cy="4615959"/>
          </a:xfrm>
        </p:spPr>
        <p:txBody>
          <a:bodyPr/>
          <a:lstStyle/>
          <a:p>
            <a:pPr marL="107950" indent="0">
              <a:buNone/>
            </a:pPr>
            <a:r>
              <a:rPr lang="ru-RU" sz="1600" dirty="0"/>
              <a:t>Сейсмичность – фактор, который учитывается в любом виде хозяйственной </a:t>
            </a:r>
            <a:r>
              <a:rPr lang="ru-RU" sz="1600" dirty="0" smtClean="0"/>
              <a:t>деятельности</a:t>
            </a:r>
            <a:r>
              <a:rPr lang="ru-RU" sz="1600" dirty="0"/>
              <a:t>, в том числе и в строительстве. Для каких двух из </a:t>
            </a:r>
            <a:r>
              <a:rPr lang="ru-RU" sz="1600" dirty="0" smtClean="0"/>
              <a:t>перечисленных </a:t>
            </a:r>
            <a:r>
              <a:rPr lang="ru-RU" sz="1600" dirty="0"/>
              <a:t>регионов России характерны землетрясения, и поэтому при </a:t>
            </a:r>
            <a:r>
              <a:rPr lang="ru-RU" sz="1600" dirty="0" smtClean="0"/>
              <a:t>строительстве </a:t>
            </a:r>
            <a:r>
              <a:rPr lang="ru-RU" sz="1600" dirty="0"/>
              <a:t>используют специальные технологии, повышающие </a:t>
            </a:r>
            <a:r>
              <a:rPr lang="ru-RU" sz="1600" dirty="0" err="1" smtClean="0"/>
              <a:t>сейсмоустойчивость</a:t>
            </a:r>
            <a:r>
              <a:rPr lang="ru-RU" sz="1600" dirty="0" smtClean="0"/>
              <a:t> </a:t>
            </a:r>
            <a:r>
              <a:rPr lang="ru-RU" sz="1600" dirty="0"/>
              <a:t>зданий? </a:t>
            </a:r>
            <a:endParaRPr lang="ru-RU" sz="1600" dirty="0" smtClean="0"/>
          </a:p>
          <a:p>
            <a:pPr marL="107950" indent="0">
              <a:buNone/>
            </a:pPr>
            <a:r>
              <a:rPr lang="ru-RU" sz="1600" dirty="0" smtClean="0"/>
              <a:t>1</a:t>
            </a:r>
            <a:r>
              <a:rPr lang="ru-RU" sz="1600" dirty="0"/>
              <a:t>) Ненецкий автономный округ</a:t>
            </a:r>
          </a:p>
          <a:p>
            <a:pPr marL="107950" indent="0">
              <a:buNone/>
            </a:pPr>
            <a:r>
              <a:rPr lang="ru-RU" sz="1600" dirty="0"/>
              <a:t>2) Республика Марий Эл</a:t>
            </a:r>
          </a:p>
          <a:p>
            <a:pPr marL="107950" indent="0">
              <a:buNone/>
            </a:pPr>
            <a:r>
              <a:rPr lang="ru-RU" sz="1600" dirty="0"/>
              <a:t>3) Архангельская область</a:t>
            </a:r>
          </a:p>
          <a:p>
            <a:pPr marL="107950" indent="0">
              <a:buNone/>
            </a:pPr>
            <a:r>
              <a:rPr lang="ru-RU" sz="1600" dirty="0"/>
              <a:t>4) Сахалинская область</a:t>
            </a:r>
          </a:p>
          <a:p>
            <a:pPr marL="107950" indent="0">
              <a:buNone/>
            </a:pPr>
            <a:r>
              <a:rPr lang="ru-RU" sz="1600" dirty="0"/>
              <a:t>5) Республика </a:t>
            </a:r>
            <a:r>
              <a:rPr lang="ru-RU" sz="1600" dirty="0" smtClean="0"/>
              <a:t>Алтай</a:t>
            </a:r>
          </a:p>
          <a:p>
            <a:pPr marL="107950" indent="0">
              <a:buNone/>
            </a:pPr>
            <a:endParaRPr lang="ru-RU" sz="16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43200" y="1427747"/>
            <a:ext cx="5333100" cy="4664086"/>
          </a:xfrm>
        </p:spPr>
        <p:txBody>
          <a:bodyPr/>
          <a:lstStyle/>
          <a:p>
            <a:pPr marL="107950" indent="0">
              <a:buNone/>
            </a:pPr>
            <a:r>
              <a:rPr lang="ru-RU" sz="1600" dirty="0"/>
              <a:t>Такие неблагоприятные климатические явления, как засухи, суховеи и </a:t>
            </a:r>
            <a:r>
              <a:rPr lang="ru-RU" sz="1600" dirty="0" smtClean="0"/>
              <a:t>пыльные </a:t>
            </a:r>
            <a:r>
              <a:rPr lang="ru-RU" sz="1600" dirty="0"/>
              <a:t>бури, значительно затрудняют хозяйственное использование </a:t>
            </a:r>
          </a:p>
          <a:p>
            <a:pPr marL="107950" indent="0">
              <a:buNone/>
            </a:pPr>
            <a:r>
              <a:rPr lang="ru-RU" sz="1600" dirty="0"/>
              <a:t>территории. Для каких двух из перечисленных регионов России они наиболее </a:t>
            </a:r>
            <a:r>
              <a:rPr lang="ru-RU" sz="1600" dirty="0" smtClean="0"/>
              <a:t>характерны?.</a:t>
            </a:r>
            <a:endParaRPr lang="ru-RU" sz="1600" dirty="0"/>
          </a:p>
          <a:p>
            <a:pPr marL="107950" indent="0">
              <a:buNone/>
            </a:pPr>
            <a:r>
              <a:rPr lang="ru-RU" sz="1600" dirty="0"/>
              <a:t>1) Пермский край</a:t>
            </a:r>
          </a:p>
          <a:p>
            <a:pPr marL="107950" indent="0">
              <a:buNone/>
            </a:pPr>
            <a:r>
              <a:rPr lang="ru-RU" sz="1600" dirty="0"/>
              <a:t>2) Республика Калмыкия</a:t>
            </a:r>
          </a:p>
          <a:p>
            <a:pPr marL="107950" indent="0">
              <a:buNone/>
            </a:pPr>
            <a:r>
              <a:rPr lang="ru-RU" sz="1600" dirty="0"/>
              <a:t>3) Республика Карелия</a:t>
            </a:r>
          </a:p>
          <a:p>
            <a:pPr marL="107950" indent="0">
              <a:buNone/>
            </a:pPr>
            <a:r>
              <a:rPr lang="ru-RU" sz="1600" dirty="0"/>
              <a:t>4) Курганская область</a:t>
            </a:r>
          </a:p>
          <a:p>
            <a:pPr marL="107950" indent="0">
              <a:buNone/>
            </a:pPr>
            <a:r>
              <a:rPr lang="ru-RU" sz="1600" dirty="0"/>
              <a:t>5) Хабаровский край</a:t>
            </a:r>
          </a:p>
          <a:p>
            <a:pPr marL="107950" indent="0">
              <a:buNone/>
            </a:pPr>
            <a:endParaRPr lang="ru-RU" sz="1600" dirty="0" smtClean="0"/>
          </a:p>
          <a:p>
            <a:pPr marL="107950" indent="0">
              <a:buNone/>
            </a:pPr>
            <a:r>
              <a:rPr lang="ru-RU" sz="1600" dirty="0" smtClean="0"/>
              <a:t>Ошибки:</a:t>
            </a:r>
          </a:p>
          <a:p>
            <a:r>
              <a:rPr lang="ru-RU" sz="1600" dirty="0" smtClean="0"/>
              <a:t>Частично или больше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82137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2820</Words>
  <Application>Microsoft Office PowerPoint</Application>
  <PresentationFormat>Произвольный</PresentationFormat>
  <Paragraphs>207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Times New Roman</vt:lpstr>
      <vt:lpstr>Arial Narrow</vt:lpstr>
      <vt:lpstr>Calibri</vt:lpstr>
      <vt:lpstr>Muller Bold</vt:lpstr>
      <vt:lpstr>Helvetica Light</vt:lpstr>
      <vt:lpstr>Simple Light</vt:lpstr>
      <vt:lpstr>Simple Light</vt:lpstr>
      <vt:lpstr>1_Simple Light</vt:lpstr>
      <vt:lpstr>Презентация PowerPoint</vt:lpstr>
      <vt:lpstr>Динамика результатов ОГЭ </vt:lpstr>
      <vt:lpstr>Образовательные учреждения, продемонстрировавшие наиболее высокие результаты ОГЭ по географии</vt:lpstr>
      <vt:lpstr>Задания КИМ ОГЭ с низкой решаемостью</vt:lpstr>
      <vt:lpstr>Примеры заданий 1</vt:lpstr>
      <vt:lpstr>Задания КИМ ОГЭ с низкой решаемостью</vt:lpstr>
      <vt:lpstr>Примеры заданий 13</vt:lpstr>
      <vt:lpstr>Задания КИМ ОГЭ с низкой решаемостью</vt:lpstr>
      <vt:lpstr>Примеры заданий 14</vt:lpstr>
      <vt:lpstr>Примеры заданий 20</vt:lpstr>
      <vt:lpstr>Задания КИМ ОГЭ с низкой решаемостью</vt:lpstr>
      <vt:lpstr>Пример заданий 28 и 29</vt:lpstr>
      <vt:lpstr>Пример заданий 28 и 29</vt:lpstr>
      <vt:lpstr>Распределение тестовых баллов участников ЕГЭ по географии</vt:lpstr>
      <vt:lpstr>Образовательные учреждения, выпускники которых продемонстрировали наиболее высокие результаты ЕГЭ по географии</vt:lpstr>
      <vt:lpstr>Задания КИМ ЕГЭ с низкой решаемостью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выполнения заданий 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temp</cp:lastModifiedBy>
  <cp:revision>86</cp:revision>
  <dcterms:created xsi:type="dcterms:W3CDTF">2024-08-23T13:48:00Z</dcterms:created>
  <dcterms:modified xsi:type="dcterms:W3CDTF">2024-11-12T03:20:00Z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