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  <p:sldMasterId id="2147483679" r:id="rId2"/>
    <p:sldMasterId id="2147483678" r:id="rId3"/>
  </p:sldMasterIdLst>
  <p:notesMasterIdLst>
    <p:notesMasterId r:id="rId30"/>
  </p:notesMasterIdLst>
  <p:sldIdLst>
    <p:sldId id="297" r:id="rId4"/>
    <p:sldId id="320" r:id="rId5"/>
    <p:sldId id="336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2" r:id="rId15"/>
    <p:sldId id="353" r:id="rId16"/>
    <p:sldId id="354" r:id="rId17"/>
    <p:sldId id="355" r:id="rId18"/>
    <p:sldId id="357" r:id="rId19"/>
    <p:sldId id="358" r:id="rId20"/>
    <p:sldId id="359" r:id="rId21"/>
    <p:sldId id="299" r:id="rId22"/>
    <p:sldId id="341" r:id="rId23"/>
    <p:sldId id="342" r:id="rId24"/>
    <p:sldId id="335" r:id="rId25"/>
    <p:sldId id="337" r:id="rId26"/>
    <p:sldId id="340" r:id="rId27"/>
    <p:sldId id="360" r:id="rId28"/>
    <p:sldId id="361" r:id="rId29"/>
  </p:sldIdLst>
  <p:sldSz cx="9144000" cy="5143500" type="screen16x9"/>
  <p:notesSz cx="6858000" cy="9144000"/>
  <p:embeddedFontLst>
    <p:embeddedFont>
      <p:font typeface="Abhaya Libre" panose="020B0604020202020204" charset="0"/>
      <p:regular r:id="rId31"/>
      <p:bold r:id="rId32"/>
    </p:embeddedFont>
    <p:embeddedFont>
      <p:font typeface="Jost" panose="020B0604020202020204" charset="-52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48F"/>
    <a:srgbClr val="12716B"/>
    <a:srgbClr val="9C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192B8-534E-4357-97EE-F4E1D07FE1A2}">
  <a:tblStyle styleId="{DBF192B8-534E-4357-97EE-F4E1D07FE1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EBDED41-F783-433E-BBC6-BFF15690B51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98448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/>
          <p:nvPr/>
        </p:nvSpPr>
        <p:spPr>
          <a:xfrm rot="10800000">
            <a:off x="7296665" y="-2440"/>
            <a:ext cx="1847334" cy="1231936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>
            <a:spLocks/>
          </p:cNvSpPr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0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/>
              <a:buNone/>
              <a:defRPr sz="3600" b="1" i="0" u="none" strike="noStrike" cap="none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25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/>
              <a:buNone/>
              <a:defRPr sz="3000" b="1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69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6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805" y="1227307"/>
            <a:ext cx="2725234" cy="3911651"/>
          </a:xfrm>
          <a:prstGeom prst="rect">
            <a:avLst/>
          </a:prstGeom>
          <a:scene3d>
            <a:camera prst="orthographicFront">
              <a:rot lat="0" lon="11099976" rev="0"/>
            </a:camera>
            <a:lightRig rig="threePt" dir="t"/>
          </a:scene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4385" y="1653348"/>
            <a:ext cx="4027547" cy="1219641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тенденции в изучении иностранного языка в школе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68979" y="3143720"/>
            <a:ext cx="4534803" cy="1042483"/>
          </a:xfrm>
        </p:spPr>
        <p:txBody>
          <a:bodyPr/>
          <a:lstStyle/>
          <a:p>
            <a:r>
              <a:rPr lang="ru-RU" sz="1200" b="1" dirty="0" smtClean="0"/>
              <a:t>Перервина Ирина </a:t>
            </a:r>
            <a:r>
              <a:rPr lang="ru-RU" sz="1200" b="1" dirty="0" smtClean="0"/>
              <a:t>Михайловна</a:t>
            </a:r>
            <a:r>
              <a:rPr lang="ru-RU" sz="1200" dirty="0" smtClean="0"/>
              <a:t>,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отделения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иностранным языкам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УМО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и немецкого языков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№129»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Барнаула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78" y="41024"/>
            <a:ext cx="1024495" cy="7453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6" y="-151461"/>
            <a:ext cx="2157735" cy="12137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436" y="-8582"/>
            <a:ext cx="1365216" cy="1023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578" y="6466"/>
            <a:ext cx="2170836" cy="12208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3" y="41024"/>
            <a:ext cx="1181816" cy="10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какой-то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технологии обучения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какой бы совершенной она ни была,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создаст максимально эффективных условий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и развития способностей учащихся и творческого поиска учителя.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02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технологии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иностранному языку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 возможность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скорректировать любую технологию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структурой, функциями, содержанием, целями и задачами обучения в данной конкретной группе учащихся.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ориентированная парадигма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образования определила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комплексной реализации основных подходов к обучению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языкам: личностно - ориентированного, </a:t>
            </a:r>
            <a:r>
              <a:rPr lang="ru-R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коммуникативно – когнитивного и социокультурного.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4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сберегающая технология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“Иностранный язык” в ранговой шкале трудностей И. Г. </a:t>
            </a:r>
            <a:r>
              <a:rPr lang="ru-RU" sz="14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Сивкова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занимает второе место после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математики. </a:t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сберегающих технологий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снижает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утомляющее воздействие урока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организм школьника,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активизирует резервные возможности личности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рациональной организации учебного процесса, средств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обучения. </a:t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Важна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и форм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урока,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режимов и приемов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7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технология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навыков речемыслительной деятельности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требующих от учащихся интеллектуально-поисковых усилий,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устойчивый интерес и мотивацию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дальнейшему изучению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проектами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 воображение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фантазию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мышление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благоприятному психологическому климату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коллективе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17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обществе требует от школьников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таких важных познавательных навыков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умение выработать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собственное мнение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выстроить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цепь доказательств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выразить себя ясно и уверенно. 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критического мышления учащихся 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постановку вопросов учащимися и понимание проблемы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нужно решить.</a:t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6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«Языковой портфель»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обеспечивает учащихся механизмом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приобретаемым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его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рефлексии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самооценки уровня своих знаний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результате работы с «Языковым портфелем» у учащихся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положительное отношение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предмету «Иностранный язык» и восприятие его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среды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необходимой для осуществления различных форм деятельности человека. 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пакет рабочих материалов, которые представляют опыт учебной деятельности обучающегося по овладению иностранным языком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языкового портфеля — создание ситуации успеха, развитие навыков самооценки, самоконтроля, самоанализа и рефлексии во всех видах речевой деятельности обучающегося.</a:t>
            </a: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75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1466682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Информационно-   коммуникационные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компьютеризации общества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значения сети </a:t>
            </a: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средства хранения и передачи информации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современного учителя иностранного языка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свою образовательную практику 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информационно-коммуникационных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09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идеале обучение иностранному языку должно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осуществляться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 принуждению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сопровождаться интересом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ребят.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изучения иностранного языка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качество образования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 развивать интерес к изучению иностранного языка.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51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45375" y="298744"/>
            <a:ext cx="5629982" cy="769480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мероприятия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снять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и усталость, заинтересовать в изучении языка, необходимо проводить систематически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внеклассные занятия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иностранному языку.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и методов внеклассной деятельности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привлечь обучающихся к поиску иноязычной информации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качество иноязычного образования 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</a:t>
            </a:r>
            <a:r>
              <a:rPr lang="ru-RU" sz="1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общеобразовательной школе</a:t>
            </a:r>
            <a:r>
              <a:rPr lang="ru-RU" sz="14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sz="14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6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33" y="296192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образование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59435" y="1350319"/>
            <a:ext cx="6823315" cy="35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ктуальной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совершенствования качества иноязычного образования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Известно, что термин «иноязычное образование» в российской науке был введен в конце 90-х годов XX столетия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Ефимом Израилевичем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Пассовым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рассматривает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 не как «учебный предмет»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«образовательную дисциплину»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обладающую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 потенциалом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способную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внести весомый вклад в 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образование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целостный педагогический процесс обучения, воспитания и развития обучающихся содержанием и средствами предмета «Иностранный язык».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61229" y="1756659"/>
            <a:ext cx="1630680" cy="92902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" y="1224976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(глобальные тенденции)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Происходящие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содержании образования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нашей страны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обусловлены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глобальными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тенденциями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-международное сотрудничество,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информационным ресурсам всемирной сети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Интернет,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-качественному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образованию в стране и за рубежом и т.д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развития поликультурного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роль современных языков международного общения.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270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33" y="296192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обучение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59435" y="1350319"/>
            <a:ext cx="6823315" cy="35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иноязычного обучения — это 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наполнение учебными материалами и другими необходимыми компонентами программы обучения иностранному языку, отвечающей современным требованиям и позволяющей достигнуть заданных образовательных целей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61229" y="1756659"/>
            <a:ext cx="1630680" cy="92902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" y="1224976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00633" y="296192"/>
            <a:ext cx="7886700" cy="99377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Иноязычное образование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1159435" y="1350319"/>
            <a:ext cx="6823315" cy="3595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содержания иноязычного обучения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основных компонента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включает единицы и уровни языка: фонетику, лексику, грамматику.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включает виды речевой деятельности: чтение, говорение, письмо,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перевод как особый вид речевой деятельности.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Ситуационно-тематический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связан с четырьмя сферами: социально-бытовой, профессионально-деловой, культурно-страноведческой, научно-академической.</a:t>
            </a:r>
          </a:p>
          <a:p>
            <a:pPr algn="just"/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содержит коммуникативную компетенцию и универсальные умения и способности: самоорганизацию и саморазвитие, сотрудничество, критическое мышление, информационную грамотность.</a:t>
            </a:r>
          </a:p>
          <a:p>
            <a:pPr marL="0" indent="0">
              <a:buNone/>
            </a:pPr>
            <a:endParaRPr lang="ru-RU" sz="19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953207" y="1624947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953207" y="2685679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953207" y="3746411"/>
            <a:ext cx="6221" cy="89370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7561229" y="1756659"/>
            <a:ext cx="1630680" cy="92902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7" y="1224976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5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тип личности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нового типа личности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связано с такими ее качествами, как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строить взаимодействие и взаимопонимание с партнерами по общению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самосовершенствоваться и совершенствовать человеческое общество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5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учителя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lnSpc>
                <a:spcPct val="150000"/>
              </a:lnSpc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образовательном процессе значительно изменились.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Учитель-наблюдатель, учитель-посредник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учитель-руководитель-роль учителя.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тенденции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>
              <a:buNone/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методике можно выделить основные тенденции: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индивидуальный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более активная роль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использование онлайн-ресурсов в обучении; 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применение игровых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проектной методики;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глобализация для практики устной и письменной речи (социальные сети, платформы для общения, языковой обмен онлайн);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выбор в пользу аутентичных материалов для обсуждения, прочтения и просмотра.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0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Сегодня, когда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  утихают  споры  о  реформировании  российского образования  и  педагогическая  наука  разрабатывает 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новые подходы,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конечно же,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 за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находиться  в  постоянном  поиске  новых  решений  тех  проблем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ставит перед ним жизнь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 marL="1524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674" y="242062"/>
            <a:ext cx="7699200" cy="572700"/>
          </a:xfrm>
        </p:spPr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95" y="814761"/>
            <a:ext cx="8278953" cy="4269561"/>
          </a:xfrm>
        </p:spPr>
        <p:txBody>
          <a:bodyPr/>
          <a:lstStyle/>
          <a:p>
            <a:pPr marL="15240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200" y="469383"/>
            <a:ext cx="536494" cy="573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275" y="1305772"/>
            <a:ext cx="4938304" cy="32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6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овладения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овладения иностранными языками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множество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курсов, которые предлагают групповое и индивидуальное обучение языку,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занятия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носителями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языка,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методики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погружения в языковую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среду,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-компьютерный самоучитель.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технологий мультимедиа появилось множество электронных репетиторов нового типа. Имитация живого общения, техники распознавания речи, интерактивные упражнения - это основные особенности компьютерных учебных курсов.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1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с его безграничными коммуникативными возможностями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представить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 свободного, образованного и успешного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без знания иностранного языка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Хорошее владение иностранным языком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любого образованного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эпоху интенсивного развития международного бизнеса,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эпоху возросших возможностей людей в вопросе путешествий и международного туризма. 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8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39864" y="307337"/>
            <a:ext cx="5629982" cy="893700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(статус иностранного языка)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 связи  с  этим иностранный язык, являясь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способом общения и самореализации во внешнем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становится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востребованным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иностранного  языка  как  учебной  дисциплины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значительно  возрастает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что  ведет  к 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переосмыслению  и  радикальному обновлению  содержания  обучения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иностранному  языку.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Возникло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новое понимание  смысла,  дидактики,  методики  изучения  иностранного  языка.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 новых  целей  и  задач  обучения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отвечающих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необходимости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развития  у  учащихся 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 использовать  язык  как  инструмент  общения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наибольшей степени соответствует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требованиям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развития  общества  на  современном  этапе.  </a:t>
            </a:r>
            <a:endParaRPr lang="ru-RU" sz="1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66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01515" y="298744"/>
            <a:ext cx="5473841" cy="644937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изучения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 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целей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иностранных языков стало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подготовка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школьников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 жизнедеятельности  в  демократическом,   </a:t>
            </a:r>
            <a:r>
              <a:rPr lang="ru-R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мультинациональном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ru-RU" sz="160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мультикультурном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обществе.   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Мы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можем не заметить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возросшую мотивацию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современного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 изучению  иностранных  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языков (необходимостью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понимания иностранной речи в процессе общения со своими сверстниками; в процессе знакомства с популярной музыкой, современными художественными фильмами; в процессе работы с компьютерной техникой и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Интернетом). </a:t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иностранного языка в жизни нашего общества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стимулы для более глубокого изучения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языков учащимися общеобразовательных школ.</a:t>
            </a:r>
            <a:endParaRPr lang="ru-RU" sz="16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3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18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задачей иноязычного школьного образования в 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обществе стало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благоприятных условий для устойчивого непрерывного развития языковой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z="1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b="1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66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языка к тому же, может сыграть особую роль в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 личности учащихся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Возможности иностранного языка в решении актуальных задач современного общества в области воспитания подрастающего поколения трудно переоценить.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изучения иностранного языка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овладение иноязычной 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культурой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(духовные ценности, знакомство с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бытом, культурой, искусством и научными достижениями других стран и </a:t>
            </a: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народов). </a:t>
            </a:r>
            <a:b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диалог двух культур </a:t>
            </a:r>
            <a:r>
              <a:rPr lang="ru-RU" sz="16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иностранной и родной. Это очень важно, так как формирование человека духовного, человека культуры происходит благодаря диалогу культур.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59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88621" y="298744"/>
            <a:ext cx="5486736" cy="547290"/>
          </a:xfrm>
        </p:spPr>
        <p:txBody>
          <a:bodyPr/>
          <a:lstStyle/>
          <a:p>
            <a:pPr algn="just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общения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обучения иностранному языку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быть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школьников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аспект является неотъемлемой частью учебного 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процесса, 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образовательные технологии предусматривают воспитание у учащихся необходимых качеств зрелой личности</a:t>
            </a:r>
            <a:r>
              <a:rPr lang="ru-RU" sz="180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750" y="74646"/>
            <a:ext cx="1067944" cy="1250302"/>
          </a:xfrm>
          <a:prstGeom prst="rect">
            <a:avLst/>
          </a:prstGeom>
        </p:spPr>
      </p:pic>
      <p:grpSp>
        <p:nvGrpSpPr>
          <p:cNvPr id="7" name="Google Shape;4639;p60"/>
          <p:cNvGrpSpPr/>
          <p:nvPr/>
        </p:nvGrpSpPr>
        <p:grpSpPr>
          <a:xfrm>
            <a:off x="1195087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8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" name="Google Shape;4639;p60"/>
          <p:cNvGrpSpPr/>
          <p:nvPr/>
        </p:nvGrpSpPr>
        <p:grpSpPr>
          <a:xfrm>
            <a:off x="1194884" y="943681"/>
            <a:ext cx="550491" cy="573039"/>
            <a:chOff x="4447550" y="249750"/>
            <a:chExt cx="500425" cy="481125"/>
          </a:xfrm>
          <a:solidFill>
            <a:srgbClr val="12716B"/>
          </a:solidFill>
        </p:grpSpPr>
        <p:sp>
          <p:nvSpPr>
            <p:cNvPr id="11" name="Google Shape;4640;p60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2" name="Google Shape;4641;p60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568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289</Words>
  <Application>Microsoft Office PowerPoint</Application>
  <PresentationFormat>Экран (16:9)</PresentationFormat>
  <Paragraphs>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Times New Roman</vt:lpstr>
      <vt:lpstr>Abhaya Libre</vt:lpstr>
      <vt:lpstr>Arial</vt:lpstr>
      <vt:lpstr>Jost</vt:lpstr>
      <vt:lpstr>Calibri Light</vt:lpstr>
      <vt:lpstr>Calibri</vt:lpstr>
      <vt:lpstr>Титульный лист</vt:lpstr>
      <vt:lpstr>Заголовок и текст</vt:lpstr>
      <vt:lpstr>Фото и текст</vt:lpstr>
      <vt:lpstr>Современные тенденции в изучении иностранного языка в школе</vt:lpstr>
      <vt:lpstr>Актуальность  (глобальные тенденции) Происходящие изменения в содержании образования нашей страны обусловлены глобальными тенденциями:  -международное сотрудничество,  -доступ к информационным ресурсам всемирной сети Интернет,  -качественному образованию в стране и за рубежом и т.д.  В условиях развития поликультурного общества возрастает роль современных языков международного общения.</vt:lpstr>
      <vt:lpstr>Способы овладения Для овладения иностранными языками предлагается множество способов: - множество курсов, которые предлагают групповое и индивидуальное обучение языку,  - занятия с носителями языка,  - методики погружения в языковую среду, -компьютерный самоучитель.   Благодаря развитию технологий мультимедиа появилось множество электронных репетиторов нового типа. Имитация живого общения, техники распознавания речи, интерактивные упражнения - это основные особенности компьютерных учебных курсов.</vt:lpstr>
      <vt:lpstr>Актуальность В современном мире с его безграничными коммуникативными возможностями трудно представить себе свободного, образованного и успешного человека, без знания иностранного языка. Хорошее владение иностранным языком необходимо для любого образованного человека в эпоху интенсивного развития международного бизнеса, в эпоху возросших возможностей людей в вопросе путешествий и международного туризма. </vt:lpstr>
      <vt:lpstr>Актуальность (статус иностранного языка) В  связи  с  этим иностранный язык, являясь способом общения и самореализации во внешнем мире, становится действительно востребованным.   Статус  иностранного  языка  как  учебной  дисциплины значительно  возрастает,  что  ведет  к  переосмыслению  и  радикальному обновлению  содержания  обучения  иностранному  языку.   Возникло  новое понимание  смысла,  дидактики,  методики  изучения  иностранного  языка. Постановка  новых  целей  и  задач  обучения,  отвечающих   необходимости  развития  у  учащихся  способности  использовать  язык  как  инструмент  общения в наибольшей степени соответствует требованиям  развития  общества  на  современном  этапе.  </vt:lpstr>
      <vt:lpstr>Цель изучения     Одной из  основных целей изучения иностранных языков стало развитие и подготовка  школьников  к  жизнедеятельности  в  демократическом,   мультинациональном,  мультикультурном  обществе.      Мы не можем не заметить возросшую мотивацию современного общества  к  изучению  иностранных  языков (необходимостью понимания иностранной речи в процессе общения со своими сверстниками; в процессе знакомства с популярной музыкой, современными художественными фильмами; в процессе работы с компьютерной техникой и Интернетом).     Усиление роли иностранного языка в жизни нашего общества создает стимулы для более глубокого изучения иностранных языков учащимися общеобразовательных школ.</vt:lpstr>
      <vt:lpstr>Основная задача  Основной задачей иноязычного школьного образования в современном обществе стало создание благоприятных условий для устойчивого непрерывного развития языковой личности.</vt:lpstr>
      <vt:lpstr>Актуальность Изучение иностранного языка к тому же, может сыграть особую роль в формировании личности учащихся. Возможности иностранного языка в решении актуальных задач современного общества в области воспитания подрастающего поколения трудно переоценить.  В процессе изучения иностранного языка происходит овладение иноязычной культурой (духовные ценности, знакомство с бытом, культурой, искусством и научными достижениями других стран и народов).  Кроме того, осуществляется диалог двух культур - иностранной и родной. Это очень важно, так как формирование человека духовного, человека культуры происходит благодаря диалогу культур.</vt:lpstr>
      <vt:lpstr>Культура общения Содержание обучения иностранному языку должно быть направлено на развитие у школьников культуры общения.  Воспитательный аспект является неотъемлемой частью учебного процесса, поэтому все образовательные технологии предусматривают воспитание у учащихся необходимых качеств зрелой личности.</vt:lpstr>
      <vt:lpstr>Технологии обучения  Использование какой-то одной технологии обучения, какой бы совершенной она ни была, не создаст максимально эффективных условий для раскрытия и развития способностей учащихся и творческого поиска учителя.</vt:lpstr>
      <vt:lpstr>Современные технологии  Современные технологии обучения иностранному языку дают возможность учителю скорректировать любую технологию в соответствии со структурой, функциями, содержанием, целями и задачами обучения в данной конкретной группе учащихся.  Личностно – ориентированная парадигма современного образования определила необходимость комплексной реализации основных подходов к обучению иностранным языкам: личностно - ориентированного, деятельностного, коммуникативно – когнитивного и социокультурного.</vt:lpstr>
      <vt:lpstr>Здоровье сберегающая технология Предмет “Иностранный язык” в ранговой шкале трудностей И. Г. Сивкова занимает второе место после математики.   Применение здоровье сберегающих технологий снижает утомляющее воздействие урока на организм школьника, активизирует резервные возможности личности с помощью рациональной организации учебного процесса, средств обучения.   Важна атмосфера сотрудничества, смена деятельности и форм урока, режимов и приемов работы, физкультминутки.</vt:lpstr>
      <vt:lpstr>Проектная технология  Использование проектной технологии способствует развитию навыков речемыслительной деятельности, требующих от учащихся интеллектуально-поисковых усилий, формирует устойчивый интерес и мотивацию к дальнейшему изучению иностранного языка.   Работа над проектами развивает воображение, фантазию, творческое мышление, способствует благоприятному психологическому климату, умение работать в коллективе.</vt:lpstr>
      <vt:lpstr>Критическое мышление  Жизнь в современном обществе требует от школьников развития таких важных познавательных навыков, как умение выработать собственное мнение, выстроить цепь доказательств, выразить себя ясно и уверенно.  Технология развития критического мышления учащихся предполагает постановку вопросов учащимися и понимание проблемы, которую нужно решить.         </vt:lpstr>
      <vt:lpstr>«Языковой портфель»  Данная технология обеспечивает учащихся механизмом наблюдения за приобретаемым опытом, его рефлексии, оценки и самооценки уровня своих знаний.  В результате работы с «Языковым портфелем» у учащихся формируется положительное отношение к предмету «Иностранный язык» и восприятие его как среды, необходимой для осуществления различных форм деятельности человека.   Языковой портфель — это пакет рабочих материалов, которые представляют опыт учебной деятельности обучающегося по овладению иностранным языком. Главная цель языкового портфеля — создание ситуации успеха, развитие навыков самооценки, самоконтроля, самоанализа и рефлексии во всех видах речевой деятельности обучающегося. </vt:lpstr>
      <vt:lpstr>       Информационно-   коммуникационные  технологии Высокий уровень компьютеризации общества и рост значения сети Интернет как средства хранения и передачи информации требуют от современного учителя иностранного языка внедрения в свою образовательную практику информационно-коммуникационных технологий. .  </vt:lpstr>
      <vt:lpstr>Мотивация  В идеале обучение иностранному языку должно осуществляться не по принуждению, а сопровождаться интересом со стороны ребят.   Мотивация  изучения иностранного языка повышает качество образования. Необходимо целенаправленно развивать интерес к изучению иностранного языка.   </vt:lpstr>
      <vt:lpstr>Внеклассные мероприятия  Чтобы снять напряжение и усталость, заинтересовать в изучении языка, необходимо проводить систематически внеклассные занятия по иностранному языку.  Разнообразие форм и методов внеклассной деятельности позволяет привлечь обучающихся к поиску иноязычной информации.  Это может повысить качество иноязычного образования в современной общеобразовательной школе.    </vt:lpstr>
      <vt:lpstr>Иноязычное образование</vt:lpstr>
      <vt:lpstr>Иноязычное обучение</vt:lpstr>
      <vt:lpstr>Иноязычное образование</vt:lpstr>
      <vt:lpstr>Новый тип личности</vt:lpstr>
      <vt:lpstr>Роль учителя</vt:lpstr>
      <vt:lpstr>Основные тенденции</vt:lpstr>
      <vt:lpstr>Вывод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Черных А.С.</cp:lastModifiedBy>
  <cp:revision>196</cp:revision>
  <dcterms:modified xsi:type="dcterms:W3CDTF">2024-11-07T07:42:49Z</dcterms:modified>
</cp:coreProperties>
</file>