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56" r:id="rId5"/>
    <p:sldId id="258" r:id="rId6"/>
    <p:sldId id="259" r:id="rId7"/>
    <p:sldId id="257" r:id="rId8"/>
    <p:sldId id="341" r:id="rId9"/>
    <p:sldId id="338" r:id="rId10"/>
    <p:sldId id="309" r:id="rId11"/>
    <p:sldId id="310" r:id="rId12"/>
    <p:sldId id="312" r:id="rId13"/>
    <p:sldId id="313" r:id="rId14"/>
    <p:sldId id="319" r:id="rId15"/>
    <p:sldId id="315" r:id="rId16"/>
    <p:sldId id="311" r:id="rId17"/>
    <p:sldId id="277" r:id="rId18"/>
    <p:sldId id="278" r:id="rId19"/>
    <p:sldId id="316" r:id="rId20"/>
    <p:sldId id="317" r:id="rId21"/>
    <p:sldId id="318" r:id="rId22"/>
    <p:sldId id="321" r:id="rId23"/>
    <p:sldId id="328" r:id="rId24"/>
    <p:sldId id="329" r:id="rId25"/>
    <p:sldId id="330" r:id="rId26"/>
    <p:sldId id="331" r:id="rId27"/>
    <p:sldId id="333" r:id="rId28"/>
    <p:sldId id="266" r:id="rId29"/>
    <p:sldId id="299" r:id="rId30"/>
    <p:sldId id="265" r:id="rId31"/>
    <p:sldId id="304" r:id="rId32"/>
    <p:sldId id="302" r:id="rId33"/>
    <p:sldId id="268" r:id="rId34"/>
    <p:sldId id="340" r:id="rId35"/>
    <p:sldId id="267" r:id="rId36"/>
    <p:sldId id="270" r:id="rId37"/>
    <p:sldId id="339" r:id="rId38"/>
    <p:sldId id="342" r:id="rId39"/>
    <p:sldId id="343" r:id="rId40"/>
    <p:sldId id="289" r:id="rId41"/>
    <p:sldId id="307" r:id="rId42"/>
    <p:sldId id="347" r:id="rId43"/>
    <p:sldId id="345" r:id="rId44"/>
    <p:sldId id="346" r:id="rId45"/>
    <p:sldId id="348" r:id="rId46"/>
    <p:sldId id="349" r:id="rId47"/>
    <p:sldId id="350" r:id="rId48"/>
    <p:sldId id="291" r:id="rId49"/>
    <p:sldId id="284" r:id="rId50"/>
  </p:sldIdLst>
  <p:sldSz cx="12192000" cy="6858000"/>
  <p:notesSz cx="6858000" cy="9144000"/>
  <p:defaultTextStyle>
    <a:defPPr rtl="0">
      <a:defRPr lang="ru-RU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7"/>
    <a:srgbClr val="0D1D51"/>
    <a:srgbClr val="2C567A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87949" autoAdjust="0"/>
  </p:normalViewPr>
  <p:slideViewPr>
    <p:cSldViewPr snapToGrid="0" showGuides="1">
      <p:cViewPr varScale="1">
        <p:scale>
          <a:sx n="57" d="100"/>
          <a:sy n="57" d="100"/>
        </p:scale>
        <p:origin x="144" y="972"/>
      </p:cViewPr>
      <p:guideLst>
        <p:guide orient="horz" pos="2160"/>
        <p:guide pos="32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CD48E-B24F-4FC9-9E2D-1552CFED88AB}" type="doc">
      <dgm:prSet loTypeId="urn:microsoft.com/office/officeart/2005/8/layout/chart3" loCatId="cycle" qsTypeId="urn:microsoft.com/office/officeart/2005/8/quickstyle/simple1" qsCatId="simple" csTypeId="urn:microsoft.com/office/officeart/2005/8/colors/colorful5" csCatId="colorful" phldr="1"/>
      <dgm:spPr/>
    </dgm:pt>
    <dgm:pt modelId="{2CEB9809-A610-4ECD-9012-7F79AFB3E440}">
      <dgm:prSet phldrT="[Текст]" custT="1"/>
      <dgm:spPr/>
      <dgm:t>
        <a:bodyPr/>
        <a:lstStyle/>
        <a:p>
          <a:r>
            <a:rPr lang="ru-RU" sz="1600" dirty="0" smtClean="0"/>
            <a:t>Классическая</a:t>
          </a:r>
        </a:p>
        <a:p>
          <a:r>
            <a:rPr lang="ru-RU" sz="1600" dirty="0" smtClean="0"/>
            <a:t>художественная литература</a:t>
          </a:r>
        </a:p>
      </dgm:t>
    </dgm:pt>
    <dgm:pt modelId="{8A6860D1-8DDE-4036-9727-2640A19AD226}" type="parTrans" cxnId="{B3EF05CF-AD1D-4681-9FE8-1C996FCF4FF7}">
      <dgm:prSet/>
      <dgm:spPr/>
      <dgm:t>
        <a:bodyPr/>
        <a:lstStyle/>
        <a:p>
          <a:endParaRPr lang="ru-RU"/>
        </a:p>
      </dgm:t>
    </dgm:pt>
    <dgm:pt modelId="{F506A04B-6BD6-4D12-97F5-7A5773A7FA18}" type="sibTrans" cxnId="{B3EF05CF-AD1D-4681-9FE8-1C996FCF4FF7}">
      <dgm:prSet/>
      <dgm:spPr/>
      <dgm:t>
        <a:bodyPr/>
        <a:lstStyle/>
        <a:p>
          <a:endParaRPr lang="ru-RU"/>
        </a:p>
      </dgm:t>
    </dgm:pt>
    <dgm:pt modelId="{188A9990-9F7C-483A-B733-37F54660398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современная художественная литература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9A68381A-DE9A-43B9-BA70-9A39027A234B}" type="parTrans" cxnId="{5A56C35D-30AE-4237-BCFA-65D88447254E}">
      <dgm:prSet/>
      <dgm:spPr/>
      <dgm:t>
        <a:bodyPr/>
        <a:lstStyle/>
        <a:p>
          <a:endParaRPr lang="ru-RU"/>
        </a:p>
      </dgm:t>
    </dgm:pt>
    <dgm:pt modelId="{B81AD138-BAE5-48C9-B14A-C24D7605DC9A}" type="sibTrans" cxnId="{5A56C35D-30AE-4237-BCFA-65D88447254E}">
      <dgm:prSet/>
      <dgm:spPr/>
      <dgm:t>
        <a:bodyPr/>
        <a:lstStyle/>
        <a:p>
          <a:endParaRPr lang="ru-RU"/>
        </a:p>
      </dgm:t>
    </dgm:pt>
    <dgm:pt modelId="{4B3571F7-B620-498D-9D1A-DC4F81EEEEBF}">
      <dgm:prSet phldrT="[Текст]" custT="1"/>
      <dgm:spPr/>
      <dgm:t>
        <a:bodyPr/>
        <a:lstStyle/>
        <a:p>
          <a:r>
            <a:rPr lang="ru-RU" sz="1600" smtClean="0"/>
            <a:t>Научно-популярная литература</a:t>
          </a:r>
          <a:endParaRPr lang="ru-RU" sz="1600" dirty="0"/>
        </a:p>
      </dgm:t>
    </dgm:pt>
    <dgm:pt modelId="{17C0AC64-5580-4438-AC04-5BA32B3AE41B}" type="parTrans" cxnId="{46989357-851E-45BC-8BB3-B9ACE8C934F7}">
      <dgm:prSet/>
      <dgm:spPr/>
      <dgm:t>
        <a:bodyPr/>
        <a:lstStyle/>
        <a:p>
          <a:endParaRPr lang="ru-RU"/>
        </a:p>
      </dgm:t>
    </dgm:pt>
    <dgm:pt modelId="{6ADF6D2D-F6A0-4066-A988-55A399E43FD2}" type="sibTrans" cxnId="{46989357-851E-45BC-8BB3-B9ACE8C934F7}">
      <dgm:prSet/>
      <dgm:spPr/>
      <dgm:t>
        <a:bodyPr/>
        <a:lstStyle/>
        <a:p>
          <a:endParaRPr lang="ru-RU"/>
        </a:p>
      </dgm:t>
    </dgm:pt>
    <dgm:pt modelId="{B3153ED9-A1AC-4173-9023-1FDBE4A49101}" type="pres">
      <dgm:prSet presAssocID="{F6FCD48E-B24F-4FC9-9E2D-1552CFED88AB}" presName="compositeShape" presStyleCnt="0">
        <dgm:presLayoutVars>
          <dgm:chMax val="7"/>
          <dgm:dir/>
          <dgm:resizeHandles val="exact"/>
        </dgm:presLayoutVars>
      </dgm:prSet>
      <dgm:spPr/>
    </dgm:pt>
    <dgm:pt modelId="{060F0839-4B38-4AD4-B023-F6D4122A2BDA}" type="pres">
      <dgm:prSet presAssocID="{F6FCD48E-B24F-4FC9-9E2D-1552CFED88AB}" presName="wedge1" presStyleLbl="node1" presStyleIdx="0" presStyleCnt="3" custScaleX="108876"/>
      <dgm:spPr/>
      <dgm:t>
        <a:bodyPr/>
        <a:lstStyle/>
        <a:p>
          <a:endParaRPr lang="ru-RU"/>
        </a:p>
      </dgm:t>
    </dgm:pt>
    <dgm:pt modelId="{5DBEBBC9-5D73-4EC3-8556-4BF8BA8B6A99}" type="pres">
      <dgm:prSet presAssocID="{F6FCD48E-B24F-4FC9-9E2D-1552CFED88A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34D6D-ECC1-491D-B560-CA2F266B588D}" type="pres">
      <dgm:prSet presAssocID="{F6FCD48E-B24F-4FC9-9E2D-1552CFED88AB}" presName="wedge2" presStyleLbl="node1" presStyleIdx="1" presStyleCnt="3"/>
      <dgm:spPr/>
      <dgm:t>
        <a:bodyPr/>
        <a:lstStyle/>
        <a:p>
          <a:endParaRPr lang="ru-RU"/>
        </a:p>
      </dgm:t>
    </dgm:pt>
    <dgm:pt modelId="{CFFB112E-8A0F-49CC-B1BD-A0A3BB98BD7C}" type="pres">
      <dgm:prSet presAssocID="{F6FCD48E-B24F-4FC9-9E2D-1552CFED88A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78E29-8FBF-4CE8-9C0F-46A289521723}" type="pres">
      <dgm:prSet presAssocID="{F6FCD48E-B24F-4FC9-9E2D-1552CFED88AB}" presName="wedge3" presStyleLbl="node1" presStyleIdx="2" presStyleCnt="3"/>
      <dgm:spPr/>
      <dgm:t>
        <a:bodyPr/>
        <a:lstStyle/>
        <a:p>
          <a:endParaRPr lang="ru-RU"/>
        </a:p>
      </dgm:t>
    </dgm:pt>
    <dgm:pt modelId="{1213ADBD-6996-4233-A7A9-05EF010B925B}" type="pres">
      <dgm:prSet presAssocID="{F6FCD48E-B24F-4FC9-9E2D-1552CFED88A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E8AEBE-244A-4C7A-9306-33CE2C587E59}" type="presOf" srcId="{F6FCD48E-B24F-4FC9-9E2D-1552CFED88AB}" destId="{B3153ED9-A1AC-4173-9023-1FDBE4A49101}" srcOrd="0" destOrd="0" presId="urn:microsoft.com/office/officeart/2005/8/layout/chart3"/>
    <dgm:cxn modelId="{5F9E629E-88EB-4972-9DBD-E3AB988E9F2A}" type="presOf" srcId="{188A9990-9F7C-483A-B733-37F546603980}" destId="{CFFB112E-8A0F-49CC-B1BD-A0A3BB98BD7C}" srcOrd="1" destOrd="0" presId="urn:microsoft.com/office/officeart/2005/8/layout/chart3"/>
    <dgm:cxn modelId="{060E2E8C-1210-4764-BFB2-BF9278A488AA}" type="presOf" srcId="{4B3571F7-B620-498D-9D1A-DC4F81EEEEBF}" destId="{1213ADBD-6996-4233-A7A9-05EF010B925B}" srcOrd="1" destOrd="0" presId="urn:microsoft.com/office/officeart/2005/8/layout/chart3"/>
    <dgm:cxn modelId="{46989357-851E-45BC-8BB3-B9ACE8C934F7}" srcId="{F6FCD48E-B24F-4FC9-9E2D-1552CFED88AB}" destId="{4B3571F7-B620-498D-9D1A-DC4F81EEEEBF}" srcOrd="2" destOrd="0" parTransId="{17C0AC64-5580-4438-AC04-5BA32B3AE41B}" sibTransId="{6ADF6D2D-F6A0-4066-A988-55A399E43FD2}"/>
    <dgm:cxn modelId="{5A56C35D-30AE-4237-BCFA-65D88447254E}" srcId="{F6FCD48E-B24F-4FC9-9E2D-1552CFED88AB}" destId="{188A9990-9F7C-483A-B733-37F546603980}" srcOrd="1" destOrd="0" parTransId="{9A68381A-DE9A-43B9-BA70-9A39027A234B}" sibTransId="{B81AD138-BAE5-48C9-B14A-C24D7605DC9A}"/>
    <dgm:cxn modelId="{272DC8F8-8C88-45A9-8151-DA0BF0598426}" type="presOf" srcId="{2CEB9809-A610-4ECD-9012-7F79AFB3E440}" destId="{5DBEBBC9-5D73-4EC3-8556-4BF8BA8B6A99}" srcOrd="1" destOrd="0" presId="urn:microsoft.com/office/officeart/2005/8/layout/chart3"/>
    <dgm:cxn modelId="{B3EF05CF-AD1D-4681-9FE8-1C996FCF4FF7}" srcId="{F6FCD48E-B24F-4FC9-9E2D-1552CFED88AB}" destId="{2CEB9809-A610-4ECD-9012-7F79AFB3E440}" srcOrd="0" destOrd="0" parTransId="{8A6860D1-8DDE-4036-9727-2640A19AD226}" sibTransId="{F506A04B-6BD6-4D12-97F5-7A5773A7FA18}"/>
    <dgm:cxn modelId="{CD19B54D-D366-4353-99BE-844A3F90F9B0}" type="presOf" srcId="{4B3571F7-B620-498D-9D1A-DC4F81EEEEBF}" destId="{11278E29-8FBF-4CE8-9C0F-46A289521723}" srcOrd="0" destOrd="0" presId="urn:microsoft.com/office/officeart/2005/8/layout/chart3"/>
    <dgm:cxn modelId="{AE36E145-84A1-4B28-9D33-01885AB38A30}" type="presOf" srcId="{188A9990-9F7C-483A-B733-37F546603980}" destId="{9D634D6D-ECC1-491D-B560-CA2F266B588D}" srcOrd="0" destOrd="0" presId="urn:microsoft.com/office/officeart/2005/8/layout/chart3"/>
    <dgm:cxn modelId="{A807D236-55D6-4D23-8061-E3ED09318750}" type="presOf" srcId="{2CEB9809-A610-4ECD-9012-7F79AFB3E440}" destId="{060F0839-4B38-4AD4-B023-F6D4122A2BDA}" srcOrd="0" destOrd="0" presId="urn:microsoft.com/office/officeart/2005/8/layout/chart3"/>
    <dgm:cxn modelId="{F05872A1-52A9-4F9F-88E7-4D0078A35201}" type="presParOf" srcId="{B3153ED9-A1AC-4173-9023-1FDBE4A49101}" destId="{060F0839-4B38-4AD4-B023-F6D4122A2BDA}" srcOrd="0" destOrd="0" presId="urn:microsoft.com/office/officeart/2005/8/layout/chart3"/>
    <dgm:cxn modelId="{CAC186AE-B6C1-484A-9F77-E3C052CEFC24}" type="presParOf" srcId="{B3153ED9-A1AC-4173-9023-1FDBE4A49101}" destId="{5DBEBBC9-5D73-4EC3-8556-4BF8BA8B6A99}" srcOrd="1" destOrd="0" presId="urn:microsoft.com/office/officeart/2005/8/layout/chart3"/>
    <dgm:cxn modelId="{1260F1CF-FF69-4515-B19A-2494E28BAB84}" type="presParOf" srcId="{B3153ED9-A1AC-4173-9023-1FDBE4A49101}" destId="{9D634D6D-ECC1-491D-B560-CA2F266B588D}" srcOrd="2" destOrd="0" presId="urn:microsoft.com/office/officeart/2005/8/layout/chart3"/>
    <dgm:cxn modelId="{C837FE35-24C8-4D84-8CC0-C6CBFF9C4D3D}" type="presParOf" srcId="{B3153ED9-A1AC-4173-9023-1FDBE4A49101}" destId="{CFFB112E-8A0F-49CC-B1BD-A0A3BB98BD7C}" srcOrd="3" destOrd="0" presId="urn:microsoft.com/office/officeart/2005/8/layout/chart3"/>
    <dgm:cxn modelId="{333490B5-D453-48BF-9ECF-99A5B18FE52E}" type="presParOf" srcId="{B3153ED9-A1AC-4173-9023-1FDBE4A49101}" destId="{11278E29-8FBF-4CE8-9C0F-46A289521723}" srcOrd="4" destOrd="0" presId="urn:microsoft.com/office/officeart/2005/8/layout/chart3"/>
    <dgm:cxn modelId="{3A77E65B-90F4-4AB0-A499-9ACFFCB6E118}" type="presParOf" srcId="{B3153ED9-A1AC-4173-9023-1FDBE4A49101}" destId="{1213ADBD-6996-4233-A7A9-05EF010B925B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F0839-4B38-4AD4-B023-F6D4122A2BDA}">
      <dsp:nvSpPr>
        <dsp:cNvPr id="0" name=""/>
        <dsp:cNvSpPr/>
      </dsp:nvSpPr>
      <dsp:spPr>
        <a:xfrm>
          <a:off x="2859401" y="366177"/>
          <a:ext cx="4961344" cy="4556876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Классическая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художественная литература</a:t>
          </a:r>
        </a:p>
      </dsp:txBody>
      <dsp:txXfrm>
        <a:off x="5556836" y="1207029"/>
        <a:ext cx="1683313" cy="1518958"/>
      </dsp:txXfrm>
    </dsp:sp>
    <dsp:sp modelId="{9D634D6D-ECC1-491D-B560-CA2F266B588D}">
      <dsp:nvSpPr>
        <dsp:cNvPr id="0" name=""/>
        <dsp:cNvSpPr/>
      </dsp:nvSpPr>
      <dsp:spPr>
        <a:xfrm>
          <a:off x="2826739" y="501798"/>
          <a:ext cx="4556876" cy="4556876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3359278"/>
            <a:satOff val="4740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/>
            <a:t>современная художественная литература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4074455" y="3376970"/>
        <a:ext cx="2061444" cy="1410461"/>
      </dsp:txXfrm>
    </dsp:sp>
    <dsp:sp modelId="{11278E29-8FBF-4CE8-9C0F-46A289521723}">
      <dsp:nvSpPr>
        <dsp:cNvPr id="0" name=""/>
        <dsp:cNvSpPr/>
      </dsp:nvSpPr>
      <dsp:spPr>
        <a:xfrm>
          <a:off x="2826739" y="501798"/>
          <a:ext cx="4556876" cy="4556876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6718555"/>
            <a:satOff val="9479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Научно-популярная литература</a:t>
          </a:r>
          <a:endParaRPr lang="ru-RU" sz="1600" kern="1200" dirty="0"/>
        </a:p>
      </dsp:txBody>
      <dsp:txXfrm>
        <a:off x="3314975" y="1396899"/>
        <a:ext cx="1546083" cy="1518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pPr rtl="0"/>
              <a:t>31.10.2024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31.10.2024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8079" y="14874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1" y="4279973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900" b="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ru-RU" noProof="0" dirty="0"/>
              <a:t>Образец подзаголовка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9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8322" y="2602537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1" y="169847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7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7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9" y="1698470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9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40" y="184853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8" y="184853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4" y="184853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7" y="184853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5" y="4052307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5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4" y="4052307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90" y="4052307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90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3" y="4052307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1" y="4484693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6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9" y="4233583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1" y="5012635"/>
            <a:ext cx="4533900" cy="503239"/>
          </a:xfrm>
        </p:spPr>
        <p:txBody>
          <a:bodyPr vert="horz" lIns="91438" tIns="45719" rIns="91438" bIns="45719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594" lvl="0" indent="-228594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6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6" y="4925642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429000"/>
            <a:ext cx="5011411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6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9" y="4233583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6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6" y="4925642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1" y="4484693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1" y="5012635"/>
            <a:ext cx="4533900" cy="503239"/>
          </a:xfrm>
        </p:spPr>
        <p:txBody>
          <a:bodyPr vert="horz" lIns="91438" tIns="45719" rIns="91438" bIns="45719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594" lvl="0" indent="-228594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158642"/>
            <a:ext cx="5011411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1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1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1" y="4279973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1" y="391863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9" y="4233583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82564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7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1153350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9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 rtl="0"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4"/>
            <a:ext cx="10837863" cy="435133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4"/>
            <a:ext cx="5503863" cy="435133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9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1" y="768486"/>
            <a:ext cx="5305663" cy="5305663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7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1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1" y="4279973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9" y="4233583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 userDrawn="1"/>
        </p:nvSpPr>
        <p:spPr>
          <a:xfrm>
            <a:off x="842714" y="2195777"/>
            <a:ext cx="5033812" cy="25003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40385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CE61-5EAE-4072-87CE-EA04EDDE397D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51EA-9B60-43C1-B35E-FAB538347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5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82564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3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90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sp>
        <p:nvSpPr>
          <p:cNvPr id="9" name="Овал 8"/>
          <p:cNvSpPr/>
          <p:nvPr userDrawn="1"/>
        </p:nvSpPr>
        <p:spPr>
          <a:xfrm>
            <a:off x="2993043" y="2710642"/>
            <a:ext cx="6206399" cy="56205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4"/>
            <a:ext cx="4914189" cy="4351339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9642313" y="4168938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6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24092" y="633610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0" y="979101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6003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1295272" y="633610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0" y="979101"/>
            <a:ext cx="5398265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494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6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4"/>
            <a:ext cx="4914189" cy="4351339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4" y="988538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7" y="633612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3149" y="887275"/>
            <a:ext cx="5035251" cy="5083451"/>
          </a:xfrm>
          <a:prstGeom prst="ellipse">
            <a:avLst/>
          </a:prstGeom>
          <a:solidFill>
            <a:schemeClr val="bg1">
              <a:lumMod val="9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29009" y="1542933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1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20" y="1988374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502229" y="1586476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6"/>
            <a:ext cx="3445567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1" y="3207026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7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900" b="1" cap="all" baseline="0"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5" y="2711636"/>
            <a:ext cx="3445567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900" b="1" cap="all" baseline="0"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4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446837" y="5480795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463129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90" y="2580130"/>
            <a:ext cx="4074003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1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7856" y="1261470"/>
            <a:ext cx="3445567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900" b="1" cap="all" baseline="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251717" y="2431958"/>
            <a:ext cx="4074003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10" y="5768994"/>
            <a:ext cx="3445567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900" b="1" cap="all" baseline="0">
                <a:solidFill>
                  <a:schemeClr val="accent3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pPr rtl="0"/>
              <a:t>31.10.2024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736" r:id="rId5"/>
    <p:sldLayoutId id="2147483737" r:id="rId6"/>
    <p:sldLayoutId id="2147483661" r:id="rId7"/>
    <p:sldLayoutId id="2147483662" r:id="rId8"/>
    <p:sldLayoutId id="2147483663" r:id="rId9"/>
    <p:sldLayoutId id="2147483654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738" r:id="rId21"/>
    <p:sldLayoutId id="2147483739" r:id="rId2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dzen.ru/a/W6zmtK8M0gCqggnk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s://dzen.ru/a/ZBRbLK_JYGYJ-qV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hyperlink" Target="https://docs.yandex.ru/docs/view?tm=1712889654&amp;tld=ru&amp;lang=ru&amp;name=neb_viewer_manual.pdf&amp;text=&#1087;&#1088;&#1086;&#1075;&#1088;&#1072;&#1084;&#1084;&#1072;%20&#1087;&#1088;&#1086;&#1089;&#1084;&#1086;&#1090;&#1088;&#1072;%20&#1079;&#1072;&#1082;&#1088;&#1099;&#1090;&#1099;&#1093;%20&#1080;&#1079;&#1076;&#1072;&#1085;&#1080;&#1081;%20&#1085;&#1101;&#1073;&amp;url=https://rusneb.ru/upload/iblock/f61/neb_viewer_manual.pdf&amp;lr=197&amp;mime=pdf&amp;l10n=ru&amp;sign=342ee2f5cb2e687d5314f487afc27302&amp;keyno=0&amp;nosw=1&amp;serpParams=tm%3D1712889654%26tld%3Dru%26lang%3Dru%26name%3Dneb_viewer_manual.pdf%26text%3D%D0%BF%D1%80%D0%BE%D0%B3%D1%80%D0%B0%D0%BC%D0%BC%D0%B0%2B%D0%BF%D1%80%D0%BE%D1%81%D0%BC%D0%BE%D1%82%D1%80%D0%B0%2B%D0%B7%D0%B0%D0%BA%D1%80%D1%8B%D1%82%D1%8B%D1%85%2B%D0%B8%D0%B7%D0%B4%D0%B0%D0%BD%D0%B8%D0%B9%2B%D0%BD%D1%8D%D0%B1%26url%3Dhttps://rusneb.ru/upload/iblock/f61/neb_viewer_manual.pdf%26lr%3D197%26mime%3Dpdf%26l10n%3Dru%26sign%3D342ee2f5cb2e687d5314f487afc27302%26keyno%3D0%26nosw%3D1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kp.rusneb.ru/item/thematicsection/slavyano-russkie-azbuki-i-bukvar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hyperlink" Target="https://disk.yandex.ru/d/YlX9Z250VG4vog" TargetMode="External"/><Relationship Id="rId4" Type="http://schemas.openxmlformats.org/officeDocument/2006/relationships/hyperlink" Target="https://&#1085;&#1086;&#1074;&#1072;&#1103;&#1073;&#1080;&#1073;&#1083;&#1080;&#1086;&#1090;&#1077;&#1082;&#1072;.&#1088;&#1092;/documents/neb-svet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rusneb.ru/for-libraries/" TargetMode="Externa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elib.altlib.ru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rusneb.ru/%20/t%20_blank" TargetMode="Externa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kunb.altlib.ru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hyperlink" Target="mailto:neb-akunb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9458" y="2684917"/>
            <a:ext cx="7282542" cy="2090808"/>
          </a:xfrm>
        </p:spPr>
        <p:txBody>
          <a:bodyPr/>
          <a:lstStyle/>
          <a:p>
            <a:r>
              <a:rPr lang="ru-RU" sz="32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Потенциал информационных ресурсов Национальной электронной библиотеки для образовательных учреждений Алтайского края</a:t>
            </a:r>
            <a:endParaRPr lang="ru-RU" sz="3200" cap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17715"/>
            <a:ext cx="1346652" cy="146993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2127738" y="274559"/>
            <a:ext cx="8252921" cy="1443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Краевое государственное бюджетное учреждение</a:t>
            </a:r>
            <a:endParaRPr sz="1800" dirty="0">
              <a:latin typeface="Arial" pitchFamily="34" charset="0"/>
              <a:cs typeface="Arial" pitchFamily="34" charset="0"/>
            </a:endParaRPr>
          </a:p>
          <a:p>
            <a:pPr marL="514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800" spc="-10" dirty="0" smtClean="0">
                <a:latin typeface="Arial" pitchFamily="34" charset="0"/>
                <a:cs typeface="Arial" pitchFamily="34" charset="0"/>
              </a:rPr>
              <a:t>Алтайская краевая универсальная научная библиотека им. В.Я. Шишкова</a:t>
            </a:r>
            <a:r>
              <a:rPr sz="1800" dirty="0" smtClean="0">
                <a:latin typeface="Arial" pitchFamily="34" charset="0"/>
                <a:cs typeface="Arial" pitchFamily="34" charset="0"/>
              </a:rPr>
              <a:t>»</a:t>
            </a:r>
            <a:endParaRPr sz="1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сектор </a:t>
            </a:r>
            <a:r>
              <a:rPr lang="ru-RU" dirty="0">
                <a:latin typeface="Arial" pitchFamily="34" charset="0"/>
                <a:cs typeface="Arial" pitchFamily="34" charset="0"/>
              </a:rPr>
              <a:t>«Региональный центр доступа к информационным ресурсам Президентской библиотеки им.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Б.Н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Ельцина»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650" y="233168"/>
            <a:ext cx="1301104" cy="1285293"/>
          </a:xfrm>
          <a:prstGeom prst="ellipse">
            <a:avLst/>
          </a:prstGeom>
          <a:ln w="63500" cap="rnd">
            <a:solidFill>
              <a:srgbClr val="0072C7"/>
            </a:solidFill>
          </a:ln>
          <a:effectLst/>
        </p:spPr>
      </p:pic>
      <p:sp>
        <p:nvSpPr>
          <p:cNvPr id="9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909457" y="5206569"/>
            <a:ext cx="5852327" cy="53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rusneb.ru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6" y="2236137"/>
            <a:ext cx="3104348" cy="36217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37546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КГБУ АКУНБ, 31 октября 2024 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2" y="541490"/>
            <a:ext cx="9602726" cy="61203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54" y="0"/>
            <a:ext cx="2866867" cy="2866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4069">
            <a:off x="9233943" y="83741"/>
            <a:ext cx="2638793" cy="3715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78" y="1941375"/>
            <a:ext cx="2867425" cy="2867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0259" y="4289765"/>
            <a:ext cx="2981741" cy="23720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1991" y="1019331"/>
            <a:ext cx="3387777" cy="1139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79" y="237392"/>
            <a:ext cx="1186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Коллекция «Великая Отечественная война 1941-1945 гг.» </a:t>
            </a:r>
          </a:p>
          <a:p>
            <a:r>
              <a:rPr lang="ru-RU" sz="2400" b="1" dirty="0" smtClean="0"/>
              <a:t>(280 материалов в коллекции)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0" y="1175645"/>
            <a:ext cx="6151880" cy="4242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9" y="4123592"/>
            <a:ext cx="2461846" cy="2461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166" y="1941068"/>
            <a:ext cx="4887093" cy="43650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79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3" y="1321579"/>
            <a:ext cx="7190459" cy="5290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9114">
            <a:off x="5539826" y="3411499"/>
            <a:ext cx="2124570" cy="3186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487" y="3677174"/>
            <a:ext cx="1907625" cy="3060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1697">
            <a:off x="10205018" y="1383971"/>
            <a:ext cx="1806564" cy="2524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18" y="3183825"/>
            <a:ext cx="2417180" cy="3466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91" y="207037"/>
            <a:ext cx="2880000" cy="2880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47443" y="313293"/>
            <a:ext cx="11150600" cy="920336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СПЕЦПРОЕКТЫ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1" y="161954"/>
            <a:ext cx="11150600" cy="627755"/>
          </a:xfrm>
        </p:spPr>
        <p:txBody>
          <a:bodyPr/>
          <a:lstStyle/>
          <a:p>
            <a:r>
              <a:rPr lang="ru-RU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СПЕЦПРОЕКТ</a:t>
            </a:r>
            <a:endParaRPr lang="ru-RU" sz="3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785"/>
            <a:ext cx="6965460" cy="3355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066" y="399871"/>
            <a:ext cx="2269067" cy="1801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3713530"/>
            <a:ext cx="6391275" cy="3144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6" y="3978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875"/>
            <a:ext cx="2939752" cy="29397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406400"/>
            <a:ext cx="3928532" cy="1063475"/>
          </a:xfrm>
        </p:spPr>
        <p:txBody>
          <a:bodyPr/>
          <a:lstStyle/>
          <a:p>
            <a:pPr algn="ctr"/>
            <a:r>
              <a:rPr lang="ru-RU" sz="4000" dirty="0" smtClean="0"/>
              <a:t>Спецпроект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52" y="1622406"/>
            <a:ext cx="9252247" cy="42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" y="1294195"/>
            <a:ext cx="2937600" cy="2937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304800"/>
            <a:ext cx="4114800" cy="1212629"/>
          </a:xfrm>
        </p:spPr>
        <p:txBody>
          <a:bodyPr/>
          <a:lstStyle/>
          <a:p>
            <a:pPr algn="ctr"/>
            <a:r>
              <a:rPr lang="ru-RU" sz="4000" dirty="0" smtClean="0"/>
              <a:t>Спецпроект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207" r="1" b="19255"/>
          <a:stretch/>
        </p:blipFill>
        <p:spPr>
          <a:xfrm>
            <a:off x="2975892" y="1454139"/>
            <a:ext cx="9119473" cy="46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387" y="1233487"/>
            <a:ext cx="8859878" cy="540470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1222131" y="2250831"/>
            <a:ext cx="1396512" cy="6389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0" y="0"/>
            <a:ext cx="12192000" cy="923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Простой поиск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563"/>
            <a:ext cx="12191999" cy="614020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/>
              <a:t>Поисковый запрос: Великая Отечественная война</a:t>
            </a:r>
            <a:endParaRPr lang="ru-RU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00" y="1140416"/>
            <a:ext cx="9106692" cy="540900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9777046" y="1981200"/>
            <a:ext cx="1557704" cy="929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1451800" y="2662352"/>
            <a:ext cx="3619501" cy="49580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513518" y="5713381"/>
            <a:ext cx="1747149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Для участников проекта НЭБ</a:t>
            </a:r>
            <a:endParaRPr lang="ru-RU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89" y="204669"/>
            <a:ext cx="7846824" cy="5822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78" y="4767208"/>
            <a:ext cx="2713139" cy="206486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8453873" y="5713381"/>
            <a:ext cx="1059645" cy="266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8625710" y="5167262"/>
            <a:ext cx="1046285" cy="3868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671995" y="3825750"/>
            <a:ext cx="1747149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Свободный доступ, возможность скачать в </a:t>
            </a:r>
            <a:r>
              <a:rPr lang="en-US" i="1" dirty="0" smtClean="0"/>
              <a:t>PDF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182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482" y="114299"/>
            <a:ext cx="4158762" cy="934282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/>
              <a:t>Доступ к изданиям</a:t>
            </a:r>
            <a:endParaRPr lang="ru-RU" sz="3600" b="1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649" y="1171673"/>
            <a:ext cx="5157787" cy="823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700" b="0" dirty="0"/>
              <a:t>Издания </a:t>
            </a:r>
            <a:r>
              <a:rPr lang="ru-RU" sz="1700" dirty="0"/>
              <a:t>открытого доступа </a:t>
            </a:r>
            <a:r>
              <a:rPr lang="ru-RU" sz="1700" b="0" dirty="0"/>
              <a:t>открываются </a:t>
            </a:r>
            <a:endParaRPr lang="ru-RU" sz="1700" b="0" dirty="0" smtClean="0"/>
          </a:p>
          <a:p>
            <a:pPr>
              <a:spcBef>
                <a:spcPts val="0"/>
              </a:spcBef>
            </a:pPr>
            <a:r>
              <a:rPr lang="ru-RU" sz="1700" dirty="0" smtClean="0"/>
              <a:t>в </a:t>
            </a:r>
            <a:r>
              <a:rPr lang="ru-RU" sz="1700" dirty="0"/>
              <a:t>формате </a:t>
            </a:r>
            <a:r>
              <a:rPr lang="en-US" sz="1700" dirty="0">
                <a:hlinkClick r:id="rId2"/>
              </a:rPr>
              <a:t>pdf.</a:t>
            </a:r>
            <a:r>
              <a:rPr lang="en-US" sz="1700" dirty="0"/>
              <a:t> </a:t>
            </a:r>
            <a:r>
              <a:rPr lang="ru-RU" sz="1700" dirty="0" smtClean="0"/>
              <a:t>и </a:t>
            </a:r>
            <a:r>
              <a:rPr lang="en-US" sz="1700" dirty="0">
                <a:hlinkClick r:id="rId3"/>
              </a:rPr>
              <a:t>ePub</a:t>
            </a:r>
            <a:r>
              <a:rPr lang="ru-RU" sz="17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1700" dirty="0" smtClean="0"/>
              <a:t>/ </a:t>
            </a:r>
            <a:r>
              <a:rPr lang="ru-RU" sz="1700" dirty="0"/>
              <a:t>скачивание </a:t>
            </a:r>
            <a:r>
              <a:rPr lang="ru-RU" sz="1700" dirty="0" smtClean="0"/>
              <a:t>документов в свободном доступе</a:t>
            </a:r>
            <a:endParaRPr lang="ru-RU" sz="17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964118" y="1095337"/>
            <a:ext cx="3065829" cy="226659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81013" y="224669"/>
            <a:ext cx="5348934" cy="823912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1700" dirty="0" smtClean="0"/>
              <a:t>Издания доступные в ЭЧЗ открываются через </a:t>
            </a:r>
          </a:p>
          <a:p>
            <a:pPr algn="r">
              <a:spcBef>
                <a:spcPts val="0"/>
              </a:spcBef>
            </a:pPr>
            <a:r>
              <a:rPr lang="ru-RU" sz="1700" dirty="0" smtClean="0">
                <a:hlinkClick r:id="rId5"/>
              </a:rPr>
              <a:t>программу просмотра закрытых изданий</a:t>
            </a:r>
            <a:r>
              <a:rPr lang="ru-RU" sz="1700" dirty="0" smtClean="0"/>
              <a:t> / </a:t>
            </a:r>
          </a:p>
          <a:p>
            <a:pPr algn="r">
              <a:spcBef>
                <a:spcPts val="0"/>
              </a:spcBef>
            </a:pPr>
            <a:r>
              <a:rPr lang="ru-RU" sz="1700" dirty="0" smtClean="0"/>
              <a:t>Установка программы на рабочий стол</a:t>
            </a:r>
            <a:endParaRPr lang="ru-RU" sz="1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5644" y="5654757"/>
            <a:ext cx="736827" cy="9095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9" y="2118677"/>
            <a:ext cx="1695687" cy="5620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888" y="2532321"/>
            <a:ext cx="1695687" cy="543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078" y="3310852"/>
            <a:ext cx="3722358" cy="2343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5203" y="3653649"/>
            <a:ext cx="5334744" cy="619211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9759462" y="4149969"/>
            <a:ext cx="568761" cy="713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665" y="4348090"/>
            <a:ext cx="4385887" cy="1574233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9258300" y="5855677"/>
            <a:ext cx="785543" cy="666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155348" y="704333"/>
            <a:ext cx="11884252" cy="5678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Segoe UI Black"/>
                <a:ea typeface="+mj-ea"/>
                <a:cs typeface="Segoe UI Black"/>
              </a:defRPr>
            </a:lvl1pPr>
          </a:lstStyle>
          <a:p>
            <a:pPr algn="ctr"/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Федеральная государственная </a:t>
            </a:r>
            <a:b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информационная система </a:t>
            </a: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Национальная электронная библиотека</a:t>
            </a: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 </a:t>
            </a:r>
            <a:b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далее</a:t>
            </a: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НЭБ)</a:t>
            </a:r>
            <a:b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оператор</a:t>
            </a:r>
          </a:p>
          <a:p>
            <a:pPr algn="ctr"/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Федеральное государственное бюджетное учреждение </a:t>
            </a: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400" b="1" kern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Российская государственная библиотека</a:t>
            </a: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 </a:t>
            </a:r>
            <a:b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(ФГБУ «РГБ») </a:t>
            </a:r>
            <a:r>
              <a:rPr lang="ru-RU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kern="0" dirty="0" smtClean="0">
                <a:latin typeface="Arial" pitchFamily="34" charset="0"/>
                <a:cs typeface="Arial" pitchFamily="34" charset="0"/>
              </a:rPr>
            </a:br>
            <a:endParaRPr lang="ru-RU" kern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7" y="1027906"/>
            <a:ext cx="6525536" cy="3858163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6197551" y="1706976"/>
            <a:ext cx="615200" cy="3165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05151" y="197531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1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915" y="2758221"/>
            <a:ext cx="6384885" cy="403017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9733085" y="4395239"/>
            <a:ext cx="599782" cy="2710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315581" y="45886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2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427677" y="4886069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0"/>
            <a:ext cx="12192000" cy="923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Расширенный поиск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32867" y="3972393"/>
            <a:ext cx="982714" cy="61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21" t="-17090" r="121" b="17090"/>
          <a:stretch/>
        </p:blipFill>
        <p:spPr>
          <a:xfrm>
            <a:off x="772419" y="-314212"/>
            <a:ext cx="10539047" cy="695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30" y="507893"/>
            <a:ext cx="8863256" cy="3029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34" y="2280702"/>
            <a:ext cx="9283848" cy="1938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870" y="2458388"/>
            <a:ext cx="6463449" cy="4123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30" y="4177238"/>
            <a:ext cx="1781424" cy="34294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1648918" y="2022786"/>
            <a:ext cx="882547" cy="344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89972" y="228043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7632" y="46141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2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97030" y="3675016"/>
            <a:ext cx="257409" cy="502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-37616"/>
            <a:ext cx="598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/>
              <a:t>Пример поиска по рубрикам</a:t>
            </a:r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19359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30" y="501255"/>
            <a:ext cx="8883208" cy="2971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5288"/>
          <a:stretch/>
        </p:blipFill>
        <p:spPr>
          <a:xfrm>
            <a:off x="597030" y="2638450"/>
            <a:ext cx="9014358" cy="1604772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1454046" y="1931959"/>
            <a:ext cx="882547" cy="344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89972" y="228043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1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30" y="4177238"/>
            <a:ext cx="1781424" cy="34294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597030" y="3675016"/>
            <a:ext cx="257409" cy="502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7632" y="46141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2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262" y="2503357"/>
            <a:ext cx="6388826" cy="40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41" y="1854659"/>
            <a:ext cx="943107" cy="30484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4343400" y="5539153"/>
            <a:ext cx="518746" cy="246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20312" y="665142"/>
            <a:ext cx="882547" cy="344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1"/>
          </p:cNvCxnSpPr>
          <p:nvPr/>
        </p:nvCxnSpPr>
        <p:spPr>
          <a:xfrm>
            <a:off x="677444" y="1702727"/>
            <a:ext cx="925415" cy="151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3200" y="102476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2640" y="19401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3200" y="265132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ШАГ 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-1129"/>
            <a:ext cx="1155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/>
              <a:t>Пример поиска по хронологии (года издания 2023-2024)</a:t>
            </a:r>
            <a:endParaRPr lang="ru-RU" sz="3600" b="1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19" y="936512"/>
            <a:ext cx="5649113" cy="371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44" y="3359648"/>
            <a:ext cx="6496957" cy="292458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53388"/>
          <a:stretch/>
        </p:blipFill>
        <p:spPr>
          <a:xfrm>
            <a:off x="1663419" y="2322295"/>
            <a:ext cx="4077477" cy="4712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1256190" y="2524326"/>
            <a:ext cx="609488" cy="646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7982" y="796423"/>
            <a:ext cx="1363540" cy="21164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180" y="1308039"/>
            <a:ext cx="2895600" cy="43910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5400" y="3701561"/>
            <a:ext cx="2051325" cy="30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9603" y="798133"/>
            <a:ext cx="11623260" cy="489244"/>
          </a:xfrm>
        </p:spPr>
        <p:txBody>
          <a:bodyPr/>
          <a:lstStyle/>
          <a:p>
            <a:pPr algn="ctr"/>
            <a:r>
              <a:rPr lang="ru-RU" sz="4000" cap="none" dirty="0" smtClean="0"/>
              <a:t>Проекты НЭБ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5"/>
          </p:nvPr>
        </p:nvSpPr>
        <p:spPr>
          <a:xfrm>
            <a:off x="273465" y="1450272"/>
            <a:ext cx="5484277" cy="971196"/>
          </a:xfrm>
        </p:spPr>
        <p:txBody>
          <a:bodyPr/>
          <a:lstStyle/>
          <a:p>
            <a:pPr algn="l"/>
            <a:r>
              <a:rPr lang="ru-RU" sz="3600" dirty="0" smtClean="0"/>
              <a:t>«</a:t>
            </a:r>
            <a:r>
              <a:rPr lang="ru-RU" sz="3600" cap="none" dirty="0" smtClean="0"/>
              <a:t>НЭБ. Книжные памятники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9" name="Содержимое 8"/>
          <p:cNvSpPr>
            <a:spLocks noGrp="1"/>
          </p:cNvSpPr>
          <p:nvPr>
            <p:ph idx="20"/>
          </p:nvPr>
        </p:nvSpPr>
        <p:spPr>
          <a:xfrm>
            <a:off x="6448426" y="5681908"/>
            <a:ext cx="5595936" cy="495389"/>
          </a:xfrm>
        </p:spPr>
        <p:txBody>
          <a:bodyPr/>
          <a:lstStyle/>
          <a:p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3600" cap="none" dirty="0" smtClean="0">
                <a:solidFill>
                  <a:schemeClr val="bg2">
                    <a:lumMod val="50000"/>
                  </a:schemeClr>
                </a:solidFill>
              </a:rPr>
              <a:t>Свет. Книги и аудиокниги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»-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Мобильное приложение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57743" y="1120734"/>
            <a:ext cx="6286619" cy="29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9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231389"/>
            <a:ext cx="6168813" cy="252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5938" y="1981200"/>
            <a:ext cx="8323262" cy="52323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Существует 37 тематических разделов. </a:t>
            </a:r>
          </a:p>
          <a:p>
            <a:pPr marL="0" indent="0">
              <a:buNone/>
            </a:pPr>
            <a:r>
              <a:rPr lang="ru-RU" dirty="0" smtClean="0"/>
              <a:t>Не давно на платформе </a:t>
            </a:r>
            <a:r>
              <a:rPr lang="ru-RU" dirty="0"/>
              <a:t>НЭБ в разделе «Книжные памятники» добавились 7 новых тематических разделов: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«</a:t>
            </a:r>
            <a:r>
              <a:rPr lang="ru-RU" dirty="0"/>
              <a:t>Коллекция А.М. Макарова: документы русской военной истории</a:t>
            </a:r>
            <a:r>
              <a:rPr lang="ru-RU" dirty="0" smtClean="0"/>
              <a:t>»,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«Славяно-русские азбуки и буквари</a:t>
            </a:r>
            <a:r>
              <a:rPr lang="ru-RU" dirty="0" smtClean="0"/>
              <a:t>»,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«Развитие естественных наук и техники</a:t>
            </a:r>
            <a:r>
              <a:rPr lang="ru-RU" dirty="0" smtClean="0"/>
              <a:t>»,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«Наследие зарубежной картографии</a:t>
            </a:r>
            <a:r>
              <a:rPr lang="ru-RU" dirty="0" smtClean="0"/>
              <a:t>», 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«Мир глазами русских картографов</a:t>
            </a:r>
            <a:r>
              <a:rPr lang="ru-RU" dirty="0" smtClean="0"/>
              <a:t>»,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«Виды Российской империи в печатной графике</a:t>
            </a:r>
            <a:r>
              <a:rPr lang="ru-RU" dirty="0" smtClean="0"/>
              <a:t>»,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«Газеты дореволюционной России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5938" y="499596"/>
            <a:ext cx="7459662" cy="1325563"/>
          </a:xfrm>
        </p:spPr>
        <p:txBody>
          <a:bodyPr/>
          <a:lstStyle/>
          <a:p>
            <a:r>
              <a:rPr lang="ru-RU" dirty="0" smtClean="0"/>
              <a:t>Проект «</a:t>
            </a:r>
            <a:r>
              <a:rPr lang="ru-RU" cap="none" dirty="0" smtClean="0"/>
              <a:t>НЭБ</a:t>
            </a:r>
            <a:r>
              <a:rPr lang="ru-RU" cap="none" dirty="0"/>
              <a:t>. </a:t>
            </a:r>
            <a:r>
              <a:rPr lang="ru-RU" cap="none" dirty="0" smtClean="0"/>
              <a:t>Книжные памятники</a:t>
            </a:r>
            <a:r>
              <a:rPr lang="ru-RU" dirty="0" smtClean="0"/>
              <a:t>» -  </a:t>
            </a:r>
            <a:r>
              <a:rPr lang="ru-RU" cap="none" dirty="0" smtClean="0"/>
              <a:t>доступ к редким и уникальным изданиям.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49" y="3158130"/>
            <a:ext cx="2886251" cy="3367293"/>
          </a:xfrm>
          <a:prstGeom prst="rect">
            <a:avLst/>
          </a:prstGeom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336253"/>
            <a:ext cx="2895600" cy="19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27</a:t>
            </a:fld>
            <a:endParaRPr lang="en-US" noProof="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8600" y="-134380"/>
            <a:ext cx="11150600" cy="920336"/>
          </a:xfrm>
        </p:spPr>
        <p:txBody>
          <a:bodyPr/>
          <a:lstStyle/>
          <a:p>
            <a:r>
              <a:rPr lang="ru-RU" sz="4400" b="0" cap="none" dirty="0" smtClean="0">
                <a:latin typeface="Arial" pitchFamily="34" charset="0"/>
                <a:cs typeface="Arial" pitchFamily="34" charset="0"/>
              </a:rPr>
              <a:t>«НЭБ. Книжные памятники»</a:t>
            </a:r>
            <a:endParaRPr lang="ru-RU" sz="4400" b="0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9681" y="1236876"/>
            <a:ext cx="7822143" cy="47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>
            <a:off x="3004456" y="4687427"/>
            <a:ext cx="1567544" cy="637347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14412"/>
            <a:ext cx="3933825" cy="3609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7123" y="6450747"/>
            <a:ext cx="782380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kp.rusneb.ru/item/thematicsection/slavyano-russkie-azbuki-i-bukvari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4" y="369550"/>
            <a:ext cx="8170860" cy="2670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92" y="1524000"/>
            <a:ext cx="7062233" cy="3363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122" y="2404533"/>
            <a:ext cx="2477120" cy="41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5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06" y="246622"/>
            <a:ext cx="4227717" cy="1565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1" y="2202872"/>
            <a:ext cx="5834228" cy="37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757" y="3366655"/>
            <a:ext cx="5429782" cy="28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6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unnamed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84413" y="2852896"/>
            <a:ext cx="5611588" cy="221017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обеспечить свободный доступ граждан Российской Федерации к изданиям и научным работам от книжных памятников до новейших авторских произведений.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" y="676589"/>
            <a:ext cx="6248399" cy="16002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 создания НЭБ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639" y="64195"/>
            <a:ext cx="7535332" cy="11693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Мобильное приложение 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«Свет. Книги и аудиокниги»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393" y="1169377"/>
            <a:ext cx="67780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r>
              <a:rPr lang="ru-RU" sz="2400" dirty="0" smtClean="0"/>
              <a:t>Более 4000 </a:t>
            </a:r>
            <a:r>
              <a:rPr lang="ru-RU" sz="2400" dirty="0"/>
              <a:t>произведений </a:t>
            </a:r>
            <a:r>
              <a:rPr lang="ru-RU" sz="2400" dirty="0" smtClean="0"/>
              <a:t>в </a:t>
            </a:r>
            <a:r>
              <a:rPr lang="ru-RU" sz="2400" dirty="0"/>
              <a:t>формате EPUB и более 450 аудиокниг на русском языке.</a:t>
            </a:r>
            <a:endParaRPr lang="ru-RU" sz="2400" dirty="0" smtClean="0"/>
          </a:p>
          <a:p>
            <a:endParaRPr lang="ru-RU" sz="2400" dirty="0" smtClean="0"/>
          </a:p>
          <a:p>
            <a:pPr fontAlgn="ctr"/>
            <a:r>
              <a:rPr lang="ru-RU" sz="2000" dirty="0"/>
              <a:t>Художественная литература и современный </a:t>
            </a:r>
            <a:r>
              <a:rPr lang="ru-RU" sz="2000" dirty="0" err="1"/>
              <a:t>научпоп</a:t>
            </a:r>
            <a:r>
              <a:rPr lang="ru-RU" sz="2000" dirty="0"/>
              <a:t> </a:t>
            </a:r>
            <a:r>
              <a:rPr lang="ru-RU" sz="2000" dirty="0" smtClean="0"/>
              <a:t>- </a:t>
            </a:r>
            <a:r>
              <a:rPr lang="ru-RU" sz="2000" dirty="0"/>
              <a:t>в одном </a:t>
            </a:r>
            <a:r>
              <a:rPr lang="ru-RU" sz="2000" dirty="0" smtClean="0"/>
              <a:t>приложении!</a:t>
            </a:r>
            <a:endParaRPr lang="ru-RU" sz="2000" dirty="0"/>
          </a:p>
          <a:p>
            <a:endParaRPr lang="ru-RU" sz="2800" dirty="0"/>
          </a:p>
          <a:p>
            <a:r>
              <a:rPr lang="ru-RU" sz="2400" u="sng" dirty="0" smtClean="0"/>
              <a:t>Для кого</a:t>
            </a:r>
            <a:r>
              <a:rPr lang="ru-RU" sz="2400" dirty="0" smtClean="0"/>
              <a:t>:</a:t>
            </a:r>
            <a:endParaRPr lang="ru-RU" sz="2400" dirty="0"/>
          </a:p>
          <a:p>
            <a:pPr marL="285750" indent="-285750">
              <a:buFontTx/>
              <a:buChar char="-"/>
            </a:pPr>
            <a:r>
              <a:rPr lang="ru-RU" sz="2400" dirty="0"/>
              <a:t>у</a:t>
            </a:r>
            <a:r>
              <a:rPr lang="ru-RU" sz="2400" dirty="0" smtClean="0"/>
              <a:t>чителей и библиотекарей;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р</a:t>
            </a:r>
            <a:r>
              <a:rPr lang="ru-RU" sz="2400" dirty="0" smtClean="0"/>
              <a:t>одителей;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у</a:t>
            </a:r>
            <a:r>
              <a:rPr lang="ru-RU" sz="2400" dirty="0" smtClean="0"/>
              <a:t>чащихся и студентов;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в</a:t>
            </a:r>
            <a:r>
              <a:rPr lang="ru-RU" sz="2400" dirty="0" smtClean="0"/>
              <a:t>зрослые и пенсионеры.</a:t>
            </a:r>
          </a:p>
          <a:p>
            <a:pPr marL="285750" indent="-285750">
              <a:buFontTx/>
              <a:buChar char="-"/>
            </a:pPr>
            <a:endParaRPr lang="ru-RU" sz="2400" dirty="0" smtClean="0"/>
          </a:p>
          <a:p>
            <a:r>
              <a:rPr lang="ru-RU" sz="2400" dirty="0" smtClean="0"/>
              <a:t>Для всех кто интересуется </a:t>
            </a:r>
            <a:r>
              <a:rPr lang="ru-RU" sz="2400" dirty="0"/>
              <a:t>в прочтении </a:t>
            </a:r>
            <a:r>
              <a:rPr lang="ru-RU" sz="2400" dirty="0" smtClean="0"/>
              <a:t>книг!</a:t>
            </a:r>
            <a:endParaRPr lang="ru-RU" sz="2400" dirty="0"/>
          </a:p>
          <a:p>
            <a:endParaRPr lang="ru-RU" sz="1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85" y="64195"/>
            <a:ext cx="1052554" cy="1040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12" y="4780988"/>
            <a:ext cx="4658375" cy="201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72" y="223075"/>
            <a:ext cx="3165414" cy="3690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710" y="4023369"/>
            <a:ext cx="4638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/>
          </p:nvPr>
        </p:nvGraphicFramePr>
        <p:xfrm>
          <a:off x="772257" y="1425819"/>
          <a:ext cx="10647485" cy="542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140676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egoe UI Black"/>
                <a:ea typeface="+mj-ea"/>
                <a:cs typeface="Segoe UI Black"/>
              </a:defRPr>
            </a:lvl1pPr>
          </a:lstStyle>
          <a:p>
            <a:pPr algn="ctr"/>
            <a:r>
              <a:rPr lang="ru-RU" sz="4400" kern="0" dirty="0" smtClean="0">
                <a:solidFill>
                  <a:schemeClr val="tx1"/>
                </a:solidFill>
              </a:rPr>
              <a:t>«Свет. Книги и аудиокниги» </a:t>
            </a:r>
            <a:r>
              <a:rPr lang="ru-RU" sz="2800" kern="0" dirty="0" smtClean="0">
                <a:solidFill>
                  <a:schemeClr val="tx1"/>
                </a:solidFill>
              </a:rPr>
              <a:t>в основном состоит из </a:t>
            </a:r>
            <a:r>
              <a:rPr lang="ru-RU" sz="4400" kern="0" dirty="0" smtClean="0">
                <a:solidFill>
                  <a:schemeClr val="tx1"/>
                </a:solidFill>
              </a:rPr>
              <a:t>художественной литературы</a:t>
            </a:r>
            <a:endParaRPr lang="ru-RU" sz="4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50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32</a:t>
            </a:fld>
            <a:endParaRPr lang="en-US" noProof="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66716"/>
            <a:ext cx="12192000" cy="589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0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33</a:t>
            </a:fld>
            <a:endParaRPr lang="en-US" noProof="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30829"/>
            <a:ext cx="6240839" cy="498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5688" y="1734909"/>
            <a:ext cx="6026312" cy="498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9343"/>
            <a:ext cx="12192000" cy="100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>
          <a:xfrm>
            <a:off x="6215743" y="1066800"/>
            <a:ext cx="990600" cy="52251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49886" y="1064078"/>
            <a:ext cx="1551214" cy="52523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824843" y="1064078"/>
            <a:ext cx="1164772" cy="5551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72" y="2468321"/>
            <a:ext cx="4402667" cy="2437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051" y="3415778"/>
            <a:ext cx="4436303" cy="22934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cap="none" dirty="0" smtClean="0"/>
              <a:t>Ссылки на методические материалы </a:t>
            </a:r>
            <a:br>
              <a:rPr lang="ru-RU" b="0" cap="none" dirty="0" smtClean="0"/>
            </a:br>
            <a:r>
              <a:rPr lang="ru-RU" b="0" cap="none" dirty="0" smtClean="0"/>
              <a:t>мобильного приложения «Свет. Книги и аудиокниги»</a:t>
            </a:r>
            <a:endParaRPr lang="ru-RU" b="0" cap="none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5939" y="1983573"/>
            <a:ext cx="1143899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Пакеты материалов визуальных материалов, баннеры </a:t>
            </a:r>
            <a:r>
              <a:rPr lang="ru-RU" dirty="0"/>
              <a:t>для сайтов</a:t>
            </a:r>
          </a:p>
          <a:p>
            <a:r>
              <a:rPr lang="ru-RU" dirty="0" smtClean="0"/>
              <a:t> </a:t>
            </a:r>
            <a:r>
              <a:rPr lang="ru-RU" dirty="0" smtClean="0">
                <a:hlinkClick r:id="rId4"/>
              </a:rPr>
              <a:t>https</a:t>
            </a:r>
            <a:r>
              <a:rPr lang="ru-RU" dirty="0">
                <a:hlinkClick r:id="rId4"/>
              </a:rPr>
              <a:t>://новаябиблиотека.рф/documents/neb-svet</a:t>
            </a:r>
            <a:r>
              <a:rPr lang="ru-RU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5939" y="2976671"/>
            <a:ext cx="62499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Сценарии </a:t>
            </a:r>
            <a:r>
              <a:rPr lang="ru-RU" dirty="0" err="1" smtClean="0"/>
              <a:t>квизов</a:t>
            </a:r>
            <a:r>
              <a:rPr lang="ru-RU" dirty="0" smtClean="0"/>
              <a:t>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disk.yandex.ru/d/YlX9Z250VG4vog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13" y="4562499"/>
            <a:ext cx="3711320" cy="20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4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7" y="473726"/>
            <a:ext cx="11353799" cy="49859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получить доступ к НЭБ?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85745" y="1628775"/>
            <a:ext cx="11620501" cy="457048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7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частниками </a:t>
            </a:r>
            <a:r>
              <a:rPr lang="ru-RU" sz="2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7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</a:t>
            </a:r>
            <a:r>
              <a:rPr lang="ru-RU" sz="2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библиотека» могут ста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 государственные и муниципальные библиотеки, </a:t>
            </a:r>
            <a:r>
              <a:rPr lang="ru-RU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образовательных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научных и иных государственных и муниципальных </a:t>
            </a:r>
            <a:r>
              <a:rPr lang="ru-RU" sz="27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полного доступа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НЭБ, </a:t>
            </a:r>
            <a:r>
              <a:rPr lang="ru-RU" sz="2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заключить </a:t>
            </a:r>
            <a:r>
              <a:rPr lang="ru-RU" sz="27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безвозмездный договор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подключении к НЭБ и предоставлении доступа к объектам НЭБ» с оператором НЭБ – Российской государственной библиотекой. </a:t>
            </a:r>
            <a:endParaRPr lang="ru-RU" sz="2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договора необходимо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и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</a:t>
            </a:r>
            <a:r>
              <a:rPr lang="ru-RU" dirty="0" smtClean="0">
                <a:latin typeface="Arial" pitchFamily="34" charset="0"/>
                <a:cs typeface="Arial" pitchFamily="34" charset="0"/>
                <a:hlinkClick r:id="rId2"/>
              </a:rPr>
              <a:t>заявку </a:t>
            </a:r>
            <a:r>
              <a:rPr lang="ru-RU" dirty="0">
                <a:latin typeface="Arial" pitchFamily="34" charset="0"/>
                <a:cs typeface="Arial" pitchFamily="34" charset="0"/>
                <a:hlinkClick r:id="rId2"/>
              </a:rPr>
              <a:t>на сайте </a:t>
            </a:r>
            <a:r>
              <a:rPr lang="ru-RU" dirty="0" smtClean="0">
                <a:latin typeface="Arial" pitchFamily="34" charset="0"/>
                <a:cs typeface="Arial" pitchFamily="34" charset="0"/>
                <a:hlinkClick r:id="rId2"/>
              </a:rPr>
              <a:t>НЭБ</a:t>
            </a:r>
            <a:r>
              <a:rPr lang="ru-RU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6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Технические требования для </a:t>
            </a:r>
            <a:br>
              <a:rPr lang="ru-RU" sz="3600" b="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взаимодействия с НЭБ – минимальны!</a:t>
            </a:r>
            <a:endParaRPr lang="ru-RU" sz="3600" b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u="sng" dirty="0">
                <a:solidFill>
                  <a:schemeClr val="tx1"/>
                </a:solidFill>
              </a:rPr>
              <a:t>о</a:t>
            </a:r>
            <a:r>
              <a:rPr lang="ru-RU" sz="3200" u="sng" dirty="0" smtClean="0">
                <a:solidFill>
                  <a:schemeClr val="tx1"/>
                </a:solidFill>
              </a:rPr>
              <a:t>перационная система</a:t>
            </a:r>
            <a:r>
              <a:rPr lang="ru-RU" sz="3200" dirty="0" smtClean="0">
                <a:solidFill>
                  <a:schemeClr val="tx1"/>
                </a:solidFill>
              </a:rPr>
              <a:t>: </a:t>
            </a:r>
            <a:r>
              <a:rPr lang="en-US" sz="3200" dirty="0" smtClean="0">
                <a:solidFill>
                  <a:schemeClr val="tx1"/>
                </a:solidFill>
              </a:rPr>
              <a:t>Microsoft Windows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или </a:t>
            </a:r>
            <a:r>
              <a:rPr lang="en-US" sz="3200" dirty="0" smtClean="0">
                <a:solidFill>
                  <a:schemeClr val="tx1"/>
                </a:solidFill>
              </a:rPr>
              <a:t>Linux</a:t>
            </a:r>
            <a:r>
              <a:rPr lang="ru-RU" sz="32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3200" u="sng" dirty="0"/>
              <a:t>б</a:t>
            </a:r>
            <a:r>
              <a:rPr lang="ru-RU" sz="3200" u="sng" dirty="0" smtClean="0"/>
              <a:t>раузер</a:t>
            </a:r>
            <a:r>
              <a:rPr lang="ru-RU" sz="3200" dirty="0" smtClean="0"/>
              <a:t>: </a:t>
            </a:r>
            <a:r>
              <a:rPr lang="en-US" sz="3200" dirty="0" smtClean="0"/>
              <a:t>Mozilla Firefox</a:t>
            </a:r>
            <a:r>
              <a:rPr lang="ru-RU" sz="3200" dirty="0" smtClean="0"/>
              <a:t>, </a:t>
            </a:r>
            <a:r>
              <a:rPr lang="en-US" sz="3200" dirty="0" smtClean="0"/>
              <a:t>Internet Explorer</a:t>
            </a:r>
            <a:r>
              <a:rPr lang="ru-RU" sz="3200" dirty="0" smtClean="0"/>
              <a:t>, </a:t>
            </a:r>
            <a:r>
              <a:rPr lang="en-US" sz="3200" dirty="0" smtClean="0"/>
              <a:t>Google Chrome</a:t>
            </a:r>
            <a:r>
              <a:rPr lang="ru-RU" sz="3200" dirty="0" smtClean="0"/>
              <a:t>;</a:t>
            </a:r>
          </a:p>
          <a:p>
            <a:r>
              <a:rPr lang="ru-RU" sz="3200" u="sng" dirty="0"/>
              <a:t>д</a:t>
            </a:r>
            <a:r>
              <a:rPr lang="ru-RU" sz="3200" u="sng" dirty="0" smtClean="0"/>
              <a:t>оступ в интернет</a:t>
            </a:r>
            <a:r>
              <a:rPr lang="ru-RU" sz="3200" dirty="0" smtClean="0"/>
              <a:t> для просмотра полнотекстовых документов </a:t>
            </a:r>
            <a:r>
              <a:rPr lang="ru-RU" sz="3200" u="sng" dirty="0" smtClean="0"/>
              <a:t>не менее 5 Мбит/с</a:t>
            </a:r>
            <a:r>
              <a:rPr lang="ru-RU" sz="3200" dirty="0" smtClean="0"/>
              <a:t>;</a:t>
            </a:r>
          </a:p>
          <a:p>
            <a:r>
              <a:rPr lang="ru-RU" sz="3200" dirty="0"/>
              <a:t>п</a:t>
            </a:r>
            <a:r>
              <a:rPr lang="ru-RU" sz="3200" dirty="0" smtClean="0"/>
              <a:t>одключение возможно по </a:t>
            </a:r>
            <a:r>
              <a:rPr lang="ru-RU" sz="3200" dirty="0" smtClean="0">
                <a:solidFill>
                  <a:schemeClr val="tx1"/>
                </a:solidFill>
              </a:rPr>
              <a:t>статическому </a:t>
            </a:r>
            <a:r>
              <a:rPr lang="en-US" sz="3200" dirty="0" smtClean="0">
                <a:solidFill>
                  <a:schemeClr val="tx1"/>
                </a:solidFill>
              </a:rPr>
              <a:t>IP</a:t>
            </a:r>
            <a:r>
              <a:rPr lang="ru-RU" sz="3200" dirty="0" smtClean="0">
                <a:solidFill>
                  <a:schemeClr val="tx1"/>
                </a:solidFill>
              </a:rPr>
              <a:t>-адресу или диапазону динамических </a:t>
            </a:r>
            <a:r>
              <a:rPr lang="en-US" sz="3200" dirty="0">
                <a:solidFill>
                  <a:schemeClr val="tx1"/>
                </a:solidFill>
              </a:rPr>
              <a:t>IP-</a:t>
            </a:r>
            <a:r>
              <a:rPr lang="ru-RU" sz="3200" dirty="0" smtClean="0">
                <a:solidFill>
                  <a:schemeClr val="tx1"/>
                </a:solidFill>
              </a:rPr>
              <a:t>адресов.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3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5581"/>
            <a:ext cx="12039599" cy="99719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 доступа к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НЭБ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учреждениях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Алтайского края: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04034" y="2286000"/>
            <a:ext cx="11159365" cy="480131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Высшие учебные заведения – 9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(АГИИК, АГМУ, БЮИ, АГПУ, АГАУ,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АГТУ, АГУ, 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лтайский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повышения квалификации руководителей и специалистов агропромышленного комплекса)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6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38</a:t>
            </a:fld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1" y="668232"/>
            <a:ext cx="5464175" cy="46910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</a:rPr>
              <a:t>Средние образовательные организации г. Барнаула - 10</a:t>
            </a:r>
            <a:endParaRPr lang="ru-RU" sz="2800" b="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5939" y="2088356"/>
            <a:ext cx="5157787" cy="455475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КГБОУ </a:t>
            </a:r>
            <a:r>
              <a:rPr lang="ru-RU" dirty="0"/>
              <a:t>«Барнаульская общеобразовательная школа № 2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МБОУ «Гимназия </a:t>
            </a:r>
            <a:r>
              <a:rPr lang="ru-RU" dirty="0"/>
              <a:t>№ </a:t>
            </a:r>
            <a:r>
              <a:rPr lang="ru-RU" dirty="0" smtClean="0"/>
              <a:t>42»</a:t>
            </a:r>
          </a:p>
          <a:p>
            <a:r>
              <a:rPr lang="ru-RU" dirty="0"/>
              <a:t>МБОУ «СОШ </a:t>
            </a:r>
            <a:r>
              <a:rPr lang="ru-RU" dirty="0" smtClean="0"/>
              <a:t>№ 55»</a:t>
            </a:r>
          </a:p>
          <a:p>
            <a:r>
              <a:rPr lang="ru-RU" dirty="0"/>
              <a:t>МБОУ «Гимназия № 79</a:t>
            </a:r>
            <a:r>
              <a:rPr lang="ru-RU" dirty="0" smtClean="0"/>
              <a:t>»</a:t>
            </a:r>
          </a:p>
          <a:p>
            <a:r>
              <a:rPr lang="ru-RU" dirty="0"/>
              <a:t>МБОУ </a:t>
            </a:r>
            <a:r>
              <a:rPr lang="ru-RU" dirty="0" smtClean="0"/>
              <a:t>«Гимназия </a:t>
            </a:r>
            <a:r>
              <a:rPr lang="ru-RU" dirty="0"/>
              <a:t>№ </a:t>
            </a:r>
            <a:r>
              <a:rPr lang="ru-RU" dirty="0" smtClean="0"/>
              <a:t>85»</a:t>
            </a:r>
          </a:p>
          <a:p>
            <a:r>
              <a:rPr lang="ru-RU" dirty="0"/>
              <a:t>МБОУ </a:t>
            </a:r>
            <a:r>
              <a:rPr lang="ru-RU" dirty="0" smtClean="0"/>
              <a:t>«СОШ </a:t>
            </a:r>
            <a:r>
              <a:rPr lang="ru-RU" dirty="0"/>
              <a:t>№ </a:t>
            </a:r>
            <a:r>
              <a:rPr lang="ru-RU" dirty="0" smtClean="0"/>
              <a:t>89»</a:t>
            </a:r>
          </a:p>
          <a:p>
            <a:r>
              <a:rPr lang="ru-RU" dirty="0"/>
              <a:t>МБОУ </a:t>
            </a:r>
            <a:r>
              <a:rPr lang="ru-RU" dirty="0" smtClean="0"/>
              <a:t>«СОШ </a:t>
            </a:r>
            <a:r>
              <a:rPr lang="ru-RU" dirty="0"/>
              <a:t>№ </a:t>
            </a:r>
            <a:r>
              <a:rPr lang="ru-RU" dirty="0" smtClean="0"/>
              <a:t>107»</a:t>
            </a:r>
          </a:p>
          <a:p>
            <a:r>
              <a:rPr lang="ru-RU" dirty="0"/>
              <a:t> МБОУ «Гимназия </a:t>
            </a:r>
            <a:r>
              <a:rPr lang="ru-RU" dirty="0" smtClean="0"/>
              <a:t>№ 123»</a:t>
            </a:r>
          </a:p>
          <a:p>
            <a:r>
              <a:rPr lang="ru-RU" dirty="0"/>
              <a:t>МБОУ «СОШ № 126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МБОУ «Лицей «Сигма»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4574" y="775678"/>
            <a:ext cx="5886449" cy="723320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</a:rPr>
              <a:t>Средние образовательные организации районов Алтайского края - 14</a:t>
            </a:r>
            <a:endParaRPr lang="ru-RU" sz="2800" b="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088356"/>
            <a:ext cx="5791199" cy="465534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МБОУ СОШ ГО ЗАТО Сибирский Алтайского </a:t>
            </a:r>
            <a:r>
              <a:rPr lang="ru-RU" dirty="0" smtClean="0"/>
              <a:t>края</a:t>
            </a:r>
          </a:p>
          <a:p>
            <a:r>
              <a:rPr lang="ru-RU" dirty="0"/>
              <a:t>МБОУ СОШ </a:t>
            </a:r>
            <a:r>
              <a:rPr lang="ru-RU" dirty="0" smtClean="0"/>
              <a:t>№ 1 г. Заринска</a:t>
            </a:r>
          </a:p>
          <a:p>
            <a:r>
              <a:rPr lang="ru-RU" dirty="0"/>
              <a:t>МБОУ СОШ </a:t>
            </a:r>
            <a:r>
              <a:rPr lang="ru-RU" dirty="0" smtClean="0"/>
              <a:t>№ 2 г. Заринска</a:t>
            </a:r>
          </a:p>
          <a:p>
            <a:r>
              <a:rPr lang="ru-RU" dirty="0" smtClean="0"/>
              <a:t>МБОУ </a:t>
            </a:r>
            <a:r>
              <a:rPr lang="ru-RU" dirty="0"/>
              <a:t>СОШ № 3 г. Заринска</a:t>
            </a:r>
          </a:p>
          <a:p>
            <a:r>
              <a:rPr lang="ru-RU" dirty="0" smtClean="0"/>
              <a:t>МБОУ СОШ </a:t>
            </a:r>
            <a:r>
              <a:rPr lang="ru-RU" dirty="0"/>
              <a:t>№ 4 г. Заринска</a:t>
            </a:r>
          </a:p>
          <a:p>
            <a:r>
              <a:rPr lang="ru-RU" dirty="0" smtClean="0"/>
              <a:t>МБОУ СОШ № 7 </a:t>
            </a:r>
            <a:r>
              <a:rPr lang="ru-RU" dirty="0"/>
              <a:t>г. Заринска</a:t>
            </a:r>
          </a:p>
          <a:p>
            <a:r>
              <a:rPr lang="ru-RU" dirty="0"/>
              <a:t>МБОУ СОШ № 15 </a:t>
            </a:r>
            <a:r>
              <a:rPr lang="ru-RU" dirty="0" smtClean="0"/>
              <a:t>г</a:t>
            </a:r>
            <a:r>
              <a:rPr lang="ru-RU" dirty="0"/>
              <a:t>. Заринска</a:t>
            </a:r>
          </a:p>
          <a:p>
            <a:r>
              <a:rPr lang="ru-RU" dirty="0"/>
              <a:t>МБОУ </a:t>
            </a:r>
            <a:r>
              <a:rPr lang="ru-RU" dirty="0" smtClean="0"/>
              <a:t>«Лицей «Бригантина» </a:t>
            </a:r>
            <a:r>
              <a:rPr lang="ru-RU" dirty="0"/>
              <a:t>г. </a:t>
            </a:r>
            <a:r>
              <a:rPr lang="ru-RU" dirty="0" smtClean="0"/>
              <a:t>Заринска</a:t>
            </a:r>
            <a:endParaRPr lang="ru-RU" dirty="0"/>
          </a:p>
          <a:p>
            <a:r>
              <a:rPr lang="ru-RU" dirty="0"/>
              <a:t>МБОУ </a:t>
            </a:r>
            <a:r>
              <a:rPr lang="ru-RU" dirty="0" smtClean="0"/>
              <a:t>«Первомайская </a:t>
            </a:r>
            <a:r>
              <a:rPr lang="ru-RU" dirty="0"/>
              <a:t>СОШ </a:t>
            </a:r>
            <a:r>
              <a:rPr lang="ru-RU" dirty="0" smtClean="0"/>
              <a:t>№ 2» </a:t>
            </a:r>
            <a:r>
              <a:rPr lang="ru-RU" dirty="0" err="1"/>
              <a:t>Бийского</a:t>
            </a:r>
            <a:r>
              <a:rPr lang="ru-RU" dirty="0"/>
              <a:t> </a:t>
            </a:r>
            <a:r>
              <a:rPr lang="ru-RU" dirty="0" smtClean="0"/>
              <a:t>района</a:t>
            </a:r>
          </a:p>
          <a:p>
            <a:r>
              <a:rPr lang="ru-RU" dirty="0" smtClean="0"/>
              <a:t>«Алексеевская СОШ» </a:t>
            </a:r>
            <a:r>
              <a:rPr lang="ru-RU" dirty="0"/>
              <a:t>Благовещенского </a:t>
            </a:r>
            <a:r>
              <a:rPr lang="ru-RU" dirty="0" smtClean="0"/>
              <a:t>района</a:t>
            </a:r>
          </a:p>
          <a:p>
            <a:r>
              <a:rPr lang="ru-RU" dirty="0"/>
              <a:t>«</a:t>
            </a:r>
            <a:r>
              <a:rPr lang="ru-RU" dirty="0" err="1"/>
              <a:t>Леньковская</a:t>
            </a:r>
            <a:r>
              <a:rPr lang="ru-RU" dirty="0"/>
              <a:t> средняя общеобразовательная </a:t>
            </a:r>
            <a:r>
              <a:rPr lang="ru-RU" dirty="0" smtClean="0"/>
              <a:t>школа № 2</a:t>
            </a:r>
            <a:r>
              <a:rPr lang="ru-RU" dirty="0"/>
              <a:t>» Благовещенского </a:t>
            </a:r>
            <a:r>
              <a:rPr lang="ru-RU" dirty="0" smtClean="0"/>
              <a:t>района</a:t>
            </a:r>
          </a:p>
          <a:p>
            <a:r>
              <a:rPr lang="ru-RU" dirty="0"/>
              <a:t>МБОУ «</a:t>
            </a:r>
            <a:r>
              <a:rPr lang="ru-RU" dirty="0" err="1"/>
              <a:t>Бродковская</a:t>
            </a:r>
            <a:r>
              <a:rPr lang="ru-RU" dirty="0"/>
              <a:t> СОШ» Павловского </a:t>
            </a:r>
            <a:r>
              <a:rPr lang="ru-RU" dirty="0" smtClean="0"/>
              <a:t>района</a:t>
            </a:r>
          </a:p>
          <a:p>
            <a:r>
              <a:rPr lang="ru-RU" dirty="0" smtClean="0"/>
              <a:t>«</a:t>
            </a:r>
            <a:r>
              <a:rPr lang="ru-RU" dirty="0"/>
              <a:t>Советская средняя общеобразовательная школа» Советского </a:t>
            </a:r>
            <a:r>
              <a:rPr lang="ru-RU" dirty="0" smtClean="0"/>
              <a:t>района</a:t>
            </a:r>
          </a:p>
          <a:p>
            <a:r>
              <a:rPr lang="ru-RU" dirty="0" smtClean="0"/>
              <a:t>МБОУ «</a:t>
            </a:r>
            <a:r>
              <a:rPr lang="ru-RU" dirty="0" err="1" smtClean="0"/>
              <a:t>Чарышская</a:t>
            </a:r>
            <a:r>
              <a:rPr lang="ru-RU" dirty="0" smtClean="0"/>
              <a:t> </a:t>
            </a:r>
            <a:r>
              <a:rPr lang="ru-RU" dirty="0"/>
              <a:t>средняя общеобразовательная </a:t>
            </a:r>
            <a:r>
              <a:rPr lang="ru-RU" dirty="0" smtClean="0"/>
              <a:t>школа» Чарышского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0567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4847" y="4281854"/>
            <a:ext cx="7365140" cy="1591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 smtClean="0"/>
          </a:p>
          <a:p>
            <a:pPr marL="0" indent="0" algn="ctr">
              <a:buNone/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http://elib.altlib.ru</a:t>
            </a: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/</a:t>
            </a:r>
            <a:endParaRPr lang="ru-RU" sz="5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90035" cy="1178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34" y="1637172"/>
            <a:ext cx="10228463" cy="228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7348"/>
            <a:ext cx="3000652" cy="30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743979"/>
          </a:xfrm>
        </p:spPr>
        <p:txBody>
          <a:bodyPr/>
          <a:lstStyle/>
          <a:p>
            <a:pPr algn="ctr"/>
            <a:r>
              <a:rPr lang="ru-RU" sz="3600" b="0" cap="none" dirty="0" smtClean="0">
                <a:latin typeface="Arial" pitchFamily="34" charset="0"/>
                <a:cs typeface="Arial" pitchFamily="34" charset="0"/>
              </a:rPr>
              <a:t>Преимущества НЭБ:</a:t>
            </a:r>
            <a:endParaRPr lang="ru-RU" sz="3600" b="0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939" y="1334105"/>
            <a:ext cx="11658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доступ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к порталу НЭБ (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"/>
              </a:rPr>
              <a:t>rusneb.ru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бесплатный</a:t>
            </a: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 любого устройства;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озможность работать удаленно с ресурсами НЭБ;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авторитетный </a:t>
            </a:r>
            <a:r>
              <a:rPr lang="ru-RU" sz="2800" u="sng" dirty="0">
                <a:latin typeface="Arial" pitchFamily="34" charset="0"/>
                <a:cs typeface="Arial" pitchFamily="34" charset="0"/>
              </a:rPr>
              <a:t>источник информации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Tx/>
              <a:buChar char="-"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- предоставление полных текстов;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2800" dirty="0" smtClean="0">
                <a:latin typeface="Arial" pitchFamily="34" charset="0"/>
                <a:cs typeface="Arial" pitchFamily="34" charset="0"/>
              </a:rPr>
              <a:t>- расширение </a:t>
            </a:r>
            <a:r>
              <a:rPr lang="ru-RU" altLang="ru-RU" sz="2800" dirty="0">
                <a:latin typeface="Arial" pitchFamily="34" charset="0"/>
                <a:cs typeface="Arial" pitchFamily="34" charset="0"/>
              </a:rPr>
              <a:t>ресурсной базы электронных документов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Фонд НЭБ составляет более 5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млн.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единиц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хранения;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- мобильное приложение «Свет. Книги и аудиокниги».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5" y="0"/>
            <a:ext cx="12155265" cy="60579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094123" y="863011"/>
            <a:ext cx="852855" cy="36048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4026878" y="1556239"/>
            <a:ext cx="624253" cy="21980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3174023" y="1635369"/>
            <a:ext cx="852855" cy="36048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714695" y="861389"/>
            <a:ext cx="1402672" cy="36048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9117367" y="641582"/>
            <a:ext cx="624253" cy="21980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Объект 2"/>
          <p:cNvSpPr txBox="1">
            <a:spLocks/>
          </p:cNvSpPr>
          <p:nvPr/>
        </p:nvSpPr>
        <p:spPr>
          <a:xfrm>
            <a:off x="2347204" y="5372100"/>
            <a:ext cx="7394416" cy="159140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ru-RU" sz="3600" dirty="0" smtClean="0"/>
          </a:p>
          <a:p>
            <a:pPr marL="0" indent="0" algn="ctr">
              <a:buFont typeface="Wingdings" pitchFamily="2" charset="2"/>
              <a:buNone/>
            </a:pP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http://akunb.altlib.ru/</a:t>
            </a: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02" y="5547521"/>
            <a:ext cx="1310479" cy="13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6037"/>
            <a:ext cx="3701988" cy="24221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116" y="0"/>
            <a:ext cx="9275884" cy="6838194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2286000" y="5278582"/>
            <a:ext cx="814647" cy="897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1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51EA-9B60-43C1-B35E-FAB538347402}" type="slidenum">
              <a:rPr lang="ru-RU" smtClean="0"/>
              <a:t>42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479" y="266007"/>
            <a:ext cx="8440161" cy="645546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749040" y="1903614"/>
            <a:ext cx="2585258" cy="31588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111433" y="1330036"/>
            <a:ext cx="1637607" cy="573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015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51EA-9B60-43C1-B35E-FAB538347402}" type="slidenum">
              <a:rPr lang="ru-RU" smtClean="0"/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37" y="78911"/>
            <a:ext cx="9425247" cy="67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24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51EA-9B60-43C1-B35E-FAB538347402}" type="slidenum">
              <a:rPr lang="ru-RU" smtClean="0"/>
              <a:t>44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" y="418415"/>
            <a:ext cx="4277850" cy="2439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470" y="421957"/>
            <a:ext cx="3179470" cy="2435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24" y="434331"/>
            <a:ext cx="3489666" cy="2423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14741"/>
          <a:stretch/>
        </p:blipFill>
        <p:spPr>
          <a:xfrm>
            <a:off x="239466" y="3314527"/>
            <a:ext cx="4264429" cy="3244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6857"/>
          <a:stretch/>
        </p:blipFill>
        <p:spPr>
          <a:xfrm>
            <a:off x="4622966" y="3314527"/>
            <a:ext cx="3572886" cy="3197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3640"/>
          <a:stretch/>
        </p:blipFill>
        <p:spPr>
          <a:xfrm>
            <a:off x="8314923" y="3314527"/>
            <a:ext cx="3472523" cy="3188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4608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60200"/>
            <a:ext cx="11277600" cy="757191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образовательными организациями: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47650" y="1488202"/>
            <a:ext cx="9534525" cy="2631295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школьных библиотекарей и учителей по организации работы с НЭБ;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мультимедийных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экскурсий «Библиотеки нового тысячелетия» (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с НЭБ, Президентской библиотекой, Электронной библиотекой АКУНБ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участия в культурно-просветительских мероприятиях сектора.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222" y="1412796"/>
            <a:ext cx="2209228" cy="14732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85" y="3760337"/>
            <a:ext cx="3887780" cy="2919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07" y="3226937"/>
            <a:ext cx="2717343" cy="34532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24" y="5276850"/>
            <a:ext cx="1871171" cy="1403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231" y="4125324"/>
            <a:ext cx="2919892" cy="2189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18" y="3760337"/>
            <a:ext cx="3179529" cy="14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53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6" y="304800"/>
            <a:ext cx="1484603" cy="1620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04800"/>
            <a:ext cx="1715514" cy="16946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Текст 7"/>
          <p:cNvSpPr txBox="1">
            <a:spLocks/>
          </p:cNvSpPr>
          <p:nvPr/>
        </p:nvSpPr>
        <p:spPr>
          <a:xfrm>
            <a:off x="998473" y="1575607"/>
            <a:ext cx="10195052" cy="3785652"/>
          </a:xfrm>
          <a:prstGeom prst="rect">
            <a:avLst/>
          </a:prstGeom>
        </p:spPr>
        <p:txBody>
          <a:bodyPr vert="horz" lIns="91438" tIns="45719" rIns="91438" bIns="45719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neb-akunb@yandex.ru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/>
              <a:t>Рыжикова Елена Валерьевна,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ведущий библиотекарь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сектора </a:t>
            </a:r>
            <a:r>
              <a:rPr lang="ru-RU" i="1" dirty="0" smtClean="0"/>
              <a:t>«Региональный центр доступа к информационным ресурсам </a:t>
            </a:r>
            <a:br>
              <a:rPr lang="ru-RU" i="1" dirty="0" smtClean="0"/>
            </a:br>
            <a:r>
              <a:rPr lang="ru-RU" i="1" dirty="0" smtClean="0"/>
              <a:t>Президентской библиотеки им. Б. Н. Ельцина»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8 (3852) 50-66-29</a:t>
            </a:r>
            <a:br>
              <a:rPr lang="ru-RU" dirty="0" smtClean="0"/>
            </a:br>
            <a:r>
              <a:rPr lang="ru-RU" dirty="0" smtClean="0"/>
              <a:t>8-923-722-3556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6715" y="638815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КГБУ АКУНБ, 31 октября 2024 г.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57" y="4053250"/>
            <a:ext cx="2758136" cy="28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31926"/>
          </a:xfrm>
        </p:spPr>
        <p:txBody>
          <a:bodyPr/>
          <a:lstStyle/>
          <a:p>
            <a:pPr algn="ctr"/>
            <a:r>
              <a:rPr lang="ru-RU" sz="2800" b="0" cap="none" dirty="0" smtClean="0">
                <a:latin typeface="Arial" pitchFamily="34" charset="0"/>
                <a:cs typeface="Arial" pitchFamily="34" charset="0"/>
              </a:rPr>
              <a:t>НЭБ содержит литературу по школьной программе и для внеклассного прочтения, а также НЭБ может стать помощником для учащихся при подготовки к учебному процессу и для школьных библиотекарей и педагогов в образовательном процессе.</a:t>
            </a:r>
            <a:br>
              <a:rPr lang="ru-RU" sz="2800" b="0" cap="none" dirty="0" smtClean="0">
                <a:latin typeface="Arial" pitchFamily="34" charset="0"/>
                <a:cs typeface="Arial" pitchFamily="34" charset="0"/>
              </a:rPr>
            </a:br>
            <a:endParaRPr lang="ru-RU" sz="2800" b="0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4" y="2603994"/>
            <a:ext cx="2657846" cy="40010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77" y="4238714"/>
            <a:ext cx="2437200" cy="243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7377" y="2603994"/>
            <a:ext cx="2904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Антон Павлович </a:t>
            </a:r>
            <a:r>
              <a:rPr lang="ru-RU" sz="2400" dirty="0" smtClean="0"/>
              <a:t>Чехов. - Южно-Сахалинск : Сахалин</a:t>
            </a:r>
            <a:r>
              <a:rPr lang="ru-RU" sz="2400" dirty="0"/>
              <a:t>. кн. </a:t>
            </a:r>
            <a:r>
              <a:rPr lang="ru-RU" sz="2400" dirty="0" smtClean="0"/>
              <a:t>изд-во, 1959.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272" y="2603994"/>
            <a:ext cx="2530728" cy="39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95939" y="2603994"/>
            <a:ext cx="2619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Пушкин, А. С. Капитанская дочка. – Москва : </a:t>
            </a:r>
            <a:r>
              <a:rPr lang="en-US" sz="2400" dirty="0" smtClean="0"/>
              <a:t>Clever</a:t>
            </a:r>
            <a:r>
              <a:rPr lang="ru-RU" sz="2400" dirty="0" smtClean="0"/>
              <a:t>, 2014.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39" y="4238714"/>
            <a:ext cx="2437200" cy="24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599" y="839286"/>
            <a:ext cx="4182533" cy="3614179"/>
          </a:xfrm>
        </p:spPr>
        <p:txBody>
          <a:bodyPr/>
          <a:lstStyle/>
          <a:p>
            <a:pPr algn="ctr"/>
            <a:r>
              <a:rPr lang="ru-RU" cap="none" dirty="0" smtClean="0"/>
              <a:t>Портал «Национальная электронная библиотека»</a:t>
            </a:r>
            <a:br>
              <a:rPr lang="ru-RU" cap="none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https://rusneb.ru</a:t>
            </a:r>
            <a:r>
              <a:rPr lang="en-US" dirty="0" smtClean="0"/>
              <a:t>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9224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3530188"/>
            <a:ext cx="2576639" cy="3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904" y="315856"/>
            <a:ext cx="73704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поиска</a:t>
            </a:r>
          </a:p>
          <a:p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Коллекции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спецпроекты (подборки электронных копий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изданий)</a:t>
            </a:r>
          </a:p>
          <a:p>
            <a:pPr marL="514350" indent="-514350">
              <a:buAutoNum type="arabicPeriod"/>
            </a:pP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Простой, расширенный поиск</a:t>
            </a:r>
          </a:p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7</a:t>
            </a:fld>
            <a:endParaRPr lang="en-US" noProof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5879" y="0"/>
            <a:ext cx="3918842" cy="3723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00" y="5728905"/>
            <a:ext cx="6450541" cy="509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879" y="3956077"/>
            <a:ext cx="3918842" cy="2753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00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9110" y="0"/>
            <a:ext cx="11150600" cy="818615"/>
          </a:xfrm>
        </p:spPr>
        <p:txBody>
          <a:bodyPr/>
          <a:lstStyle/>
          <a:p>
            <a:r>
              <a:rPr lang="ru-RU" sz="4400" cap="none" dirty="0" smtClean="0">
                <a:latin typeface="Arial" pitchFamily="34" charset="0"/>
                <a:cs typeface="Arial" pitchFamily="34" charset="0"/>
              </a:rPr>
              <a:t>Коллекции</a:t>
            </a:r>
            <a:endParaRPr lang="ru-RU" sz="4400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3013" y="859971"/>
            <a:ext cx="2336951" cy="580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8</a:t>
            </a:fld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8463" y="239485"/>
            <a:ext cx="7901024" cy="319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427514" y="1992086"/>
            <a:ext cx="2612572" cy="1099457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6503" y="3663592"/>
            <a:ext cx="6079068" cy="302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Прямая со стрелкой 12"/>
          <p:cNvCxnSpPr/>
          <p:nvPr/>
        </p:nvCxnSpPr>
        <p:spPr>
          <a:xfrm>
            <a:off x="2383971" y="3820886"/>
            <a:ext cx="2950029" cy="642257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7" y="1825625"/>
            <a:ext cx="4351338" cy="43513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8" y="266933"/>
            <a:ext cx="9908930" cy="63178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307" y="167054"/>
            <a:ext cx="2901462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19797F-2510-4681-A59B-FCD8F3733FE0}">
  <ds:schemaRefs>
    <ds:schemaRef ds:uri="16c05727-aa75-4e4a-9b5f-8a80a1165891"/>
    <ds:schemaRef ds:uri="http://purl.org/dc/elements/1.1/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Конференция</Template>
  <TotalTime>0</TotalTime>
  <Words>868</Words>
  <Application>Microsoft Office PowerPoint</Application>
  <PresentationFormat>Широкоэкранный</PresentationFormat>
  <Paragraphs>160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Corbel</vt:lpstr>
      <vt:lpstr>Segoe UI Black</vt:lpstr>
      <vt:lpstr>Times New Roman</vt:lpstr>
      <vt:lpstr>Wingdings</vt:lpstr>
      <vt:lpstr>Тема Office</vt:lpstr>
      <vt:lpstr>Потенциал информационных ресурсов Национальной электронной библиотеки для образовательных учреждений Алтайского края</vt:lpstr>
      <vt:lpstr>Федеральная государственная  информационная система  «Национальная электронная библиотека»  (далее - НЭБ)  - оператор  Федеральное государственное бюджетное учреждение  «Российская государственная библиотека»  (ФГБУ «РГБ»)  </vt:lpstr>
      <vt:lpstr>Цель создания НЭБ </vt:lpstr>
      <vt:lpstr>Преимущества НЭБ:</vt:lpstr>
      <vt:lpstr>НЭБ содержит литературу по школьной программе и для внеклассного прочтения, а также НЭБ может стать помощником для учащихся при подготовки к учебному процессу и для школьных библиотекарей и педагогов в образовательном процессе. </vt:lpstr>
      <vt:lpstr>Портал «Национальная электронная библиотека»  https://rusneb.ru/   </vt:lpstr>
      <vt:lpstr>Презентация PowerPoint</vt:lpstr>
      <vt:lpstr>Коллекции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СПЕЦПРОЕКТ</vt:lpstr>
      <vt:lpstr>Спецпроект</vt:lpstr>
      <vt:lpstr>Спецпроект</vt:lpstr>
      <vt:lpstr>Презентация PowerPoint</vt:lpstr>
      <vt:lpstr>Поисковый запрос: Великая Отечественная война</vt:lpstr>
      <vt:lpstr>Презентация PowerPoint</vt:lpstr>
      <vt:lpstr>Доступ к изданиям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НЭБ </vt:lpstr>
      <vt:lpstr>Проект «НЭБ. Книжные памятники» -  доступ к редким и уникальным изданиям. </vt:lpstr>
      <vt:lpstr>«НЭБ. Книжные памятники»</vt:lpstr>
      <vt:lpstr>Презентация PowerPoint</vt:lpstr>
      <vt:lpstr>Презентация PowerPoint</vt:lpstr>
      <vt:lpstr>Мобильное приложение  «Свет. Книги и аудиокниги»</vt:lpstr>
      <vt:lpstr>Презентация PowerPoint</vt:lpstr>
      <vt:lpstr>Презентация PowerPoint</vt:lpstr>
      <vt:lpstr>Презентация PowerPoint</vt:lpstr>
      <vt:lpstr>Ссылки на методические материалы  мобильного приложения «Свет. Книги и аудиокниги»</vt:lpstr>
      <vt:lpstr>Как получить доступ к НЭБ?</vt:lpstr>
      <vt:lpstr>Технические требования для  взаимодействия с НЭБ – минимальны!</vt:lpstr>
      <vt:lpstr>Точки доступа к НЭБ  в образовательных учреждениях Алтайского края: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образовательными организациями: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2023-08-29T06:58:26Z</dcterms:created>
  <dcterms:modified xsi:type="dcterms:W3CDTF">2024-10-31T03:08:45Z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