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95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23" r:id="rId14"/>
    <p:sldId id="311" r:id="rId15"/>
    <p:sldId id="312" r:id="rId16"/>
    <p:sldId id="313" r:id="rId17"/>
    <p:sldId id="314" r:id="rId18"/>
    <p:sldId id="316" r:id="rId19"/>
    <p:sldId id="327" r:id="rId20"/>
    <p:sldId id="332" r:id="rId21"/>
    <p:sldId id="328" r:id="rId22"/>
    <p:sldId id="329" r:id="rId23"/>
    <p:sldId id="330" r:id="rId24"/>
    <p:sldId id="331" r:id="rId25"/>
    <p:sldId id="324" r:id="rId26"/>
    <p:sldId id="325" r:id="rId27"/>
    <p:sldId id="293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3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130755"/>
            <a:ext cx="10346267" cy="14573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18.3.15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2B5E0-768F-49E5-8D26-889DEC6027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5836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Section title and descri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3399200" y="2175451"/>
            <a:ext cx="5393600" cy="86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733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 dirty="0"/>
          </a:p>
        </p:txBody>
      </p:sp>
      <p:sp>
        <p:nvSpPr>
          <p:cNvPr id="68" name="Google Shape;68;p9"/>
          <p:cNvSpPr txBox="1">
            <a:spLocks noGrp="1"/>
          </p:cNvSpPr>
          <p:nvPr>
            <p:ph type="subTitle" idx="1"/>
          </p:nvPr>
        </p:nvSpPr>
        <p:spPr>
          <a:xfrm>
            <a:off x="3399200" y="3035751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9pPr>
          </a:lstStyle>
          <a:p>
            <a:endParaRPr dirty="0"/>
          </a:p>
        </p:txBody>
      </p:sp>
      <p:sp>
        <p:nvSpPr>
          <p:cNvPr id="69" name="Google Shape;69;p9"/>
          <p:cNvSpPr/>
          <p:nvPr/>
        </p:nvSpPr>
        <p:spPr>
          <a:xfrm rot="10800000" flipH="1">
            <a:off x="0" y="2888705"/>
            <a:ext cx="1896147" cy="2186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9"/>
          <p:cNvSpPr/>
          <p:nvPr/>
        </p:nvSpPr>
        <p:spPr>
          <a:xfrm rot="10800000">
            <a:off x="9728887" y="-3253"/>
            <a:ext cx="2463112" cy="1642581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9"/>
          <p:cNvSpPr/>
          <p:nvPr/>
        </p:nvSpPr>
        <p:spPr>
          <a:xfrm rot="10800000" flipH="1">
            <a:off x="0" y="5734715"/>
            <a:ext cx="3884400" cy="794800"/>
          </a:xfrm>
          <a:prstGeom prst="roundRect">
            <a:avLst/>
          </a:prstGeom>
          <a:solidFill>
            <a:srgbClr val="12716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9"/>
          <p:cNvSpPr/>
          <p:nvPr/>
        </p:nvSpPr>
        <p:spPr>
          <a:xfrm rot="10800000" flipH="1">
            <a:off x="520967" y="-3267"/>
            <a:ext cx="903200" cy="38844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74" name="Google Shape;74;p9"/>
          <p:cNvCxnSpPr/>
          <p:nvPr/>
        </p:nvCxnSpPr>
        <p:spPr>
          <a:xfrm rot="10800000">
            <a:off x="820307" y="-598468"/>
            <a:ext cx="0" cy="58012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" name="Google Shape;76;p9"/>
          <p:cNvCxnSpPr/>
          <p:nvPr/>
        </p:nvCxnSpPr>
        <p:spPr>
          <a:xfrm rot="10800000">
            <a:off x="0" y="6245764"/>
            <a:ext cx="4537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808378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  <p:sldLayoutId id="2147483670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mogu-pisat.ru/stat/metod/?ELEMENT_ID=1264304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ege-study.ru/ru/ege/materialy/russkij-yazyk/zadanie-7/?utm_num_popup=2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fipi.ru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fipi.ru/oge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gu-pisat.ru/" TargetMode="External"/><Relationship Id="rId2" Type="http://schemas.openxmlformats.org/officeDocument/2006/relationships/hyperlink" Target="https://fioco.ru/Media/Default/Documents/%D0%92%D0%9F%D0%A0-2025/VPR_LI-5_DEMO_2025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lovesnik.org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fioira@yandex.ru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6407" y="1636410"/>
            <a:ext cx="3633645" cy="5215535"/>
          </a:xfrm>
          <a:prstGeom prst="rect">
            <a:avLst/>
          </a:prstGeom>
          <a:scene3d>
            <a:camera prst="orthographicFront">
              <a:rot lat="0" lon="11099976" rev="0"/>
            </a:camera>
            <a:lightRig rig="threePt" dir="t"/>
          </a:scene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52514" y="2204465"/>
            <a:ext cx="5370063" cy="1626188"/>
          </a:xfrm>
        </p:spPr>
        <p:txBody>
          <a:bodyPr/>
          <a:lstStyle/>
          <a:p>
            <a:r>
              <a:rPr lang="ru-RU" sz="2800" dirty="0" smtClean="0"/>
              <a:t>Результаты </a:t>
            </a:r>
            <a:r>
              <a:rPr lang="ru-RU" sz="2800" dirty="0" err="1" smtClean="0"/>
              <a:t>огэ</a:t>
            </a:r>
            <a:r>
              <a:rPr lang="ru-RU" sz="2800" dirty="0" smtClean="0"/>
              <a:t> по русскому языку в 2024 году. Задачи на 2024-2025 учебный год</a:t>
            </a:r>
            <a:endParaRPr lang="ru-RU" sz="2800" b="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336923" y="4191628"/>
            <a:ext cx="5068120" cy="1389977"/>
          </a:xfrm>
        </p:spPr>
        <p:txBody>
          <a:bodyPr/>
          <a:lstStyle/>
          <a:p>
            <a:pPr algn="l"/>
            <a:r>
              <a:rPr lang="ru-RU" sz="4000" dirty="0" smtClean="0"/>
              <a:t>31</a:t>
            </a:r>
            <a:r>
              <a:rPr lang="ru-RU" sz="4000" dirty="0" smtClean="0"/>
              <a:t>.10.2024</a:t>
            </a:r>
            <a:endParaRPr lang="ru-RU" sz="4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905" y="54699"/>
            <a:ext cx="1365993" cy="9937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82" y="-201948"/>
            <a:ext cx="2876980" cy="16183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248" y="-11443"/>
            <a:ext cx="1820288" cy="13652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771" y="8622"/>
            <a:ext cx="2894448" cy="16277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537" y="54699"/>
            <a:ext cx="1575755" cy="140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27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34778"/>
            <a:ext cx="10364451" cy="1161536"/>
          </a:xfrm>
        </p:spPr>
        <p:txBody>
          <a:bodyPr/>
          <a:lstStyle/>
          <a:p>
            <a:r>
              <a:rPr lang="ru-RU" dirty="0"/>
              <a:t>Задания тестовой части не изменились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659032" y="2218925"/>
            <a:ext cx="14014725" cy="1037271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09" y="1307414"/>
            <a:ext cx="9063510" cy="499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6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813201"/>
          </a:xfrm>
        </p:spPr>
        <p:txBody>
          <a:bodyPr/>
          <a:lstStyle/>
          <a:p>
            <a:r>
              <a:rPr lang="ru-RU" dirty="0" smtClean="0"/>
              <a:t>Синтаксический блок (задания 1-5)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85351" y="1680519"/>
            <a:ext cx="11911914" cy="49056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Самое эффективное – </a:t>
            </a:r>
            <a:r>
              <a:rPr lang="ru-RU" sz="2800" b="1" dirty="0" smtClean="0"/>
              <a:t>КОМПЛЕКСНЫЙ</a:t>
            </a:r>
            <a:r>
              <a:rPr lang="ru-RU" sz="2800" dirty="0" smtClean="0"/>
              <a:t>  анализ всевозможных текстов с точки зрения </a:t>
            </a:r>
          </a:p>
          <a:p>
            <a:pPr marL="0" indent="0">
              <a:buNone/>
            </a:pPr>
            <a:r>
              <a:rPr lang="ru-RU" sz="2800" dirty="0" smtClean="0"/>
              <a:t>грамматических основ (задание 2), </a:t>
            </a:r>
          </a:p>
          <a:p>
            <a:pPr marL="0" indent="0">
              <a:buNone/>
            </a:pPr>
            <a:r>
              <a:rPr lang="ru-RU" sz="2800" dirty="0" smtClean="0"/>
              <a:t>характеристики предложений (задание 3), </a:t>
            </a:r>
          </a:p>
          <a:p>
            <a:pPr marL="0" indent="0">
              <a:buNone/>
            </a:pPr>
            <a:r>
              <a:rPr lang="ru-RU" sz="2800" dirty="0" smtClean="0"/>
              <a:t>подбора предложений на определенные правила (задание 4), </a:t>
            </a:r>
          </a:p>
          <a:p>
            <a:pPr marL="0" indent="0">
              <a:buNone/>
            </a:pPr>
            <a:r>
              <a:rPr lang="ru-RU" sz="2800" dirty="0" smtClean="0"/>
              <a:t>постановки знаков препинания в определенных  предложениях (задание 5).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5639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Орфографичесикй</a:t>
            </a:r>
            <a:r>
              <a:rPr lang="ru-RU" dirty="0" smtClean="0"/>
              <a:t> блок (задания 6-7)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9492" y="2222287"/>
            <a:ext cx="11751276" cy="4425648"/>
          </a:xfrm>
          <a:prstGeom prst="rect">
            <a:avLst/>
          </a:prstGeom>
        </p:spPr>
        <p:txBody>
          <a:bodyPr/>
          <a:lstStyle/>
          <a:p>
            <a:r>
              <a:rPr lang="ru-RU" sz="3200" dirty="0" smtClean="0"/>
              <a:t>Подбор пар для объяснения  тех или иных слов (задание 6)</a:t>
            </a:r>
          </a:p>
          <a:p>
            <a:r>
              <a:rPr lang="ru-RU" sz="3200" dirty="0" smtClean="0"/>
              <a:t>Орфографическая сказка для запоминания словарных слов </a:t>
            </a:r>
            <a:r>
              <a:rPr lang="en-US" sz="3200" dirty="0" smtClean="0">
                <a:hlinkClick r:id="rId2"/>
              </a:rPr>
              <a:t>https</a:t>
            </a:r>
            <a:r>
              <a:rPr lang="en-US" sz="3200" dirty="0">
                <a:hlinkClick r:id="rId2"/>
              </a:rPr>
              <a:t>://mogu-pisat.ru/stat/metod/?</a:t>
            </a:r>
            <a:r>
              <a:rPr lang="en-US" sz="3200" dirty="0" smtClean="0">
                <a:hlinkClick r:id="rId2"/>
              </a:rPr>
              <a:t>ELEMENT_ID=12643040</a:t>
            </a:r>
            <a:r>
              <a:rPr lang="ru-RU" sz="3200" dirty="0" smtClean="0"/>
              <a:t> </a:t>
            </a:r>
          </a:p>
          <a:p>
            <a:r>
              <a:rPr lang="ru-RU" sz="3200" dirty="0" smtClean="0"/>
              <a:t>Раскраски для взрослых со словарными словами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369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1219200"/>
          </a:xfrm>
        </p:spPr>
        <p:txBody>
          <a:bodyPr/>
          <a:lstStyle/>
          <a:p>
            <a:r>
              <a:rPr lang="ru-RU" sz="3600" dirty="0" smtClean="0"/>
              <a:t>Раскраски для взрослых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131" y="446087"/>
            <a:ext cx="6647934" cy="6300701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6627" y="2260738"/>
            <a:ext cx="4386649" cy="4486050"/>
          </a:xfrm>
        </p:spPr>
        <p:txBody>
          <a:bodyPr>
            <a:noAutofit/>
          </a:bodyPr>
          <a:lstStyle/>
          <a:p>
            <a:r>
              <a:rPr lang="ru-RU" sz="2400" dirty="0"/>
              <a:t>Р</a:t>
            </a:r>
            <a:r>
              <a:rPr lang="ru-RU" sz="2400" dirty="0" smtClean="0"/>
              <a:t>аскраски используются для запоминания словарных слов или по тематическим правилам. Можно взять готовые, можно использовать различные программы (например, Облако слов)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1478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492" y="447188"/>
            <a:ext cx="11932508" cy="970450"/>
          </a:xfrm>
        </p:spPr>
        <p:txBody>
          <a:bodyPr/>
          <a:lstStyle/>
          <a:p>
            <a:r>
              <a:rPr lang="ru-RU" dirty="0" smtClean="0"/>
              <a:t>Морфологические нормы (задание № 8)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9492" y="2098719"/>
            <a:ext cx="11714205" cy="458628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4800" dirty="0" smtClean="0"/>
              <a:t>Составление предложений </a:t>
            </a:r>
          </a:p>
          <a:p>
            <a:pPr marL="0" indent="0">
              <a:buNone/>
            </a:pPr>
            <a:r>
              <a:rPr lang="ru-RU" sz="4800" dirty="0" smtClean="0"/>
              <a:t>с использованием орфографического словаря,  где отмечаются формы слова</a:t>
            </a:r>
          </a:p>
          <a:p>
            <a:pPr marL="0" indent="0">
              <a:buNone/>
            </a:pPr>
            <a:r>
              <a:rPr lang="en-US" sz="4800" dirty="0">
                <a:hlinkClick r:id="rId2"/>
              </a:rPr>
              <a:t>https://</a:t>
            </a:r>
            <a:r>
              <a:rPr lang="en-US" sz="4800" dirty="0" smtClean="0">
                <a:hlinkClick r:id="rId2"/>
              </a:rPr>
              <a:t>ege-study.ru/ru/ege/materialy/russkij-yazyk/zadanie-7</a:t>
            </a:r>
            <a:r>
              <a:rPr lang="en-US" sz="4800" dirty="0">
                <a:hlinkClick r:id="rId2"/>
              </a:rPr>
              <a:t>/?</a:t>
            </a:r>
            <a:r>
              <a:rPr lang="en-US" sz="4800" dirty="0" smtClean="0">
                <a:hlinkClick r:id="rId2"/>
              </a:rPr>
              <a:t>utm_num_popup=2</a:t>
            </a:r>
            <a:r>
              <a:rPr lang="ru-RU" sz="4800" dirty="0" smtClean="0"/>
              <a:t>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36054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Изменения в задании 13 (сочинение 13.1)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</p:nvPr>
        </p:nvGraphicFramePr>
        <p:xfrm>
          <a:off x="157162" y="1742302"/>
          <a:ext cx="6183913" cy="4893276"/>
        </p:xfrm>
        <a:graphic>
          <a:graphicData uri="http://schemas.openxmlformats.org/drawingml/2006/table">
            <a:tbl>
              <a:tblPr/>
              <a:tblGrid>
                <a:gridCol w="6183913"/>
              </a:tblGrid>
              <a:tr h="4893276">
                <a:tc>
                  <a:txBody>
                    <a:bodyPr/>
                    <a:lstStyle/>
                    <a:p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Напишите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сочинение-рассуждение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 на тему </a:t>
                      </a:r>
                      <a:r>
                        <a:rPr lang="ru-RU" sz="1800" b="1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«Какую роль в тексте </a:t>
                      </a:r>
                      <a:r>
                        <a:rPr lang="ru-RU" sz="1800" b="1" i="0" dirty="0" smtClean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играют лексические </a:t>
                      </a:r>
                      <a:r>
                        <a:rPr lang="ru-RU" sz="1800" b="1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повторы?»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.</a:t>
                      </a:r>
                      <a:b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</a:b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Приведите в сочинении </a:t>
                      </a:r>
                      <a:r>
                        <a:rPr lang="ru-RU" sz="1800" b="1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два 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примера из прочитанного </a:t>
                      </a:r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текста, подтверждающих 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Ваши рассуждения. Приводя примеры, Вы можете</a:t>
                      </a:r>
                      <a:b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</a:b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использовать различные способы обращения к прочитанному тексту.</a:t>
                      </a:r>
                      <a:b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</a:b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Объём сочинения должен составлять не менее 70 </a:t>
                      </a:r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слов. Если 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сочинение представляет собой полностью переписанный</a:t>
                      </a:r>
                      <a:b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</a:b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или пересказанный исходный текст без каких бы то ни было комментариев,</a:t>
                      </a:r>
                      <a:b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</a:b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то такая работа оценивается нулём баллов.</a:t>
                      </a:r>
                      <a:b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</a:b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Сочинение пишите аккуратно, разборчивым почерком.</a:t>
                      </a:r>
                      <a:endParaRPr lang="ru-RU" sz="1800" dirty="0">
                        <a:effectLst/>
                      </a:endParaRPr>
                    </a:p>
                  </a:txBody>
                  <a:tcPr marL="89112" marR="89112" marT="44556" marB="4455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sz="quarter" idx="14"/>
          </p:nvPr>
        </p:nvGraphicFramePr>
        <p:xfrm>
          <a:off x="6340475" y="1743072"/>
          <a:ext cx="5694364" cy="4783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093"/>
                <a:gridCol w="5053271"/>
              </a:tblGrid>
              <a:tr h="978501">
                <a:tc>
                  <a:txBody>
                    <a:bodyPr/>
                    <a:lstStyle/>
                    <a:p>
                      <a:r>
                        <a:rPr lang="ru-RU" dirty="0" smtClean="0"/>
                        <a:t>критерий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Содержание оценки</a:t>
                      </a:r>
                      <a:endParaRPr lang="ru-RU" dirty="0"/>
                    </a:p>
                  </a:txBody>
                  <a:tcPr/>
                </a:tc>
              </a:tr>
              <a:tr h="978501">
                <a:tc>
                  <a:txBody>
                    <a:bodyPr/>
                    <a:lstStyle/>
                    <a:p>
                      <a:r>
                        <a:rPr lang="ru-RU" dirty="0" smtClean="0"/>
                        <a:t>СК</a:t>
                      </a:r>
                      <a:r>
                        <a:rPr lang="ru-RU" baseline="0" dirty="0" smtClean="0"/>
                        <a:t>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Экзаменуемый привёл рассуждение на теоретическом уровне. Ошибок в понимании лингвистического материала нет</a:t>
                      </a:r>
                      <a:r>
                        <a:rPr lang="ru-RU" dirty="0" smtClean="0"/>
                        <a:t>  1 балл</a:t>
                      </a:r>
                      <a:endParaRPr lang="ru-RU" dirty="0"/>
                    </a:p>
                  </a:txBody>
                  <a:tcPr/>
                </a:tc>
              </a:tr>
              <a:tr h="978501">
                <a:tc>
                  <a:txBody>
                    <a:bodyPr/>
                    <a:lstStyle/>
                    <a:p>
                      <a:r>
                        <a:rPr lang="ru-RU" dirty="0" smtClean="0"/>
                        <a:t>СК 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Экзаменуемый привёл два примера из прочитанного текста, верно указав их роль в тексте</a:t>
                      </a:r>
                      <a:r>
                        <a:rPr lang="ru-RU" dirty="0" smtClean="0"/>
                        <a:t> 3</a:t>
                      </a:r>
                      <a:r>
                        <a:rPr lang="ru-RU" baseline="0" dirty="0" smtClean="0"/>
                        <a:t> балла</a:t>
                      </a:r>
                      <a:endParaRPr lang="ru-RU" dirty="0"/>
                    </a:p>
                  </a:txBody>
                  <a:tcPr/>
                </a:tc>
              </a:tr>
              <a:tr h="659544">
                <a:tc>
                  <a:txBody>
                    <a:bodyPr/>
                    <a:lstStyle/>
                    <a:p>
                      <a:r>
                        <a:rPr lang="ru-RU" dirty="0" smtClean="0"/>
                        <a:t>СК 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Логические ошибки отсутствуют 2 балла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endParaRPr lang="ru-RU" dirty="0"/>
                    </a:p>
                  </a:txBody>
                  <a:tcPr/>
                </a:tc>
              </a:tr>
              <a:tr h="978501">
                <a:tc>
                  <a:txBody>
                    <a:bodyPr/>
                    <a:lstStyle/>
                    <a:p>
                      <a:r>
                        <a:rPr lang="ru-RU" dirty="0" smtClean="0"/>
                        <a:t>СК 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Работа характеризуется трёхчастной композицией, ошибки в построении текста отсутствуют</a:t>
                      </a:r>
                      <a:r>
                        <a:rPr lang="ru-RU" dirty="0" smtClean="0"/>
                        <a:t> 1 балл</a:t>
                      </a:r>
                      <a:br>
                        <a:rPr lang="ru-RU" dirty="0" smtClean="0"/>
                      </a:b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1419738" y="-684087"/>
            <a:ext cx="1393301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10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Изменения в задании 13 (сочинение 13.2)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157162" y="1742302"/>
          <a:ext cx="6183913" cy="4893276"/>
        </p:xfrm>
        <a:graphic>
          <a:graphicData uri="http://schemas.openxmlformats.org/drawingml/2006/table">
            <a:tbl>
              <a:tblPr/>
              <a:tblGrid>
                <a:gridCol w="6183913"/>
              </a:tblGrid>
              <a:tr h="4893276">
                <a:tc>
                  <a:txBody>
                    <a:bodyPr/>
                    <a:lstStyle/>
                    <a:p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Напишите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сочинение-рассуждение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. Объясните, как Вы понимаете </a:t>
                      </a:r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смысл фрагмента 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текста: </a:t>
                      </a:r>
                      <a:r>
                        <a:rPr lang="ru-RU" sz="1800" b="1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«И вдруг я подумал, что единственный </a:t>
                      </a:r>
                      <a:r>
                        <a:rPr lang="ru-RU" sz="1800" b="1" i="0" dirty="0" err="1" smtClean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человек,который</a:t>
                      </a:r>
                      <a:r>
                        <a:rPr lang="ru-RU" sz="1800" b="1" i="0" dirty="0" smtClean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 </a:t>
                      </a:r>
                      <a:r>
                        <a:rPr lang="ru-RU" sz="1800" b="1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может меня спасти, – мама. Во мне пробудилось </a:t>
                      </a:r>
                      <a:r>
                        <a:rPr lang="ru-RU" sz="1800" b="1" i="0" dirty="0" smtClean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забытое детское </a:t>
                      </a:r>
                      <a:r>
                        <a:rPr lang="ru-RU" sz="1800" b="1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чувство: когда плохо, рядом должна быть мама»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.</a:t>
                      </a:r>
                      <a:b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</a:b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Приведите в сочинении </a:t>
                      </a:r>
                      <a:r>
                        <a:rPr lang="ru-RU" sz="1800" b="1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два 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примера из прочитанного </a:t>
                      </a:r>
                      <a:r>
                        <a:rPr lang="ru-RU" sz="1800" b="0" i="0" dirty="0" err="1" smtClean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текста,подтверждающих</a:t>
                      </a:r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 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Ваши рассуждения. Приводя примеры, Вы </a:t>
                      </a:r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можете использовать 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различные способы обращения к прочитанному тексту.</a:t>
                      </a:r>
                      <a:b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</a:b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Объём сочинения должен составлять не менее 70 слов.</a:t>
                      </a:r>
                      <a:b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</a:b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Если сочинение представляет собой полностью </a:t>
                      </a:r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переписанный или 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пересказанный исходный текст без каких бы то ни было </a:t>
                      </a:r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комментариев, то 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такая работа оценивается нулём баллов.</a:t>
                      </a:r>
                      <a:b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</a:b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Сочинение пишите аккуратно, разборчивым </a:t>
                      </a:r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почерком</a:t>
                      </a:r>
                      <a:endParaRPr lang="ru-RU" sz="18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sz="quarter" idx="14"/>
            <p:extLst/>
          </p:nvPr>
        </p:nvGraphicFramePr>
        <p:xfrm>
          <a:off x="6341075" y="1803235"/>
          <a:ext cx="5694364" cy="4771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093"/>
                <a:gridCol w="5053271"/>
              </a:tblGrid>
              <a:tr h="978501">
                <a:tc>
                  <a:txBody>
                    <a:bodyPr/>
                    <a:lstStyle/>
                    <a:p>
                      <a:r>
                        <a:rPr lang="ru-RU" dirty="0" smtClean="0"/>
                        <a:t>критерий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Содержание оценки</a:t>
                      </a:r>
                      <a:endParaRPr lang="ru-RU" dirty="0"/>
                    </a:p>
                  </a:txBody>
                  <a:tcPr/>
                </a:tc>
              </a:tr>
              <a:tr h="978501">
                <a:tc>
                  <a:txBody>
                    <a:bodyPr/>
                    <a:lstStyle/>
                    <a:p>
                      <a:r>
                        <a:rPr lang="ru-RU" dirty="0" smtClean="0"/>
                        <a:t>СК</a:t>
                      </a:r>
                      <a:r>
                        <a:rPr lang="ru-RU" baseline="0" dirty="0" smtClean="0"/>
                        <a:t>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Экзаменуемый дал верное объяснение содержания фрагмента текста. Ошибок в интерпретации нет </a:t>
                      </a:r>
                      <a:r>
                        <a:rPr lang="ru-RU" dirty="0" smtClean="0"/>
                        <a:t>1 балл</a:t>
                      </a:r>
                      <a:endParaRPr lang="ru-RU" dirty="0"/>
                    </a:p>
                  </a:txBody>
                  <a:tcPr/>
                </a:tc>
              </a:tr>
              <a:tr h="978501">
                <a:tc>
                  <a:txBody>
                    <a:bodyPr/>
                    <a:lstStyle/>
                    <a:p>
                      <a:r>
                        <a:rPr lang="ru-RU" dirty="0" smtClean="0"/>
                        <a:t>СК 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Экзаменуемый привёл два примера из прочитанного текста, которые соответствуют объяснению содержания данного фрагмента</a:t>
                      </a:r>
                      <a:r>
                        <a:rPr lang="ru-RU" dirty="0" smtClean="0"/>
                        <a:t> 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3</a:t>
                      </a:r>
                      <a:r>
                        <a:rPr lang="ru-RU" baseline="0" dirty="0" smtClean="0"/>
                        <a:t> балла</a:t>
                      </a:r>
                      <a:endParaRPr lang="ru-RU" dirty="0"/>
                    </a:p>
                  </a:txBody>
                  <a:tcPr/>
                </a:tc>
              </a:tr>
              <a:tr h="436968">
                <a:tc>
                  <a:txBody>
                    <a:bodyPr/>
                    <a:lstStyle/>
                    <a:p>
                      <a:r>
                        <a:rPr lang="ru-RU" dirty="0" smtClean="0"/>
                        <a:t>СК 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Логические ошибки отсутствуют 2 балла</a:t>
                      </a:r>
                      <a:endParaRPr lang="ru-RU" dirty="0"/>
                    </a:p>
                  </a:txBody>
                  <a:tcPr/>
                </a:tc>
              </a:tr>
              <a:tr h="978501">
                <a:tc>
                  <a:txBody>
                    <a:bodyPr/>
                    <a:lstStyle/>
                    <a:p>
                      <a:r>
                        <a:rPr lang="ru-RU" dirty="0" smtClean="0"/>
                        <a:t>СК 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Работа характеризуется трёхчастной композицией, ошибки в построении текста отсутствуют</a:t>
                      </a:r>
                      <a:r>
                        <a:rPr lang="ru-RU" dirty="0" smtClean="0"/>
                        <a:t> 1 балл</a:t>
                      </a:r>
                      <a:br>
                        <a:rPr lang="ru-RU" dirty="0" smtClean="0"/>
                      </a:b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1419738" y="-684087"/>
            <a:ext cx="1393301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38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16013"/>
          </a:xfrm>
        </p:spPr>
        <p:txBody>
          <a:bodyPr/>
          <a:lstStyle/>
          <a:p>
            <a:r>
              <a:rPr lang="ru-RU" dirty="0" smtClean="0"/>
              <a:t>Изменения в задании 13 (сочинение 13.3)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157162" y="1396314"/>
          <a:ext cx="6183913" cy="5239264"/>
        </p:xfrm>
        <a:graphic>
          <a:graphicData uri="http://schemas.openxmlformats.org/drawingml/2006/table">
            <a:tbl>
              <a:tblPr/>
              <a:tblGrid>
                <a:gridCol w="6183913"/>
              </a:tblGrid>
              <a:tr h="5239264">
                <a:tc>
                  <a:txBody>
                    <a:bodyPr/>
                    <a:lstStyle/>
                    <a:p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Напишите </a:t>
                      </a:r>
                      <a:r>
                        <a:rPr lang="ru-RU" sz="1600" b="0" i="0" dirty="0" err="1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сочинение-рассуждение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 на тему </a:t>
                      </a:r>
                      <a:r>
                        <a:rPr lang="ru-RU" sz="1600" b="1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«Почему в жизни </a:t>
                      </a:r>
                      <a:r>
                        <a:rPr lang="ru-RU" sz="1600" b="1" i="0" dirty="0" smtClean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человека важна </a:t>
                      </a:r>
                      <a:r>
                        <a:rPr lang="ru-RU" sz="1600" b="1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мама?»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. Дайте определение выражению </a:t>
                      </a:r>
                      <a:r>
                        <a:rPr lang="ru-RU" sz="1600" b="1" i="0" dirty="0" smtClean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МАТЕРИНСКАЯ ЛЮБОВЬ 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и прокомментируйте его, ответив на вопрос, 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сформулированный в 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теме сочинения.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</a:b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Приведите в сочинении </a:t>
                      </a:r>
                      <a:r>
                        <a:rPr lang="ru-RU" sz="1600" b="1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два 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примера, подтверждающих Ваши рассуждения: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</a:br>
                      <a:r>
                        <a:rPr lang="ru-RU" sz="1600" b="1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один 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пример приведите из прочитанного текста, а </a:t>
                      </a:r>
                      <a:r>
                        <a:rPr lang="ru-RU" sz="1600" b="1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другой 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– из 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прочитанного текста 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или из Вашего жизненного опыта. </a:t>
                      </a:r>
                      <a:r>
                        <a:rPr lang="ru-RU" sz="1600" b="0" i="1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(Не допускается </a:t>
                      </a:r>
                      <a:r>
                        <a:rPr lang="ru-RU" sz="1600" b="0" i="1" dirty="0" smtClean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обращение к </a:t>
                      </a:r>
                      <a:r>
                        <a:rPr lang="ru-RU" sz="1600" b="0" i="1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таким жанрам, как комикс, аниме, </a:t>
                      </a:r>
                      <a:r>
                        <a:rPr lang="ru-RU" sz="1600" b="0" i="1" dirty="0" err="1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манга</a:t>
                      </a:r>
                      <a:r>
                        <a:rPr lang="ru-RU" sz="1600" b="0" i="1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, </a:t>
                      </a:r>
                      <a:r>
                        <a:rPr lang="ru-RU" sz="1600" b="0" i="1" dirty="0" err="1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фанфик</a:t>
                      </a:r>
                      <a:r>
                        <a:rPr lang="ru-RU" sz="1600" b="0" i="1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, графический </a:t>
                      </a:r>
                      <a:r>
                        <a:rPr lang="ru-RU" sz="1600" b="0" i="1" dirty="0" smtClean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роман, компьютерная </a:t>
                      </a:r>
                      <a:r>
                        <a:rPr lang="ru-RU" sz="1600" b="0" i="1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игра.) 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Приводя примеры, Вы можете использовать различные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</a:b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способы обращения к прочитанному тексту.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</a:b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Объём сочинения должен составлять не менее 70 слов.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</a:b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Если сочинение представляет собой полностью переписанный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</a:b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или пересказанный исходный текст без каких бы то ни было комментариев,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</a:b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то такая работа оценивается нулём баллов.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</a:b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Сочинение пишите аккуратно, разборчивым почерком.</a:t>
                      </a:r>
                      <a:endParaRPr lang="ru-RU" sz="16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sz="quarter" idx="14"/>
            <p:extLst/>
          </p:nvPr>
        </p:nvGraphicFramePr>
        <p:xfrm>
          <a:off x="6341075" y="1346887"/>
          <a:ext cx="5694364" cy="5102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093"/>
                <a:gridCol w="5053271"/>
              </a:tblGrid>
              <a:tr h="1099751">
                <a:tc>
                  <a:txBody>
                    <a:bodyPr/>
                    <a:lstStyle/>
                    <a:p>
                      <a:r>
                        <a:rPr lang="ru-RU" dirty="0" smtClean="0"/>
                        <a:t>критерий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Содержание оценки</a:t>
                      </a:r>
                      <a:endParaRPr lang="ru-RU" dirty="0"/>
                    </a:p>
                  </a:txBody>
                  <a:tcPr/>
                </a:tc>
              </a:tr>
              <a:tr h="978501">
                <a:tc>
                  <a:txBody>
                    <a:bodyPr/>
                    <a:lstStyle/>
                    <a:p>
                      <a:r>
                        <a:rPr lang="ru-RU" dirty="0" smtClean="0"/>
                        <a:t>СК</a:t>
                      </a:r>
                      <a:r>
                        <a:rPr lang="ru-RU" baseline="0" dirty="0" smtClean="0"/>
                        <a:t>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Экзаменуемый (в той или иной форме в любой из частей сочинения) дал определение понятия и прокомментировал его, ответив на вопрос, сформулированный в теме сочинения </a:t>
                      </a:r>
                      <a:r>
                        <a:rPr lang="ru-RU" dirty="0" smtClean="0"/>
                        <a:t>1 балл</a:t>
                      </a:r>
                      <a:endParaRPr lang="ru-RU" dirty="0"/>
                    </a:p>
                  </a:txBody>
                  <a:tcPr/>
                </a:tc>
              </a:tr>
              <a:tr h="978501">
                <a:tc>
                  <a:txBody>
                    <a:bodyPr/>
                    <a:lstStyle/>
                    <a:p>
                      <a:r>
                        <a:rPr lang="ru-RU" dirty="0" smtClean="0"/>
                        <a:t>СК 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Экзаменуемый привёл два примера: один пример из прочитанного текста, а другой – из жизненного опыта, 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или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экзаменуемый привёл два примера из прочитанного текста</a:t>
                      </a:r>
                      <a:r>
                        <a:rPr lang="ru-RU" dirty="0" smtClean="0"/>
                        <a:t> 3</a:t>
                      </a:r>
                      <a:r>
                        <a:rPr lang="ru-RU" baseline="0" dirty="0" smtClean="0"/>
                        <a:t> балла</a:t>
                      </a:r>
                      <a:endParaRPr lang="ru-RU" dirty="0"/>
                    </a:p>
                  </a:txBody>
                  <a:tcPr/>
                </a:tc>
              </a:tr>
              <a:tr h="436968">
                <a:tc>
                  <a:txBody>
                    <a:bodyPr/>
                    <a:lstStyle/>
                    <a:p>
                      <a:r>
                        <a:rPr lang="ru-RU" dirty="0" smtClean="0"/>
                        <a:t>СК 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Логические ошибки отсутствуют 2 балла</a:t>
                      </a:r>
                      <a:endParaRPr lang="ru-RU" dirty="0"/>
                    </a:p>
                  </a:txBody>
                  <a:tcPr/>
                </a:tc>
              </a:tr>
              <a:tr h="978501">
                <a:tc>
                  <a:txBody>
                    <a:bodyPr/>
                    <a:lstStyle/>
                    <a:p>
                      <a:r>
                        <a:rPr lang="ru-RU" dirty="0" smtClean="0"/>
                        <a:t>СК 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Работа характеризуется трёхчастной композицией, ошибки в построении текста отсутствуют</a:t>
                      </a:r>
                      <a:r>
                        <a:rPr lang="ru-RU" dirty="0" smtClean="0"/>
                        <a:t> 1 балл</a:t>
                      </a:r>
                      <a:br>
                        <a:rPr lang="ru-RU" dirty="0" smtClean="0"/>
                      </a:b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1419738" y="-684087"/>
            <a:ext cx="1393301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03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709" y="230659"/>
            <a:ext cx="11080518" cy="1984035"/>
          </a:xfrm>
        </p:spPr>
        <p:txBody>
          <a:bodyPr/>
          <a:lstStyle/>
          <a:p>
            <a:pPr algn="l"/>
            <a:r>
              <a:rPr lang="ru-RU" dirty="0"/>
              <a:t>Используем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задания </a:t>
            </a:r>
            <a:br>
              <a:rPr lang="ru-RU" dirty="0" smtClean="0"/>
            </a:br>
            <a:r>
              <a:rPr lang="ru-RU" dirty="0" smtClean="0"/>
              <a:t>открытого </a:t>
            </a:r>
            <a:r>
              <a:rPr lang="ru-RU" dirty="0"/>
              <a:t>банка </a:t>
            </a:r>
            <a:r>
              <a:rPr lang="ru-RU" dirty="0" err="1"/>
              <a:t>фипи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058" y="230659"/>
            <a:ext cx="5857103" cy="6450227"/>
          </a:xfrm>
        </p:spPr>
      </p:pic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97709" y="2367092"/>
            <a:ext cx="5822091" cy="3424107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>
                <a:hlinkClick r:id="rId3"/>
              </a:rPr>
              <a:t>ФГБНУ «ФИПИ»</a:t>
            </a:r>
            <a:r>
              <a:rPr lang="ru-RU" sz="4000" dirty="0"/>
              <a:t> → </a:t>
            </a:r>
            <a:r>
              <a:rPr lang="ru-RU" sz="4000" dirty="0">
                <a:hlinkClick r:id="rId4"/>
              </a:rPr>
              <a:t>OГЭ</a:t>
            </a:r>
            <a:r>
              <a:rPr lang="ru-RU" sz="4000" dirty="0"/>
              <a:t>→ </a:t>
            </a:r>
            <a:endParaRPr lang="ru-RU" sz="4000" dirty="0" smtClean="0"/>
          </a:p>
          <a:p>
            <a:pPr marL="0" indent="0">
              <a:buNone/>
            </a:pPr>
            <a:r>
              <a:rPr lang="ru-RU" sz="4000" dirty="0" smtClean="0"/>
              <a:t>Открытый </a:t>
            </a:r>
            <a:r>
              <a:rPr lang="ru-RU" sz="4000" dirty="0"/>
              <a:t>банк заданий OГЭ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437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087" y="238897"/>
            <a:ext cx="10998140" cy="1131417"/>
          </a:xfrm>
        </p:spPr>
        <p:txBody>
          <a:bodyPr/>
          <a:lstStyle/>
          <a:p>
            <a:pPr algn="l"/>
            <a:r>
              <a:rPr lang="ru-RU" dirty="0" smtClean="0"/>
              <a:t>Пособия для подготовки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416" y="1515762"/>
            <a:ext cx="5624384" cy="5272216"/>
          </a:xfrm>
        </p:spPr>
        <p:txBody>
          <a:bodyPr/>
          <a:lstStyle/>
          <a:p>
            <a:r>
              <a:rPr lang="ru-RU" dirty="0"/>
              <a:t>Три </a:t>
            </a:r>
            <a:r>
              <a:rPr lang="ru-RU" dirty="0" err="1"/>
              <a:t>издательтва</a:t>
            </a:r>
            <a:r>
              <a:rPr lang="ru-RU" dirty="0"/>
              <a:t>, которые прошли экспертизу в ФИПИ: </a:t>
            </a:r>
            <a:endParaRPr lang="ru-RU" dirty="0" smtClean="0"/>
          </a:p>
          <a:p>
            <a:r>
              <a:rPr lang="ru-RU" b="1" u="sng" dirty="0" smtClean="0"/>
              <a:t>Нац</a:t>
            </a:r>
            <a:r>
              <a:rPr lang="ru-RU" b="1" u="sng" dirty="0"/>
              <a:t>. образование </a:t>
            </a:r>
            <a:r>
              <a:rPr lang="ru-RU" dirty="0"/>
              <a:t>(</a:t>
            </a:r>
            <a:r>
              <a:rPr lang="ru-RU" dirty="0" err="1"/>
              <a:t>Цыбулько</a:t>
            </a:r>
            <a:r>
              <a:rPr lang="ru-RU" dirty="0"/>
              <a:t>, но там в сравнении с 2024 минимальные правки, особенно в ОГЭ😕), </a:t>
            </a:r>
            <a:endParaRPr lang="ru-RU" dirty="0" smtClean="0"/>
          </a:p>
          <a:p>
            <a:r>
              <a:rPr lang="ru-RU" b="1" u="sng" dirty="0" smtClean="0"/>
              <a:t>Экзамен</a:t>
            </a:r>
            <a:r>
              <a:rPr lang="ru-RU" dirty="0" smtClean="0"/>
              <a:t> (</a:t>
            </a:r>
            <a:r>
              <a:rPr lang="ru-RU" dirty="0" err="1" smtClean="0"/>
              <a:t>п.р</a:t>
            </a:r>
            <a:r>
              <a:rPr lang="ru-RU" dirty="0" smtClean="0"/>
              <a:t>. </a:t>
            </a:r>
            <a:r>
              <a:rPr lang="ru-RU" dirty="0" err="1" smtClean="0"/>
              <a:t>Дощинского</a:t>
            </a:r>
            <a:r>
              <a:rPr lang="ru-RU" dirty="0" smtClean="0"/>
              <a:t> </a:t>
            </a:r>
            <a:r>
              <a:rPr lang="ru-RU" dirty="0" err="1" smtClean="0"/>
              <a:t>р.а</a:t>
            </a:r>
            <a:r>
              <a:rPr lang="ru-RU" dirty="0" smtClean="0"/>
              <a:t>.) </a:t>
            </a:r>
            <a:endParaRPr lang="ru-RU" dirty="0"/>
          </a:p>
          <a:p>
            <a:r>
              <a:rPr lang="ru-RU" b="1" u="sng" dirty="0"/>
              <a:t>АСТ</a:t>
            </a:r>
            <a:r>
              <a:rPr lang="ru-RU" dirty="0"/>
              <a:t> </a:t>
            </a:r>
            <a:r>
              <a:rPr lang="ru-RU" dirty="0" smtClean="0"/>
              <a:t>(только </a:t>
            </a:r>
            <a:r>
              <a:rPr lang="ru-RU" dirty="0" err="1" smtClean="0"/>
              <a:t>п.р</a:t>
            </a:r>
            <a:r>
              <a:rPr lang="ru-RU" dirty="0"/>
              <a:t>. </a:t>
            </a:r>
            <a:r>
              <a:rPr lang="ru-RU" dirty="0" err="1" smtClean="0"/>
              <a:t>Дощинского</a:t>
            </a:r>
            <a:r>
              <a:rPr lang="ru-RU" dirty="0" smtClean="0"/>
              <a:t> </a:t>
            </a:r>
            <a:r>
              <a:rPr lang="ru-RU" dirty="0" err="1" smtClean="0"/>
              <a:t>р.а</a:t>
            </a:r>
            <a:r>
              <a:rPr lang="ru-RU" smtClean="0"/>
              <a:t>., </a:t>
            </a:r>
            <a:r>
              <a:rPr lang="ru-RU" dirty="0" smtClean="0"/>
              <a:t>абсолютно </a:t>
            </a:r>
            <a:r>
              <a:rPr lang="ru-RU" dirty="0"/>
              <a:t>новые варианты, уникальные и </a:t>
            </a:r>
            <a:r>
              <a:rPr lang="ru-RU" dirty="0" smtClean="0"/>
              <a:t>интересные)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99" y="238898"/>
            <a:ext cx="5175423" cy="6549080"/>
          </a:xfrm>
        </p:spPr>
      </p:pic>
    </p:spTree>
    <p:extLst>
      <p:ext uri="{BB962C8B-B14F-4D97-AF65-F5344CB8AC3E}">
        <p14:creationId xmlns:p14="http://schemas.microsoft.com/office/powerpoint/2010/main" val="2210311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="" xmlns:a16="http://schemas.microsoft.com/office/drawing/2014/main" id="{B81DAA50-0197-8B44-148A-D83684A09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67" y="444209"/>
            <a:ext cx="9846734" cy="596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45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16013"/>
          </a:xfrm>
        </p:spPr>
        <p:txBody>
          <a:bodyPr/>
          <a:lstStyle/>
          <a:p>
            <a:r>
              <a:rPr lang="ru-RU" dirty="0" smtClean="0"/>
              <a:t>Как построить работу с </a:t>
            </a:r>
            <a:r>
              <a:rPr lang="ru-RU" dirty="0"/>
              <a:t>9</a:t>
            </a:r>
            <a:r>
              <a:rPr lang="ru-RU" dirty="0" smtClean="0"/>
              <a:t>-классниками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334530"/>
            <a:ext cx="10363826" cy="542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/>
              <a:t>изучаем, </a:t>
            </a:r>
            <a:endParaRPr lang="ru-RU" sz="2800" b="1" dirty="0" smtClean="0"/>
          </a:p>
          <a:p>
            <a:pPr marL="0" indent="0">
              <a:buNone/>
            </a:pPr>
            <a:r>
              <a:rPr lang="ru-RU" sz="2800" b="1" dirty="0" smtClean="0"/>
              <a:t>          разъясняем</a:t>
            </a:r>
            <a:r>
              <a:rPr lang="ru-RU" sz="2800" b="1" dirty="0"/>
              <a:t>, </a:t>
            </a:r>
            <a:endParaRPr lang="ru-RU" sz="2800" b="1" dirty="0" smtClean="0"/>
          </a:p>
          <a:p>
            <a:pPr marL="0" indent="0">
              <a:buNone/>
            </a:pPr>
            <a:r>
              <a:rPr lang="ru-RU" sz="2800" b="1" dirty="0" smtClean="0"/>
              <a:t>                 мотивируем</a:t>
            </a:r>
            <a:r>
              <a:rPr lang="ru-RU" sz="2800" b="1" dirty="0"/>
              <a:t>, </a:t>
            </a:r>
            <a:endParaRPr lang="ru-RU" sz="2800" b="1" dirty="0" smtClean="0"/>
          </a:p>
          <a:p>
            <a:pPr marL="0" indent="0">
              <a:buNone/>
            </a:pPr>
            <a:r>
              <a:rPr lang="ru-RU" sz="2800" b="1" dirty="0" smtClean="0"/>
              <a:t>                       согласовываем</a:t>
            </a:r>
            <a:r>
              <a:rPr lang="ru-RU" sz="2800" b="1" dirty="0"/>
              <a:t>, </a:t>
            </a:r>
            <a:endParaRPr lang="ru-RU" sz="2800" b="1" dirty="0" smtClean="0"/>
          </a:p>
          <a:p>
            <a:pPr marL="0" indent="0">
              <a:buNone/>
            </a:pPr>
            <a:r>
              <a:rPr lang="ru-RU" sz="2800" b="1" dirty="0" smtClean="0"/>
              <a:t>                                        готовим</a:t>
            </a:r>
            <a:r>
              <a:rPr lang="ru-RU" sz="2800" b="1" dirty="0"/>
              <a:t>, </a:t>
            </a:r>
            <a:endParaRPr lang="ru-RU" sz="2800" b="1" dirty="0" smtClean="0"/>
          </a:p>
          <a:p>
            <a:pPr marL="0" indent="0">
              <a:buNone/>
            </a:pPr>
            <a:r>
              <a:rPr lang="ru-RU" sz="2800" b="1" dirty="0" smtClean="0"/>
              <a:t>                                                проводим</a:t>
            </a:r>
            <a:r>
              <a:rPr lang="ru-RU" sz="2800" b="1" dirty="0"/>
              <a:t>, </a:t>
            </a:r>
            <a:endParaRPr lang="ru-RU" sz="2800" b="1" dirty="0" smtClean="0"/>
          </a:p>
          <a:p>
            <a:pPr marL="0" indent="0">
              <a:buNone/>
            </a:pPr>
            <a:r>
              <a:rPr lang="ru-RU" sz="2800" b="1" dirty="0" smtClean="0"/>
              <a:t>                                                        проверяем</a:t>
            </a:r>
            <a:r>
              <a:rPr lang="ru-RU" sz="2800" b="1" dirty="0"/>
              <a:t>, </a:t>
            </a:r>
            <a:endParaRPr lang="ru-RU" sz="2800" b="1" dirty="0" smtClean="0"/>
          </a:p>
          <a:p>
            <a:pPr marL="0" indent="0">
              <a:buNone/>
            </a:pPr>
            <a:r>
              <a:rPr lang="ru-RU" sz="2800" b="1" dirty="0"/>
              <a:t> </a:t>
            </a:r>
            <a:r>
              <a:rPr lang="ru-RU" sz="2800" b="1" dirty="0" smtClean="0"/>
              <a:t>                                                                анализируем…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16899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308919"/>
            <a:ext cx="10364451" cy="827903"/>
          </a:xfrm>
        </p:spPr>
        <p:txBody>
          <a:bodyPr/>
          <a:lstStyle/>
          <a:p>
            <a:pPr algn="ctr"/>
            <a:r>
              <a:rPr lang="ru-RU" dirty="0" smtClean="0"/>
              <a:t>Мониторинговые мероприятия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30" y="1260389"/>
            <a:ext cx="11182865" cy="525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91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Мониторинг качества образования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333632"/>
            <a:ext cx="8280920" cy="626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82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995" y="148282"/>
            <a:ext cx="12019005" cy="1297460"/>
          </a:xfrm>
        </p:spPr>
        <p:txBody>
          <a:bodyPr>
            <a:normAutofit/>
          </a:bodyPr>
          <a:lstStyle/>
          <a:p>
            <a:r>
              <a:rPr lang="ru-RU" dirty="0" smtClean="0"/>
              <a:t>Изменения в </a:t>
            </a:r>
            <a:r>
              <a:rPr lang="ru-RU" dirty="0" err="1" smtClean="0"/>
              <a:t>впр</a:t>
            </a:r>
            <a:r>
              <a:rPr lang="ru-RU" dirty="0" smtClean="0"/>
              <a:t> по русскому языку 2025 </a:t>
            </a:r>
            <a:br>
              <a:rPr lang="ru-RU" dirty="0" smtClean="0"/>
            </a:br>
            <a:r>
              <a:rPr lang="ru-RU" sz="1800" dirty="0" smtClean="0"/>
              <a:t>(приказ </a:t>
            </a:r>
            <a:r>
              <a:rPr lang="ru-RU" sz="1800" dirty="0" err="1" smtClean="0"/>
              <a:t>рособрнадзора</a:t>
            </a:r>
            <a:r>
              <a:rPr lang="ru-RU" sz="1800" dirty="0" smtClean="0"/>
              <a:t> от 13.05.2024 № 1008)</a:t>
            </a: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172995" y="1301579"/>
          <a:ext cx="11862485" cy="5314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7124"/>
                <a:gridCol w="2281881"/>
                <a:gridCol w="2603157"/>
                <a:gridCol w="2421924"/>
                <a:gridCol w="2438399"/>
              </a:tblGrid>
              <a:tr h="4530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класс 45</a:t>
                      </a:r>
                      <a:r>
                        <a:rPr lang="ru-RU" baseline="0" dirty="0" smtClean="0"/>
                        <a:t> мин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 класс 45 мин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 класс 45 мин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 класс 45 мин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 класс 90 мин</a:t>
                      </a:r>
                      <a:endParaRPr lang="ru-RU" dirty="0"/>
                    </a:p>
                  </a:txBody>
                  <a:tcPr/>
                </a:tc>
              </a:tr>
              <a:tr h="502443">
                <a:tc>
                  <a:txBody>
                    <a:bodyPr/>
                    <a:lstStyle/>
                    <a:p>
                      <a:r>
                        <a:rPr lang="ru-RU" dirty="0" smtClean="0"/>
                        <a:t>5 заданий 24 балл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заданий 25 баллов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 заданий 23 балла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 заданий 29 баллов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 заданий 27 баллов</a:t>
                      </a:r>
                      <a:endParaRPr lang="ru-RU" dirty="0"/>
                    </a:p>
                  </a:txBody>
                  <a:tcPr/>
                </a:tc>
              </a:tr>
              <a:tr h="50244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Списывание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Списывание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Списывание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Списывание </a:t>
                      </a:r>
                    </a:p>
                    <a:p>
                      <a:r>
                        <a:rPr lang="ru-RU" sz="1400" dirty="0" smtClean="0"/>
                        <a:t>Подчинительные с/с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Вопросы</a:t>
                      </a:r>
                      <a:r>
                        <a:rPr lang="ru-RU" sz="1400" baseline="0" dirty="0" smtClean="0"/>
                        <a:t> по тексту 1</a:t>
                      </a:r>
                    </a:p>
                    <a:p>
                      <a:pPr algn="l"/>
                      <a:r>
                        <a:rPr lang="ru-RU" sz="1400" dirty="0" smtClean="0"/>
                        <a:t>Орфоэпия</a:t>
                      </a:r>
                      <a:endParaRPr lang="ru-RU" sz="1400" dirty="0"/>
                    </a:p>
                  </a:txBody>
                  <a:tcPr/>
                </a:tc>
              </a:tr>
              <a:tr h="50244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Разборы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Разборы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Найти предложения, соответствующие содержанию текста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Грамматическая основа</a:t>
                      </a:r>
                    </a:p>
                    <a:p>
                      <a:r>
                        <a:rPr lang="ru-RU" sz="1400" dirty="0" smtClean="0"/>
                        <a:t>Соответствие схеме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Грамматические ошибки (задание 8 на ЕГЭ, предложения с ошибками)</a:t>
                      </a:r>
                      <a:endParaRPr lang="ru-RU" sz="1400" dirty="0"/>
                    </a:p>
                  </a:txBody>
                  <a:tcPr/>
                </a:tc>
              </a:tr>
              <a:tr h="50244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Ответ на вопрос (понимание текста)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Ответ на вопрос (понимание текста)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Лексическое задание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Найди</a:t>
                      </a:r>
                      <a:r>
                        <a:rPr lang="ru-RU" sz="1400" baseline="0" dirty="0" smtClean="0"/>
                        <a:t> предл. с </a:t>
                      </a:r>
                      <a:r>
                        <a:rPr lang="ru-RU" sz="1400" baseline="0" dirty="0" err="1" smtClean="0"/>
                        <a:t>ослож</a:t>
                      </a:r>
                      <a:r>
                        <a:rPr lang="ru-RU" sz="1400" baseline="0" dirty="0" smtClean="0"/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/>
                        <a:t>элементами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Лексика </a:t>
                      </a:r>
                      <a:endParaRPr lang="ru-RU" sz="1400" dirty="0"/>
                    </a:p>
                  </a:txBody>
                  <a:tcPr/>
                </a:tc>
              </a:tr>
              <a:tr h="50244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Лексическое</a:t>
                      </a:r>
                      <a:r>
                        <a:rPr lang="ru-RU" sz="1400" baseline="0" dirty="0" smtClean="0"/>
                        <a:t> задание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Лексическое задание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Морфологический разбор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Синтаксический разбор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Работа с гласными (выпиши слова с безударными)</a:t>
                      </a:r>
                      <a:endParaRPr lang="ru-RU" sz="1400" dirty="0"/>
                    </a:p>
                  </a:txBody>
                  <a:tcPr/>
                </a:tc>
              </a:tr>
              <a:tr h="50244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Орфоэпия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Найди</a:t>
                      </a:r>
                      <a:r>
                        <a:rPr lang="ru-RU" sz="1400" baseline="0" dirty="0" smtClean="0"/>
                        <a:t> о</a:t>
                      </a:r>
                      <a:r>
                        <a:rPr lang="ru-RU" sz="1400" dirty="0" smtClean="0"/>
                        <a:t>шибку в образовании форм слова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Омонимия производных предлогов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Грамматич</a:t>
                      </a:r>
                      <a:r>
                        <a:rPr lang="ru-RU" sz="1400" dirty="0" smtClean="0"/>
                        <a:t>. нормы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Морфология</a:t>
                      </a:r>
                      <a:r>
                        <a:rPr lang="ru-RU" sz="1400" baseline="0" dirty="0" smtClean="0"/>
                        <a:t> в таблице</a:t>
                      </a:r>
                      <a:endParaRPr lang="ru-RU" sz="1400" dirty="0"/>
                    </a:p>
                  </a:txBody>
                  <a:tcPr/>
                </a:tc>
              </a:tr>
              <a:tr h="502443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Омонимия союзов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Текст 2</a:t>
                      </a:r>
                    </a:p>
                    <a:p>
                      <a:r>
                        <a:rPr lang="ru-RU" sz="1400" dirty="0" smtClean="0"/>
                        <a:t>Ключевые слова или с/С</a:t>
                      </a:r>
                      <a:endParaRPr lang="ru-RU" sz="1400" dirty="0"/>
                    </a:p>
                  </a:txBody>
                  <a:tcPr/>
                </a:tc>
              </a:tr>
              <a:tr h="502443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Предложения с осложнением (одна </a:t>
                      </a:r>
                      <a:r>
                        <a:rPr lang="ru-RU" sz="1400" dirty="0" err="1" smtClean="0"/>
                        <a:t>зап.</a:t>
                      </a:r>
                      <a:r>
                        <a:rPr lang="ru-RU" sz="1400" dirty="0" smtClean="0"/>
                        <a:t>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Значение слова (</a:t>
                      </a:r>
                      <a:r>
                        <a:rPr lang="ru-RU" sz="1400" dirty="0" err="1" smtClean="0"/>
                        <a:t>пр</a:t>
                      </a:r>
                      <a:r>
                        <a:rPr lang="ru-RU" sz="1400" dirty="0" smtClean="0"/>
                        <a:t> или нет)</a:t>
                      </a:r>
                    </a:p>
                    <a:p>
                      <a:pPr algn="l"/>
                      <a:r>
                        <a:rPr lang="ru-RU" sz="1400" dirty="0" smtClean="0"/>
                        <a:t>Логическая связь между пр.</a:t>
                      </a:r>
                      <a:endParaRPr lang="ru-RU" sz="1400" dirty="0"/>
                    </a:p>
                  </a:txBody>
                  <a:tcPr/>
                </a:tc>
              </a:tr>
              <a:tr h="502443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Формулировка проблемы</a:t>
                      </a:r>
                    </a:p>
                    <a:p>
                      <a:pPr algn="l"/>
                      <a:r>
                        <a:rPr lang="ru-RU" sz="1400" dirty="0" smtClean="0"/>
                        <a:t>Узнай ИВС, приведи пример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256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995" y="148282"/>
            <a:ext cx="12019005" cy="1297460"/>
          </a:xfrm>
        </p:spPr>
        <p:txBody>
          <a:bodyPr>
            <a:normAutofit/>
          </a:bodyPr>
          <a:lstStyle/>
          <a:p>
            <a:r>
              <a:rPr lang="ru-RU" dirty="0" err="1" smtClean="0"/>
              <a:t>Впр</a:t>
            </a:r>
            <a:r>
              <a:rPr lang="ru-RU" dirty="0" smtClean="0"/>
              <a:t> по литературе 2025 </a:t>
            </a:r>
            <a:br>
              <a:rPr lang="ru-RU" dirty="0" smtClean="0"/>
            </a:br>
            <a:r>
              <a:rPr lang="ru-RU" sz="1800" dirty="0" smtClean="0"/>
              <a:t>(</a:t>
            </a:r>
            <a:r>
              <a:rPr lang="en-US" sz="1800" dirty="0"/>
              <a:t>https://fioco.ru/Media/Default/Documents/%D0%92%D0%9F%D0%A0-2025/VPR_LI-5_DEMO_2025.pdf</a:t>
            </a:r>
            <a:r>
              <a:rPr lang="ru-RU" sz="1800" dirty="0" smtClean="0"/>
              <a:t>)</a:t>
            </a: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172995" y="1445742"/>
          <a:ext cx="11862485" cy="5347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3027"/>
                <a:gridCol w="2331308"/>
                <a:gridCol w="2298356"/>
                <a:gridCol w="2718487"/>
                <a:gridCol w="2331307"/>
              </a:tblGrid>
              <a:tr h="50244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 класс</a:t>
                      </a:r>
                      <a:endParaRPr lang="ru-RU" dirty="0"/>
                    </a:p>
                  </a:txBody>
                  <a:tcPr/>
                </a:tc>
              </a:tr>
              <a:tr h="5024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6 заданий 1 урок</a:t>
                      </a:r>
                    </a:p>
                    <a:p>
                      <a:r>
                        <a:rPr lang="ru-RU" dirty="0" smtClean="0"/>
                        <a:t>17 баллов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6 заданий 1 урок</a:t>
                      </a:r>
                    </a:p>
                    <a:p>
                      <a:r>
                        <a:rPr lang="ru-RU" dirty="0" smtClean="0"/>
                        <a:t>17 баллов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6 заданий 1 урок</a:t>
                      </a:r>
                    </a:p>
                    <a:p>
                      <a:r>
                        <a:rPr lang="ru-RU" dirty="0" smtClean="0"/>
                        <a:t>17 баллов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 заданий 1 урок</a:t>
                      </a:r>
                    </a:p>
                    <a:p>
                      <a:r>
                        <a:rPr lang="ru-RU" dirty="0" smtClean="0"/>
                        <a:t>17 баллов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9 заданий 2 урока</a:t>
                      </a:r>
                    </a:p>
                    <a:p>
                      <a:pPr algn="l"/>
                      <a:r>
                        <a:rPr lang="ru-RU" dirty="0" smtClean="0"/>
                        <a:t>29 баллов</a:t>
                      </a:r>
                      <a:endParaRPr lang="ru-RU" dirty="0"/>
                    </a:p>
                  </a:txBody>
                  <a:tcPr/>
                </a:tc>
              </a:tr>
              <a:tr h="502443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Проз. текст 5 з.</a:t>
                      </a:r>
                    </a:p>
                    <a:p>
                      <a:r>
                        <a:rPr lang="ru-RU" dirty="0" smtClean="0"/>
                        <a:t>ИЛИ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Проз. текст 5 з.</a:t>
                      </a:r>
                    </a:p>
                    <a:p>
                      <a:r>
                        <a:rPr lang="ru-RU" dirty="0" smtClean="0"/>
                        <a:t>ИЛИ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Проз. текст 5 з.</a:t>
                      </a:r>
                    </a:p>
                    <a:p>
                      <a:r>
                        <a:rPr lang="ru-RU" dirty="0" smtClean="0"/>
                        <a:t>ИЛИ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Проз. текст 5 з.</a:t>
                      </a:r>
                    </a:p>
                    <a:p>
                      <a:r>
                        <a:rPr lang="ru-RU" dirty="0" smtClean="0"/>
                        <a:t>ИЛИ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Проз. текст 5 з.</a:t>
                      </a:r>
                    </a:p>
                    <a:p>
                      <a:pPr algn="l"/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</a:tr>
              <a:tr h="502443">
                <a:tc>
                  <a:txBody>
                    <a:bodyPr/>
                    <a:lstStyle/>
                    <a:p>
                      <a:r>
                        <a:rPr lang="ru-RU" dirty="0" smtClean="0"/>
                        <a:t>Стихот. текст 3 з.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Стихот. текст 3 з.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Стихот. текст 3 з.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Стихот. текст 3 з.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Стихот. текст 3 з.</a:t>
                      </a:r>
                    </a:p>
                  </a:txBody>
                  <a:tcPr/>
                </a:tc>
              </a:tr>
              <a:tr h="50244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Лексика, термины, ИВС,</a:t>
                      </a:r>
                      <a:r>
                        <a:rPr lang="ru-RU" sz="1200" baseline="0" dirty="0" smtClean="0"/>
                        <a:t> понимание текста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Лексика, термины, ИВС,</a:t>
                      </a:r>
                      <a:r>
                        <a:rPr lang="ru-RU" sz="1200" baseline="0" dirty="0" smtClean="0"/>
                        <a:t> понимание текста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Лексика, термины, ИВС,</a:t>
                      </a:r>
                      <a:r>
                        <a:rPr lang="ru-RU" sz="1200" baseline="0" dirty="0" smtClean="0"/>
                        <a:t> понимание текста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Лексика, термины, ИВС,</a:t>
                      </a:r>
                      <a:r>
                        <a:rPr lang="ru-RU" sz="1200" baseline="0" dirty="0" smtClean="0"/>
                        <a:t> понимание текста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Лексика, термины, ИВС,</a:t>
                      </a:r>
                      <a:r>
                        <a:rPr lang="ru-RU" sz="1200" baseline="0" dirty="0" smtClean="0"/>
                        <a:t> понимание текста, тезисный план сочинения </a:t>
                      </a:r>
                      <a:endParaRPr lang="ru-RU" sz="1200" dirty="0" smtClean="0"/>
                    </a:p>
                  </a:txBody>
                  <a:tcPr/>
                </a:tc>
              </a:tr>
              <a:tr h="50244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 задание</a:t>
                      </a:r>
                    </a:p>
                    <a:p>
                      <a:r>
                        <a:rPr lang="ru-RU" sz="1200" dirty="0" smtClean="0"/>
                        <a:t>Напишите мини-сочинение. Старайтесь чётко отвечать на поставленные вопросы,</a:t>
                      </a:r>
                    </a:p>
                    <a:p>
                      <a:r>
                        <a:rPr lang="ru-RU" sz="1200" dirty="0" smtClean="0"/>
                        <a:t>следите за логикой своих рассуждений. Опирайтесь на текст </a:t>
                      </a:r>
                      <a:r>
                        <a:rPr lang="ru-RU" sz="1200" u="sng" dirty="0" smtClean="0"/>
                        <a:t>выбранного Вами</a:t>
                      </a:r>
                    </a:p>
                    <a:p>
                      <a:r>
                        <a:rPr lang="ru-RU" sz="1200" dirty="0" smtClean="0"/>
                        <a:t>произведения. Объём высказывания – не менее 50 слов.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 задание</a:t>
                      </a:r>
                    </a:p>
                    <a:p>
                      <a:r>
                        <a:rPr lang="ru-RU" sz="1200" dirty="0" smtClean="0"/>
                        <a:t>Напишите мини-сочинение. Старайтесь чётко отвечать на поставленные вопросы,</a:t>
                      </a:r>
                    </a:p>
                    <a:p>
                      <a:r>
                        <a:rPr lang="ru-RU" sz="1200" dirty="0" smtClean="0"/>
                        <a:t>следите за логикой своих рассуждений. Опирайтесь на текст </a:t>
                      </a:r>
                      <a:r>
                        <a:rPr lang="ru-RU" sz="1200" u="sng" dirty="0" smtClean="0"/>
                        <a:t>выбранного Вами</a:t>
                      </a:r>
                    </a:p>
                    <a:p>
                      <a:r>
                        <a:rPr lang="ru-RU" sz="1200" dirty="0" smtClean="0"/>
                        <a:t>произведения. Объём высказывания – не менее 60 слов.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 задание</a:t>
                      </a:r>
                    </a:p>
                    <a:p>
                      <a:r>
                        <a:rPr lang="ru-RU" sz="1200" dirty="0" smtClean="0"/>
                        <a:t>Напишите мини-сочинение. Старайтесь чётко отвечать на поставленные вопросы,</a:t>
                      </a:r>
                    </a:p>
                    <a:p>
                      <a:r>
                        <a:rPr lang="ru-RU" sz="1200" dirty="0" smtClean="0"/>
                        <a:t>следите за логикой своих рассуждений. Опирайтесь на текст </a:t>
                      </a:r>
                      <a:r>
                        <a:rPr lang="ru-RU" sz="1200" u="sng" dirty="0" smtClean="0"/>
                        <a:t>выбранного Вами</a:t>
                      </a:r>
                    </a:p>
                    <a:p>
                      <a:r>
                        <a:rPr lang="ru-RU" sz="1200" dirty="0" smtClean="0"/>
                        <a:t>произведения. Объём высказывания – не менее 70 слов.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 задание</a:t>
                      </a:r>
                    </a:p>
                    <a:p>
                      <a:r>
                        <a:rPr lang="ru-RU" sz="1200" dirty="0" smtClean="0"/>
                        <a:t>Напишите мини-сочинение. Старайтесь чётко отвечать на поставленные вопросы,</a:t>
                      </a:r>
                    </a:p>
                    <a:p>
                      <a:r>
                        <a:rPr lang="ru-RU" sz="1200" dirty="0" smtClean="0"/>
                        <a:t>следите за логикой своих рассуждений. Опирайтесь на текст </a:t>
                      </a:r>
                      <a:r>
                        <a:rPr lang="ru-RU" sz="1200" u="sng" dirty="0" smtClean="0"/>
                        <a:t>выбранного Вами</a:t>
                      </a:r>
                    </a:p>
                    <a:p>
                      <a:r>
                        <a:rPr lang="ru-RU" sz="1200" dirty="0" smtClean="0"/>
                        <a:t>произведения. Объём высказывания – не менее 80 слов.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 задание</a:t>
                      </a:r>
                    </a:p>
                    <a:p>
                      <a:r>
                        <a:rPr lang="ru-RU" sz="1200" dirty="0" smtClean="0"/>
                        <a:t>Напишите мини-сочинение. Старайтесь чётко отвечать на поставленные вопросы,</a:t>
                      </a:r>
                    </a:p>
                    <a:p>
                      <a:r>
                        <a:rPr lang="ru-RU" sz="1200" dirty="0" smtClean="0"/>
                        <a:t>следите за логикой своих рассуждений. Опирайтесь на текст </a:t>
                      </a:r>
                      <a:r>
                        <a:rPr lang="ru-RU" sz="1200" u="sng" dirty="0" smtClean="0"/>
                        <a:t>выбранного Вами</a:t>
                      </a:r>
                    </a:p>
                    <a:p>
                      <a:r>
                        <a:rPr lang="ru-RU" sz="1200" dirty="0" smtClean="0"/>
                        <a:t>произведения. Объём высказывания – не менее 80 слов.</a:t>
                      </a:r>
                    </a:p>
                  </a:txBody>
                  <a:tcPr/>
                </a:tc>
              </a:tr>
              <a:tr h="50244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Впечатление от доброго поступка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Проявление смекалки, находчивости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Помощь в решении жизненных проблем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Тема становления человека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Стихотворение другу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150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38434"/>
          </a:xfrm>
        </p:spPr>
        <p:txBody>
          <a:bodyPr/>
          <a:lstStyle/>
          <a:p>
            <a:r>
              <a:rPr lang="ru-RU" dirty="0" smtClean="0"/>
              <a:t>Полезные ссылки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05945" y="1458098"/>
            <a:ext cx="11813059" cy="5140410"/>
          </a:xfrm>
        </p:spPr>
        <p:txBody>
          <a:bodyPr>
            <a:normAutofit/>
          </a:bodyPr>
          <a:lstStyle/>
          <a:p>
            <a:r>
              <a:rPr lang="en-US" sz="4000" dirty="0" smtClean="0">
                <a:hlinkClick r:id="rId2"/>
              </a:rPr>
              <a:t>https</a:t>
            </a:r>
            <a:r>
              <a:rPr lang="en-US" sz="4000" dirty="0">
                <a:hlinkClick r:id="rId2"/>
              </a:rPr>
              <a:t>://fioco.ru/Media/Default/Documents/%</a:t>
            </a:r>
            <a:r>
              <a:rPr lang="en-US" sz="4000" dirty="0" smtClean="0">
                <a:hlinkClick r:id="rId2"/>
              </a:rPr>
              <a:t>D0%92%D0%9F%D0%A0-2025/VPR_LI-5_DEMO_2025.pdf</a:t>
            </a:r>
            <a:r>
              <a:rPr lang="ru-RU" sz="4000" dirty="0" smtClean="0"/>
              <a:t> </a:t>
            </a:r>
          </a:p>
          <a:p>
            <a:r>
              <a:rPr lang="en-US" sz="4000" dirty="0">
                <a:hlinkClick r:id="rId3"/>
              </a:rPr>
              <a:t>https://www.mogu-pisat.ru</a:t>
            </a:r>
            <a:r>
              <a:rPr lang="en-US" sz="4000" dirty="0" smtClean="0">
                <a:hlinkClick r:id="rId3"/>
              </a:rPr>
              <a:t>/</a:t>
            </a:r>
            <a:r>
              <a:rPr lang="ru-RU" sz="4000" dirty="0" smtClean="0"/>
              <a:t> </a:t>
            </a:r>
          </a:p>
          <a:p>
            <a:r>
              <a:rPr lang="en-US" sz="4000" dirty="0">
                <a:hlinkClick r:id="rId4"/>
              </a:rPr>
              <a:t>https://slovesnik.org</a:t>
            </a:r>
            <a:r>
              <a:rPr lang="en-US" sz="4000" dirty="0" smtClean="0">
                <a:hlinkClick r:id="rId4"/>
              </a:rPr>
              <a:t>/</a:t>
            </a:r>
            <a:r>
              <a:rPr lang="ru-RU" sz="4000" dirty="0" smtClean="0"/>
              <a:t> </a:t>
            </a:r>
            <a:r>
              <a:rPr lang="en-US" sz="4000" dirty="0" smtClean="0"/>
              <a:t> </a:t>
            </a:r>
            <a:r>
              <a:rPr lang="en-US" sz="4000" dirty="0"/>
              <a:t/>
            </a:r>
            <a:br>
              <a:rPr lang="en-US" sz="4000" dirty="0"/>
            </a:br>
            <a:endParaRPr lang="ru-RU" sz="4000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960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Филиппова </a:t>
            </a:r>
            <a:r>
              <a:rPr lang="ru-RU" dirty="0" err="1" smtClean="0"/>
              <a:t>ирина</a:t>
            </a:r>
            <a:r>
              <a:rPr lang="ru-RU" dirty="0" smtClean="0"/>
              <a:t> олеговна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84205" y="2367092"/>
            <a:ext cx="11907795" cy="3424107"/>
          </a:xfrm>
        </p:spPr>
        <p:txBody>
          <a:bodyPr/>
          <a:lstStyle/>
          <a:p>
            <a:r>
              <a:rPr lang="ru-RU" dirty="0" smtClean="0"/>
              <a:t>Учитель русского языка и литературы </a:t>
            </a:r>
            <a:r>
              <a:rPr lang="ru-RU" dirty="0" err="1" smtClean="0"/>
              <a:t>мбоу</a:t>
            </a:r>
            <a:r>
              <a:rPr lang="ru-RU" dirty="0" smtClean="0"/>
              <a:t> </a:t>
            </a:r>
            <a:r>
              <a:rPr lang="ru-RU" dirty="0" err="1" smtClean="0"/>
              <a:t>сош</a:t>
            </a:r>
            <a:r>
              <a:rPr lang="ru-RU" dirty="0" smtClean="0"/>
              <a:t> № 59 г. Барнаула, Заслуженный учитель российской федерации</a:t>
            </a:r>
            <a:endParaRPr lang="en-US" dirty="0" smtClean="0"/>
          </a:p>
          <a:p>
            <a:r>
              <a:rPr lang="ru-RU" dirty="0" smtClean="0"/>
              <a:t>Зам. руководителя краевого </a:t>
            </a:r>
            <a:r>
              <a:rPr lang="ru-RU" dirty="0" smtClean="0"/>
              <a:t>УМО</a:t>
            </a:r>
            <a:r>
              <a:rPr lang="ru-RU" dirty="0"/>
              <a:t> </a:t>
            </a:r>
            <a:r>
              <a:rPr lang="ru-RU" dirty="0" smtClean="0"/>
              <a:t>по русскому языку и литературе</a:t>
            </a:r>
            <a:endParaRPr lang="ru-RU" dirty="0" smtClean="0"/>
          </a:p>
          <a:p>
            <a:r>
              <a:rPr lang="en-US" dirty="0" smtClean="0">
                <a:hlinkClick r:id="rId2"/>
              </a:rPr>
              <a:t>fioira@yandex.ru</a:t>
            </a:r>
            <a:endParaRPr lang="en-US" dirty="0" smtClean="0"/>
          </a:p>
          <a:p>
            <a:r>
              <a:rPr lang="en-US" dirty="0" smtClean="0"/>
              <a:t>89132329977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771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205" y="2214694"/>
            <a:ext cx="7389341" cy="408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26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012575"/>
          </a:xfrm>
        </p:spPr>
        <p:txBody>
          <a:bodyPr/>
          <a:lstStyle/>
          <a:p>
            <a:r>
              <a:rPr lang="ru-RU" dirty="0" smtClean="0"/>
              <a:t>Краткие результаты </a:t>
            </a:r>
            <a:r>
              <a:rPr lang="ru-RU" dirty="0" err="1" smtClean="0"/>
              <a:t>огэ</a:t>
            </a:r>
            <a:r>
              <a:rPr lang="ru-RU" dirty="0" smtClean="0"/>
              <a:t> по русскому языку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914400" y="2366963"/>
          <a:ext cx="103632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4400"/>
                <a:gridCol w="3454400"/>
                <a:gridCol w="34544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4000" b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Получили отметку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%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%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2,44</a:t>
                      </a:r>
                      <a:endParaRPr lang="ru-RU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5,93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0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4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31,01</a:t>
                      </a:r>
                      <a:endParaRPr lang="ru-RU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46,34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0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4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41,67</a:t>
                      </a:r>
                      <a:endParaRPr lang="ru-RU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35,95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24,88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11,78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3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изложение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55099" y="4455384"/>
            <a:ext cx="5106026" cy="342410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11266616" y="5279297"/>
            <a:ext cx="5105400" cy="342410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2094642"/>
            <a:ext cx="572770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179" y="2918555"/>
            <a:ext cx="6923087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08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Демоверсия </a:t>
            </a:r>
            <a:r>
              <a:rPr lang="ru-RU" dirty="0" err="1" smtClean="0"/>
              <a:t>огэ</a:t>
            </a:r>
            <a:r>
              <a:rPr lang="ru-RU" dirty="0" smtClean="0"/>
              <a:t> 2025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Изложение без изменений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864973" y="2842054"/>
          <a:ext cx="11108724" cy="3608173"/>
        </p:xfrm>
        <a:graphic>
          <a:graphicData uri="http://schemas.openxmlformats.org/drawingml/2006/table">
            <a:tbl>
              <a:tblPr/>
              <a:tblGrid>
                <a:gridCol w="11108724"/>
              </a:tblGrid>
              <a:tr h="3608173">
                <a:tc>
                  <a:txBody>
                    <a:bodyPr/>
                    <a:lstStyle/>
                    <a:p>
                      <a:r>
                        <a:rPr lang="ru-RU" sz="28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Прослушайте текст и напишите сжатое изложение.</a:t>
                      </a:r>
                      <a:br>
                        <a:rPr lang="ru-RU" sz="28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</a:br>
                      <a:r>
                        <a:rPr lang="ru-RU" sz="28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Учтите, что Вы должны передать главное содержание как каждой</a:t>
                      </a:r>
                      <a:br>
                        <a:rPr lang="ru-RU" sz="28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</a:br>
                      <a:r>
                        <a:rPr lang="ru-RU" sz="28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микротемы, так и всего текста в целом.</a:t>
                      </a:r>
                      <a:br>
                        <a:rPr lang="ru-RU" sz="28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</a:br>
                      <a:r>
                        <a:rPr lang="ru-RU" sz="28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Объём изложения – не менее 70 слов.</a:t>
                      </a:r>
                      <a:br>
                        <a:rPr lang="ru-RU" sz="28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</a:br>
                      <a:r>
                        <a:rPr lang="ru-RU" sz="28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Пишите изложение аккуратно, разборчивым почерком.</a:t>
                      </a:r>
                      <a:endParaRPr lang="ru-RU" sz="28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476625" y="36528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65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53083"/>
          </a:xfrm>
        </p:spPr>
        <p:txBody>
          <a:bodyPr/>
          <a:lstStyle/>
          <a:p>
            <a:r>
              <a:rPr lang="ru-RU" dirty="0" smtClean="0"/>
              <a:t>Подготовка к изложению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85351" y="1371600"/>
            <a:ext cx="12006649" cy="5486400"/>
          </a:xfrm>
        </p:spPr>
        <p:txBody>
          <a:bodyPr>
            <a:noAutofit/>
          </a:bodyPr>
          <a:lstStyle/>
          <a:p>
            <a:r>
              <a:rPr lang="ru-RU" sz="2800" dirty="0"/>
              <a:t>можно использовать следующие </a:t>
            </a:r>
            <a:r>
              <a:rPr lang="ru-RU" sz="2800" b="1" u="sng" dirty="0"/>
              <a:t>типы упражнений</a:t>
            </a:r>
            <a:r>
              <a:rPr lang="ru-RU" sz="2800" dirty="0"/>
              <a:t> (как на текстах малой формы, так и при анализе достаточно больших фрагментов): разбивка сложных предложений на простые, сокращение сложных предложений за счет менее существенной смысловой части, замена фрагментов предложений обобщающими понятиями, исключение повторов и объединение предложений, замена прямой речи косвенной, изложение указанной части текста одним предложением и т.п. </a:t>
            </a:r>
          </a:p>
        </p:txBody>
      </p:sp>
    </p:spTree>
    <p:extLst>
      <p:ext uri="{BB962C8B-B14F-4D97-AF65-F5344CB8AC3E}">
        <p14:creationId xmlns:p14="http://schemas.microsoft.com/office/powerpoint/2010/main" val="426041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580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Результаты работы по тестовой части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630194" y="1198607"/>
          <a:ext cx="10647406" cy="5301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3703"/>
                <a:gridCol w="5323703"/>
              </a:tblGrid>
              <a:tr h="441754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Номер задания в КИМ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Средний процент выполнения</a:t>
                      </a:r>
                      <a:endParaRPr lang="ru-RU" dirty="0"/>
                    </a:p>
                  </a:txBody>
                  <a:tcPr/>
                </a:tc>
              </a:tr>
              <a:tr h="4417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35,25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17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25,33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17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17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47,2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17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17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25,89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17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72,65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17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72,09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17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54,77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17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51,56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17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72,45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005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60639"/>
            <a:ext cx="10364451" cy="1037966"/>
          </a:xfrm>
        </p:spPr>
        <p:txBody>
          <a:bodyPr/>
          <a:lstStyle/>
          <a:p>
            <a:r>
              <a:rPr lang="ru-RU" dirty="0"/>
              <a:t>Задания тестовой части не изменились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172200" y="1285104"/>
            <a:ext cx="6019800" cy="5572896"/>
          </a:xfrm>
        </p:spPr>
        <p:txBody>
          <a:bodyPr>
            <a:normAutofit/>
          </a:bodyPr>
          <a:lstStyle/>
          <a:p>
            <a:r>
              <a:rPr lang="ru-RU" dirty="0"/>
              <a:t>Задание № 4 проверяет умение устанавливать соответствие между пунктуационными правилами и предложениями, которые могут служить примерами для приведённых пунктуационных правил. При этом объём теоретического материала – весь спектр пунктуационных правил за курс основной школы! Поэтому очень важно при подготовке к выполнению этого задания систематизировать материал и планомерно повторить следующие блоки правил: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19" y="1099751"/>
            <a:ext cx="5560540" cy="5758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76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97709"/>
            <a:ext cx="10364451" cy="1334530"/>
          </a:xfrm>
        </p:spPr>
        <p:txBody>
          <a:bodyPr/>
          <a:lstStyle/>
          <a:p>
            <a:r>
              <a:rPr lang="ru-RU" dirty="0"/>
              <a:t>Задания тестовой части не изменились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10336" y="3359919"/>
            <a:ext cx="5106026" cy="681238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549080" y="1532240"/>
            <a:ext cx="5642919" cy="5226906"/>
          </a:xfrm>
        </p:spPr>
        <p:txBody>
          <a:bodyPr>
            <a:normAutofit fontScale="92500" lnSpcReduction="20000"/>
          </a:bodyPr>
          <a:lstStyle/>
          <a:p>
            <a:r>
              <a:rPr lang="ru-RU" b="1" u="sng" dirty="0"/>
              <a:t>Задание № 6</a:t>
            </a:r>
            <a:r>
              <a:rPr lang="ru-RU" dirty="0"/>
              <a:t> орфографического блока было представлено для учащихся в привычном формате, однако выполнено выпускниками 2024 года гораздо хуже: 2023 г. – 27,77%, 2024 г. – 16,2%. При выполнении задания выпускники, помимо знания орфографического правила и умения применить его на практике, должны продемонстрировать умения определять принадлежность слов к определённой части речи, проводить </a:t>
            </a:r>
            <a:r>
              <a:rPr lang="ru-RU" dirty="0" err="1"/>
              <a:t>морфемно</a:t>
            </a:r>
            <a:r>
              <a:rPr lang="ru-RU" dirty="0"/>
              <a:t>-словообразовательный анализ, определять соответствующие грамматические признаки слов разных частей речи, сведения о которых учитываются при выборе написания орфограммы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135" y="1260389"/>
            <a:ext cx="6646047" cy="5498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13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518</TotalTime>
  <Words>1418</Words>
  <Application>Microsoft Office PowerPoint</Application>
  <PresentationFormat>Широкоэкранный</PresentationFormat>
  <Paragraphs>251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MS Mincho</vt:lpstr>
      <vt:lpstr>Times New Roman</vt:lpstr>
      <vt:lpstr>TimesNewRoman</vt:lpstr>
      <vt:lpstr>Tw Cen MT</vt:lpstr>
      <vt:lpstr>Капля</vt:lpstr>
      <vt:lpstr>Результаты огэ по русскому языку в 2024 году. Задачи на 2024-2025 учебный год</vt:lpstr>
      <vt:lpstr>Презентация PowerPoint</vt:lpstr>
      <vt:lpstr>Краткие результаты огэ по русскому языку</vt:lpstr>
      <vt:lpstr>изложение</vt:lpstr>
      <vt:lpstr>Демоверсия огэ 2025</vt:lpstr>
      <vt:lpstr>Подготовка к изложению</vt:lpstr>
      <vt:lpstr>Результаты работы по тестовой части</vt:lpstr>
      <vt:lpstr>Задания тестовой части не изменились</vt:lpstr>
      <vt:lpstr>Задания тестовой части не изменились</vt:lpstr>
      <vt:lpstr>Задания тестовой части не изменились</vt:lpstr>
      <vt:lpstr>Синтаксический блок (задания 1-5)</vt:lpstr>
      <vt:lpstr>Орфографичесикй блок (задания 6-7)</vt:lpstr>
      <vt:lpstr>Раскраски для взрослых</vt:lpstr>
      <vt:lpstr>Морфологические нормы (задание № 8)</vt:lpstr>
      <vt:lpstr>Изменения в задании 13 (сочинение 13.1)</vt:lpstr>
      <vt:lpstr>Изменения в задании 13 (сочинение 13.2)</vt:lpstr>
      <vt:lpstr>Изменения в задании 13 (сочинение 13.3)</vt:lpstr>
      <vt:lpstr>Используем  задания  открытого банка фипи</vt:lpstr>
      <vt:lpstr>Пособия для подготовки</vt:lpstr>
      <vt:lpstr>Как построить работу с 9-классниками?</vt:lpstr>
      <vt:lpstr>Мониторинговые мероприятия</vt:lpstr>
      <vt:lpstr>Мониторинг качества образования</vt:lpstr>
      <vt:lpstr>Изменения в впр по русскому языку 2025  (приказ рособрнадзора от 13.05.2024 № 1008)</vt:lpstr>
      <vt:lpstr>Впр по литературе 2025  (https://fioco.ru/Media/Default/Documents/%D0%92%D0%9F%D0%A0-2025/VPR_LI-5_DEMO_2025.pdf)</vt:lpstr>
      <vt:lpstr>Полезные ссылки</vt:lpstr>
      <vt:lpstr>Филиппова ирина олеговна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мониторинговых мероприятий 2024 года</dc:title>
  <dc:creator>Пользователь Windows</dc:creator>
  <cp:lastModifiedBy>Пользователь Windows</cp:lastModifiedBy>
  <cp:revision>60</cp:revision>
  <dcterms:created xsi:type="dcterms:W3CDTF">2024-08-22T09:45:53Z</dcterms:created>
  <dcterms:modified xsi:type="dcterms:W3CDTF">2024-10-30T06:48:06Z</dcterms:modified>
</cp:coreProperties>
</file>