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35"/>
  </p:notesMasterIdLst>
  <p:sldIdLst>
    <p:sldId id="298" r:id="rId4"/>
    <p:sldId id="322" r:id="rId5"/>
    <p:sldId id="323" r:id="rId6"/>
    <p:sldId id="324" r:id="rId7"/>
    <p:sldId id="325" r:id="rId8"/>
    <p:sldId id="327" r:id="rId9"/>
    <p:sldId id="328" r:id="rId10"/>
    <p:sldId id="329" r:id="rId11"/>
    <p:sldId id="330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54" r:id="rId22"/>
    <p:sldId id="356" r:id="rId23"/>
    <p:sldId id="357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52" r:id="rId33"/>
    <p:sldId id="350" r:id="rId34"/>
  </p:sldIdLst>
  <p:sldSz cx="9144000" cy="5143500" type="screen16x9"/>
  <p:notesSz cx="6858000" cy="9144000"/>
  <p:embeddedFontLst>
    <p:embeddedFont>
      <p:font typeface="Jost" panose="020B0604020202020204" charset="-52"/>
      <p:regular r:id="rId36"/>
      <p:bold r:id="rId37"/>
      <p:italic r:id="rId38"/>
      <p:boldItalic r:id="rId39"/>
    </p:embeddedFont>
    <p:embeddedFont>
      <p:font typeface="Monotype Corsiva" panose="03010101010201010101" pitchFamily="66" charset="0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Abhaya Libre" panose="020B060402020202020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jufaka.com/_sales/100100000011002.jpg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8841" y="1284145"/>
            <a:ext cx="7601898" cy="2884102"/>
          </a:xfrm>
        </p:spPr>
        <p:txBody>
          <a:bodyPr/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Эффективные методы организации</a:t>
            </a:r>
            <a:b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учебной деятельности на уроках «Основы православной культуры» в начальной школе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3128" y="3865805"/>
            <a:ext cx="5036774" cy="44460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rial"/>
              </a:rPr>
              <a:t>Рубашкина Инна Владимировна</a:t>
            </a:r>
            <a:r>
              <a:rPr lang="ru-RU" dirty="0" smtClean="0">
                <a:solidFill>
                  <a:schemeClr val="dk1"/>
                </a:solidFill>
                <a:latin typeface="Abhaya Libre"/>
                <a:ea typeface="Abhaya Libre"/>
                <a:cs typeface="Abhaya Libre"/>
              </a:rPr>
              <a:t>,</a:t>
            </a:r>
          </a:p>
          <a:p>
            <a:pPr algn="r"/>
            <a:r>
              <a:rPr lang="ru-RU" sz="1800" dirty="0">
                <a:sym typeface="Arial"/>
              </a:rPr>
              <a:t>учитель русского языка и литературы, ОРКСЭ МБОУ «СОШ №91» г. Барнаула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6" y="-127377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0" y="0"/>
            <a:ext cx="1319605" cy="989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33" y="86188"/>
            <a:ext cx="983795" cy="71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26" y="86188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19153" y="569913"/>
            <a:ext cx="1904371" cy="69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Икона. Святые </a:t>
            </a:r>
            <a:r>
              <a:rPr lang="ru-RU" dirty="0" err="1" smtClean="0"/>
              <a:t>Иоаким</a:t>
            </a:r>
            <a:r>
              <a:rPr lang="ru-RU" dirty="0" smtClean="0"/>
              <a:t> и Анна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C:\Users\iВалентин\Desktop\но пасаран\Новая папка\2. %D0%97%D0%B0%D1%87%D0%B0%D1%82%D0%B8%D0%B5_%D0%BF%D1%80%D0%B0%D0%B2%D0%B5%D0%B4%D0%BD%D0%BE%D0%B9_%D0%B0%D0%BD%D0%BD%D1%8B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94" y="-216633"/>
            <a:ext cx="4603435" cy="542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839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66268" y="1519697"/>
            <a:ext cx="1938625" cy="698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Икона. Рождество Христово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C:\Users\Val\Desktop\но пасаран\Новая папка\Рожде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7451" y="0"/>
            <a:ext cx="4269097" cy="52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1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Явление Христа народу. </a:t>
            </a:r>
            <a:r>
              <a:rPr lang="ru-RU" sz="2800" dirty="0">
                <a:solidFill>
                  <a:schemeClr val="accent1"/>
                </a:solidFill>
              </a:rPr>
              <a:t>Художник </a:t>
            </a:r>
            <a:r>
              <a:rPr lang="ru-RU" sz="2800" dirty="0" err="1">
                <a:solidFill>
                  <a:schemeClr val="accent1"/>
                </a:solidFill>
              </a:rPr>
              <a:t>А.Иванов</a:t>
            </a:r>
            <a:r>
              <a:rPr lang="ru-RU" sz="2800" dirty="0">
                <a:solidFill>
                  <a:schemeClr val="accent1"/>
                </a:solidFill>
              </a:rPr>
              <a:t> </a:t>
            </a:r>
            <a:r>
              <a:rPr lang="ru-RU" sz="3200" dirty="0">
                <a:solidFill>
                  <a:schemeClr val="accent1"/>
                </a:solidFill>
              </a:rPr>
              <a:t/>
            </a:r>
            <a:br>
              <a:rPr lang="ru-RU" sz="3200" dirty="0">
                <a:solidFill>
                  <a:schemeClr val="accent1"/>
                </a:solidFill>
              </a:rPr>
            </a:b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08а_Иванов_Явление Христа народу 01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61" y="955210"/>
            <a:ext cx="6009350" cy="41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29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2686277" y="505625"/>
            <a:ext cx="4703763" cy="69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Урок «Нагорная проповедь»</a:t>
            </a:r>
            <a:endParaRPr lang="ru-RU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22875"/>
            <a:ext cx="8229600" cy="532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defRPr/>
            </a:pPr>
            <a:r>
              <a:rPr lang="ru-RU" sz="6000" b="1" dirty="0" smtClean="0">
                <a:solidFill>
                  <a:schemeClr val="tx2"/>
                </a:solidFill>
                <a:latin typeface="Monotype Corsiva" pitchFamily="66" charset="0"/>
              </a:rPr>
              <a:t>Блаженны плачущие, </a:t>
            </a:r>
            <a:br>
              <a:rPr lang="ru-RU" sz="60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tx2"/>
                </a:solidFill>
                <a:latin typeface="Monotype Corsiva" pitchFamily="66" charset="0"/>
              </a:rPr>
              <a:t>ибо они утешатся </a:t>
            </a:r>
            <a:br>
              <a:rPr lang="ru-RU" sz="6000" b="1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ru-RU" sz="60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0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D:\иллюстрации\12-1. Возвращение блудного сына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80" y="0"/>
            <a:ext cx="4216820" cy="525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9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27454"/>
              </p:ext>
            </p:extLst>
          </p:nvPr>
        </p:nvGraphicFramePr>
        <p:xfrm>
          <a:off x="628650" y="0"/>
          <a:ext cx="7685494" cy="5127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347"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Эпизод притчи «О блудном сыне</a:t>
                      </a:r>
                      <a:r>
                        <a:rPr lang="ru-RU" sz="2000" dirty="0" smtClean="0">
                          <a:effectLst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Значение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418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Отвержение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отца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грех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020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Жизнь в отрыве от отца, расточение его даров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желание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жить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без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Бога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своей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воле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406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Голод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отверженность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одиночество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406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Плач</a:t>
                      </a:r>
                      <a:r>
                        <a:rPr lang="en-US" sz="2000" dirty="0">
                          <a:effectLst/>
                        </a:rPr>
                        <a:t> в </a:t>
                      </a:r>
                      <a:r>
                        <a:rPr lang="en-US" sz="2000" dirty="0" err="1">
                          <a:effectLst/>
                        </a:rPr>
                        <a:t>дальней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стране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раскаяние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406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Возвращение к отцу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покаяние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79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Встреча блудного сына любящим </a:t>
                      </a:r>
                      <a:r>
                        <a:rPr lang="ru-RU" sz="2000" dirty="0" smtClean="0">
                          <a:effectLst/>
                        </a:rPr>
                        <a:t>отцом</a:t>
                      </a:r>
                    </a:p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прощение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исповедь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506"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Праздничный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пир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радость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00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590507" y="4535646"/>
            <a:ext cx="6268798" cy="698500"/>
          </a:xfrm>
        </p:spPr>
        <p:txBody>
          <a:bodyPr/>
          <a:lstStyle/>
          <a:p>
            <a:r>
              <a:rPr lang="ru-RU" altLang="ru-RU" b="1" dirty="0">
                <a:solidFill>
                  <a:prstClr val="black"/>
                </a:solidFill>
              </a:rPr>
              <a:t>Сила человека – в кротости, а слабость – в тщеславии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Картинка 27 из 130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92" y="1166845"/>
            <a:ext cx="5024784" cy="33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8055" y="432464"/>
            <a:ext cx="9144000" cy="1102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defRPr/>
            </a:pP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600" dirty="0">
                <a:solidFill>
                  <a:schemeClr val="tx2"/>
                </a:solidFill>
                <a:latin typeface="Monotype Corsiva" pitchFamily="66" charset="0"/>
              </a:rPr>
              <a:t>Блаженны кроткие, ибо</a:t>
            </a:r>
            <a:br>
              <a:rPr lang="ru-RU" sz="3600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600" dirty="0">
                <a:solidFill>
                  <a:schemeClr val="tx2"/>
                </a:solidFill>
                <a:latin typeface="Monotype Corsiva" pitchFamily="66" charset="0"/>
              </a:rPr>
              <a:t> они наследуют землю</a:t>
            </a:r>
            <a:br>
              <a:rPr lang="ru-RU" sz="3600" dirty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44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4400" dirty="0" smtClean="0">
                <a:solidFill>
                  <a:schemeClr val="tx2"/>
                </a:solidFill>
                <a:latin typeface="Monotype Corsiva" pitchFamily="66" charset="0"/>
              </a:rPr>
            </a:br>
            <a:endParaRPr lang="ru-RU" sz="3200" dirty="0" smtClean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7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Татьяна\Desktop\Новая папка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40349"/>
          </a:xfrm>
          <a:prstGeom prst="rect">
            <a:avLst/>
          </a:prstGeom>
        </p:spPr>
      </p:pic>
      <p:pic>
        <p:nvPicPr>
          <p:cNvPr id="7" name="Picture 5" descr="Ушаков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" y="0"/>
            <a:ext cx="2051720" cy="303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Ушаков_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22" y="55960"/>
            <a:ext cx="2515642" cy="29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7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461" y="9697"/>
            <a:ext cx="7886700" cy="99377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Вход русских войск в Париж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03" y="886263"/>
            <a:ext cx="5581110" cy="41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07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39" y="-28420"/>
            <a:ext cx="471558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3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036" y="189328"/>
            <a:ext cx="5629982" cy="893700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</a:rPr>
              <a:t>Молебен на Бородинском поле. </a:t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400" dirty="0">
                <a:solidFill>
                  <a:schemeClr val="accent1"/>
                </a:solidFill>
              </a:rPr>
              <a:t>Художник Е. Зайцев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G:\итоги\иллюстрации\3-3. Молебен на позициях...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35" y="1083028"/>
            <a:ext cx="6025183" cy="39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90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6019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Церковь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473961"/>
              </p:ext>
            </p:extLst>
          </p:nvPr>
        </p:nvGraphicFramePr>
        <p:xfrm>
          <a:off x="3982482" y="1852577"/>
          <a:ext cx="4880659" cy="3224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0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Образ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Значение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Житейское море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Наша жизнь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Корабль спасения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Церковь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4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Мачта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Крест – основа спасения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7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Парус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Благодать Божия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8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Весла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Труд  человеческой души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Рисунок 6" descr="E:\КЭСы\корабль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" y="876615"/>
            <a:ext cx="3799230" cy="26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40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78031" y="182224"/>
            <a:ext cx="7886700" cy="55663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Церковь – корабль спасения</a:t>
            </a:r>
          </a:p>
        </p:txBody>
      </p:sp>
      <p:pic>
        <p:nvPicPr>
          <p:cNvPr id="1028" name="Picture 4" descr="Корабль Церкви, образ святой Церкви, которую мучители и еретики временами атакуют, но не могут одолеть её, роспись в интерьере Собора Александра Невского в Волгограде. Фотография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07" y="874488"/>
            <a:ext cx="6400068" cy="426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6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D:\иллюстрации\25-1. Князь Александр Невский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140" y="1132387"/>
            <a:ext cx="4740223" cy="379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 </a:t>
            </a:r>
            <a:r>
              <a:rPr lang="ru-RU" sz="3100" dirty="0">
                <a:solidFill>
                  <a:schemeClr val="accent1"/>
                </a:solidFill>
                <a:sym typeface="Arial"/>
              </a:rPr>
              <a:t>«Не в силе Бог, а в правде!»</a:t>
            </a:r>
            <a:br>
              <a:rPr lang="ru-RU" sz="3100" dirty="0">
                <a:solidFill>
                  <a:schemeClr val="accent1"/>
                </a:solidFill>
                <a:sym typeface="Arial"/>
              </a:rPr>
            </a:br>
            <a:r>
              <a:rPr lang="ru-RU" sz="3100" dirty="0">
                <a:solidFill>
                  <a:schemeClr val="accent1"/>
                </a:solidFill>
                <a:sym typeface="Arial"/>
              </a:rPr>
              <a:t>(св. благоверный князь Александр Невский)</a:t>
            </a:r>
            <a:br>
              <a:rPr lang="ru-RU" sz="3100" dirty="0">
                <a:solidFill>
                  <a:schemeClr val="accent1"/>
                </a:solidFill>
                <a:sym typeface="Arial"/>
              </a:rPr>
            </a:br>
            <a:endParaRPr lang="ru-RU" sz="3100" dirty="0">
              <a:solidFill>
                <a:schemeClr val="accent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081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207" y="85712"/>
            <a:ext cx="7886700" cy="99377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Бить или не бить – вот в чем вопрос!</a:t>
            </a: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704222" y="829920"/>
            <a:ext cx="4008744" cy="43135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Tx/>
              <a:buNone/>
            </a:pPr>
            <a:r>
              <a:rPr lang="ru-RU" sz="2400" b="1" i="1" dirty="0" smtClean="0"/>
              <a:t>«Героем тот лишь назовется,</a:t>
            </a:r>
            <a:br>
              <a:rPr lang="ru-RU" sz="2400" b="1" i="1" dirty="0" smtClean="0"/>
            </a:br>
            <a:r>
              <a:rPr lang="ru-RU" sz="2400" b="1" i="1" dirty="0" smtClean="0"/>
              <a:t>Кто добродетель </a:t>
            </a:r>
            <a:r>
              <a:rPr lang="ru-RU" sz="2400" b="1" i="1" dirty="0" err="1" smtClean="0"/>
              <a:t>красну</a:t>
            </a:r>
            <a:r>
              <a:rPr lang="ru-RU" sz="2400" b="1" i="1" dirty="0" smtClean="0"/>
              <a:t> чтит»</a:t>
            </a:r>
            <a:br>
              <a:rPr lang="ru-RU" sz="2400" b="1" i="1" dirty="0" smtClean="0"/>
            </a:br>
            <a:r>
              <a:rPr lang="ru-RU" sz="2400" i="1" dirty="0" smtClean="0"/>
              <a:t>(Жуковский В.А.)</a:t>
            </a:r>
          </a:p>
          <a:p>
            <a:pPr marL="0" indent="0">
              <a:buClrTx/>
            </a:pPr>
            <a:r>
              <a:rPr lang="ru-RU" sz="2400" dirty="0" smtClean="0"/>
              <a:t>Нет – ведь они могут быть направлены и на зло!</a:t>
            </a:r>
          </a:p>
          <a:p>
            <a:pPr marL="0" indent="0">
              <a:buClrTx/>
            </a:pPr>
            <a:r>
              <a:rPr lang="ru-RU" sz="2400" dirty="0" smtClean="0"/>
              <a:t>Смелость и сила – достаточны ли, чтобы быть героем?</a:t>
            </a:r>
          </a:p>
          <a:p>
            <a:pPr marL="0" indent="0">
              <a:buClrTx/>
            </a:pPr>
            <a:r>
              <a:rPr lang="ru-RU" sz="2400" dirty="0" smtClean="0"/>
              <a:t>Герой чист сердцем, он о себе не думает. Он свою силу духа, свой ум отдает на служение своему народу, своей земле.</a:t>
            </a:r>
            <a:endParaRPr lang="ru-RU" sz="2400" i="1" dirty="0" smtClean="0"/>
          </a:p>
          <a:p>
            <a:pPr marL="0" indent="0" algn="just">
              <a:buClrTx/>
            </a:pPr>
            <a:endParaRPr lang="ru-RU" sz="2400" dirty="0" smtClean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617342" y="1079487"/>
            <a:ext cx="4134224" cy="49685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sz="2400" dirty="0" smtClean="0"/>
              <a:t>Драчуны – не только те, кто схватываются, пылая злобой. Это и те, кто подливает им масло в огонь.</a:t>
            </a:r>
          </a:p>
          <a:p>
            <a:pPr>
              <a:buClrTx/>
            </a:pPr>
            <a:r>
              <a:rPr lang="ru-RU" sz="2400" dirty="0" smtClean="0"/>
              <a:t>Совсем мерзко, когда нападают на слабого, когда силы неравны (кстати, доказано, что </a:t>
            </a:r>
            <a:r>
              <a:rPr lang="ru-RU" sz="2400" u="sng" dirty="0" smtClean="0"/>
              <a:t>жестокость – свойство трусливых</a:t>
            </a:r>
            <a:r>
              <a:rPr lang="ru-RU" sz="2400" dirty="0" smtClean="0"/>
              <a:t>!)</a:t>
            </a:r>
          </a:p>
          <a:p>
            <a:pPr>
              <a:buClrTx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8248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Благословение князя Дмитрия Донского с дружиной на битву. </a:t>
            </a:r>
            <a:r>
              <a:rPr lang="ru-RU" sz="2800" dirty="0">
                <a:solidFill>
                  <a:schemeClr val="accent1"/>
                </a:solidFill>
              </a:rPr>
              <a:t>Художник С. </a:t>
            </a:r>
            <a:r>
              <a:rPr lang="ru-RU" sz="2800" dirty="0" err="1">
                <a:solidFill>
                  <a:schemeClr val="accent1"/>
                </a:solidFill>
              </a:rPr>
              <a:t>Ефошкин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lystsevo.cerkov.ru/files/2019/02/%D0%A1%D0%B5%D1%80%D0%B3%D0%B5%D0%B9-%D0%95%D1%84%D0%BE%D1%88%D0%BA%D0%B8%D0%BD.-%D0%9F%D1%80%D0%BF.-%D0%A1%D0%B5%D1%80%D0%B3%D0%B8%D0%B9-%D0%A0%D0%B0%D0%B4%D0%BE%D0%BD%D0%B5%D0%B6%D1%81%D0%BA%D0%B8%D0%B9.-%D0%91%D0%BB%D0%B0%D0%B3%D0%BE%D1%81%D0%BB%D0%BE%D0%B2%D0%BB%D0%B5%D0%BD%D0%B8%D0%B5-%D0%BA%D0%BD%D1%8F%D0%B7%D1%8F-%D0%BC%D0%BE%D1%81%D0%BA%D0%BE%D0%B2%D1%81%D0%BA%D0%BE%D0%B3%D0%BE-%D0%94%D0%B8%D0%BC%D0%B8%D1%82%D1%80%D0%B8%D1%8F-%D0%98%D0%BE%D0%B0%D0%BD%D0%BD%D0%BE%D0%B2%D0%B8%D1%87%D0%B0-%D1%81%D0%BE-%D0%B4%D1%80%D1%83%D0%B6%D0%B8%D0%BD%D0%BE%D1%8E-%D0%BD%D0%B0-%D0%B1%D0%B8%D1%82%D0%B2%D1%83.-1380-%D0%B3%D0%BE%D0%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256" y="1268413"/>
            <a:ext cx="5228036" cy="3921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501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16597"/>
            <a:ext cx="7886700" cy="99377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/>
                </a:solidFill>
              </a:rPr>
              <a:t>«Себя победишь - будешь воистину непобедим» (</a:t>
            </a:r>
            <a:r>
              <a:rPr lang="ru-RU" sz="2800" dirty="0" err="1">
                <a:solidFill>
                  <a:schemeClr val="accent1"/>
                </a:solidFill>
              </a:rPr>
              <a:t>А.В.Суворов</a:t>
            </a:r>
            <a:r>
              <a:rPr lang="ru-RU" sz="2800" dirty="0">
                <a:solidFill>
                  <a:schemeClr val="accent1"/>
                </a:solidFill>
              </a:rPr>
              <a:t>)</a:t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8" y="1451173"/>
            <a:ext cx="2016602" cy="336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09" y="1392874"/>
            <a:ext cx="47625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438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1257760" y="370295"/>
            <a:ext cx="7171405" cy="45743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1"/>
                </a:solidFill>
              </a:rPr>
              <a:t>Воссоздайте стихотворение немецкого поэта Фридриха фон </a:t>
            </a:r>
            <a:r>
              <a:rPr lang="ru-RU" sz="2400" dirty="0" err="1">
                <a:solidFill>
                  <a:schemeClr val="accent1"/>
                </a:solidFill>
              </a:rPr>
              <a:t>Логау</a:t>
            </a:r>
            <a:r>
              <a:rPr lang="ru-RU" sz="2400" dirty="0">
                <a:solidFill>
                  <a:schemeClr val="accent1"/>
                </a:solidFill>
              </a:rPr>
              <a:t>, жившего в </a:t>
            </a:r>
            <a:r>
              <a:rPr lang="en-US" sz="2400" dirty="0">
                <a:solidFill>
                  <a:schemeClr val="accent1"/>
                </a:solidFill>
              </a:rPr>
              <a:t>XVII</a:t>
            </a:r>
            <a:r>
              <a:rPr lang="ru-RU" sz="2400" dirty="0">
                <a:solidFill>
                  <a:schemeClr val="accent1"/>
                </a:solidFill>
              </a:rPr>
              <a:t> веке. Главная мысль этого стихотворения совпадает с размышлением Александра Васильевича Суворова: «Себя победишь – будешь воистину непобедим».</a:t>
            </a:r>
          </a:p>
          <a:p>
            <a:pPr marL="0" indent="0"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Да, бой с ________ ________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Есть _____ __________ ____.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_______ из ______ –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________ над собой.</a:t>
            </a:r>
          </a:p>
          <a:p>
            <a:pPr marL="0" indent="0">
              <a:buNone/>
            </a:pPr>
            <a:r>
              <a:rPr lang="ru-RU" sz="2400" i="1" dirty="0">
                <a:solidFill>
                  <a:schemeClr val="accent1"/>
                </a:solidFill>
              </a:rPr>
              <a:t>Слова-подсказки: </a:t>
            </a:r>
            <a:r>
              <a:rPr lang="ru-RU" sz="2400" dirty="0">
                <a:solidFill>
                  <a:schemeClr val="accent1"/>
                </a:solidFill>
              </a:rPr>
              <a:t>бой, победа, трудный.</a:t>
            </a:r>
          </a:p>
          <a:p>
            <a:endParaRPr lang="ru-RU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14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73350"/>
            <a:ext cx="7886700" cy="99377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Богатыри.</a:t>
            </a:r>
            <a:r>
              <a:rPr lang="ru-RU" sz="2800" dirty="0">
                <a:solidFill>
                  <a:schemeClr val="accent1"/>
                </a:solidFill>
              </a:rPr>
              <a:t> Художник В. Васнецов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&amp;Icy;&amp;lcy;&amp;lcy;&amp;yucy;&amp;scy;&amp;tcy;&amp;rcy;&amp;acy;&amp;tscy;&amp;icy;&amp;yacy; 4 &amp;icy;&amp;zcy; 4 &amp;dcy;&amp;lcy;&amp;yacy; Step Puzzle-2000 84201 &amp;Tcy;&amp;rcy;&amp;icy; &amp;bcy;&amp;ocy;&amp;gcy;&amp;acy;&amp;tcy;&amp;ycy;&amp;rcy;&amp;yacy; &amp;Lcy;&amp;acy;&amp;bcy;&amp;icy;&amp;rcy;&amp;icy;&amp;ncy;&amp;tcy; - &amp;icy;&amp;gcy;&amp;rcy;&amp;ucy;&amp;shcy;&amp;k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1" y="944973"/>
            <a:ext cx="6553797" cy="419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541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slyITiNdth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2882" y="1929328"/>
            <a:ext cx="2116832" cy="3111743"/>
          </a:xfrm>
          <a:prstGeom prst="rect">
            <a:avLst/>
          </a:prstGeom>
        </p:spPr>
      </p:pic>
      <p:pic>
        <p:nvPicPr>
          <p:cNvPr id="8" name="Рисунок 7" descr="ouxkKFCMUj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6687" y="91846"/>
            <a:ext cx="2880320" cy="42052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8900" y="386043"/>
            <a:ext cx="331273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16-го сентября 1976 года, в Ереване сорвался в воду троллейбус, проезжавший по дамбе. Девяносто два пассажира оказались заживо погребены на десятиметровой глубине. Все они были обречены на неминуемую гибель, если бы не одно обстоятельство: именно в это время вдоль озера совершал тренировочную пробежку многократный чемпион мира по подводному плаванию </a:t>
            </a:r>
            <a:r>
              <a:rPr lang="ru-RU" sz="1800" dirty="0" err="1"/>
              <a:t>Шаварш</a:t>
            </a:r>
            <a:r>
              <a:rPr lang="ru-RU" sz="1800" dirty="0"/>
              <a:t> Карапетян. 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6215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4705179" y="1519697"/>
            <a:ext cx="4030742" cy="698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600" b="1" dirty="0">
                <a:solidFill>
                  <a:srgbClr val="00B050"/>
                </a:solidFill>
                <a:latin typeface="Monotype Corsiva" pitchFamily="66" charset="0"/>
                <a:cs typeface="Aharoni" pitchFamily="2" charset="-79"/>
              </a:rPr>
              <a:t>Икона всех святых, </a:t>
            </a:r>
            <a:br>
              <a:rPr lang="ru-RU" altLang="ru-RU" sz="3600" b="1" dirty="0">
                <a:solidFill>
                  <a:srgbClr val="00B050"/>
                </a:solidFill>
                <a:latin typeface="Monotype Corsiva" pitchFamily="66" charset="0"/>
                <a:cs typeface="Aharoni" pitchFamily="2" charset="-79"/>
              </a:rPr>
            </a:br>
            <a:r>
              <a:rPr lang="ru-RU" altLang="ru-RU" sz="3600" b="1" dirty="0">
                <a:solidFill>
                  <a:srgbClr val="00B050"/>
                </a:solidFill>
                <a:latin typeface="Monotype Corsiva" pitchFamily="66" charset="0"/>
                <a:cs typeface="Aharoni" pitchFamily="2" charset="-79"/>
              </a:rPr>
              <a:t>в земле Русской просиявших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Val\Desktop\Гюльчатай\и. Алексий\6) Основы православного христианства\10. Монашество\86 Святые в земле Российской просиявш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203" y="81959"/>
            <a:ext cx="4122533" cy="50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53" y="976923"/>
            <a:ext cx="5900616" cy="393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70228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 smtClean="0">
                <a:solidFill>
                  <a:schemeClr val="accent1"/>
                </a:solidFill>
              </a:rPr>
              <a:t>Бог, мир, человек</a:t>
            </a:r>
            <a:endParaRPr lang="ru-RU" altLang="ru-RU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11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78" y="295318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1" dirty="0"/>
              <a:t>Участие во Всероссийской олимпиаде школьников по «Основам православной культуры</a:t>
            </a:r>
            <a:r>
              <a:rPr lang="ru-RU" sz="2800" b="1" dirty="0" smtClean="0"/>
              <a:t>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8" y="1143151"/>
            <a:ext cx="2777212" cy="197699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34729" t="11190" r="32897" b="6045"/>
          <a:stretch>
            <a:fillRect/>
          </a:stretch>
        </p:blipFill>
        <p:spPr bwMode="auto">
          <a:xfrm>
            <a:off x="1559579" y="2712097"/>
            <a:ext cx="1845796" cy="254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02" y="1241988"/>
            <a:ext cx="3067487" cy="1810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139" y="2712097"/>
            <a:ext cx="1889143" cy="26807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638" y="1241988"/>
            <a:ext cx="2156221" cy="300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8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1014058" y="2105696"/>
            <a:ext cx="8432223" cy="1760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i="1" dirty="0">
                <a:solidFill>
                  <a:srgbClr val="002060"/>
                </a:solidFill>
                <a:latin typeface="Georgia" pitchFamily="18" charset="0"/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29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ÐÑÑÐ¸Ð»Ð»ÐµÑÐ¸ÑÑ ÐÐ²Ð°Ð½ ÐÐ¸ÑÐ°Ð¹Ð»Ð¾Ð²Ð¸Ñ ÐÐ¾ÑÐ¾Ð½Ð¾Ð² â Ð°ÑÑÐ¸Ð¼Ð°Ð½Ð´ÑÐ¸Ñ ÐÑÐºÐ¾Ð²Ð¾-ÐÐµÑÐµÑÑÐºÐ¾Ð³Ð¾ Ð¼Ð¾Ð½Ð°ÑÑÑÑÑ ÐÐ»Ð¸Ð¿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268" y="0"/>
            <a:ext cx="7295463" cy="5464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72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219" y="29531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Ошибка первых людей</a:t>
            </a:r>
            <a:r>
              <a:rPr lang="ru-RU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Юля\Downloads\0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60" y="977349"/>
            <a:ext cx="3056716" cy="40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Val\Desktop\Гюльчатай\и. Алексий\6) Основы православного христианства\2. Грехопадение\Грехопадение\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42" y="977349"/>
            <a:ext cx="3035188" cy="407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9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Юля\Downloads\34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24" y="0"/>
            <a:ext cx="4642519" cy="536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97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676" y="62713"/>
            <a:ext cx="7886700" cy="993775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chemeClr val="accent1"/>
                </a:solidFill>
              </a:rPr>
              <a:t>Всемирный потоп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47" y="867905"/>
            <a:ext cx="4125585" cy="41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014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549" y="62713"/>
            <a:ext cx="7886700" cy="993775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chemeClr val="accent1"/>
                </a:solidFill>
              </a:rPr>
              <a:t>О хаме и хамстве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83" y="695247"/>
            <a:ext cx="4871343" cy="48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42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Ð¡Ð²ÑÑÐµÐ½Ð½Ð¸Ðº ÐÐ¸ÐºÐ¾Ð»Ð°Ð¹ ÐÑÐ°Ð²ÑÐµÐ½ÐºÐ¾. Ð¤Ð¾ÑÐ¾: pravkamchatka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444" y="187673"/>
            <a:ext cx="3087928" cy="48295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45703" y="1170873"/>
            <a:ext cx="342401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Перед тем, как принять сан, будущий священник Николай Кравченко успел проявить себя как доблестный защитник Родины.</a:t>
            </a:r>
          </a:p>
        </p:txBody>
      </p:sp>
    </p:spTree>
    <p:extLst>
      <p:ext uri="{BB962C8B-B14F-4D97-AF65-F5344CB8AC3E}">
        <p14:creationId xmlns:p14="http://schemas.microsoft.com/office/powerpoint/2010/main" val="2150907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">
    <a:dk1>
      <a:srgbClr val="3D716C"/>
    </a:dk1>
    <a:lt1>
      <a:srgbClr val="FEFAF4"/>
    </a:lt1>
    <a:dk2>
      <a:srgbClr val="9A7A63"/>
    </a:dk2>
    <a:lt2>
      <a:srgbClr val="CEC4BA"/>
    </a:lt2>
    <a:accent1>
      <a:srgbClr val="594735"/>
    </a:accent1>
    <a:accent2>
      <a:srgbClr val="61948F"/>
    </a:accent2>
    <a:accent3>
      <a:srgbClr val="9CC0C0"/>
    </a:accent3>
    <a:accent4>
      <a:srgbClr val="FFFFFF"/>
    </a:accent4>
    <a:accent5>
      <a:srgbClr val="FFFFFF"/>
    </a:accent5>
    <a:accent6>
      <a:srgbClr val="FFFFFF"/>
    </a:accent6>
    <a:hlink>
      <a:srgbClr val="3A373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2278</TotalTime>
  <Words>412</Words>
  <Application>Microsoft Office PowerPoint</Application>
  <PresentationFormat>Экран (16:9)</PresentationFormat>
  <Paragraphs>74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Jost</vt:lpstr>
      <vt:lpstr>Monotype Corsiva</vt:lpstr>
      <vt:lpstr>Calibri</vt:lpstr>
      <vt:lpstr>Tahoma</vt:lpstr>
      <vt:lpstr>Georgia</vt:lpstr>
      <vt:lpstr>Abhaya Libre</vt:lpstr>
      <vt:lpstr>Arial</vt:lpstr>
      <vt:lpstr>Times New Roman</vt:lpstr>
      <vt:lpstr>Calibri Light</vt:lpstr>
      <vt:lpstr>Aharoni</vt:lpstr>
      <vt:lpstr>Титульный лист</vt:lpstr>
      <vt:lpstr>Заголовок и текст</vt:lpstr>
      <vt:lpstr>Фото и текст</vt:lpstr>
      <vt:lpstr>Эффективные методы организации учебной деятельности на уроках «Основы православной культуры» в начальной школе  </vt:lpstr>
      <vt:lpstr>Молебен на Бородинском поле.  Художник Е. Зайцев</vt:lpstr>
      <vt:lpstr>Бог, мир, человек</vt:lpstr>
      <vt:lpstr>Презентация PowerPoint</vt:lpstr>
      <vt:lpstr>Ошибка первых людей </vt:lpstr>
      <vt:lpstr>Презентация PowerPoint</vt:lpstr>
      <vt:lpstr>Всемирный потоп</vt:lpstr>
      <vt:lpstr>О хаме и хамстве</vt:lpstr>
      <vt:lpstr>Презентация PowerPoint</vt:lpstr>
      <vt:lpstr>Презентация PowerPoint</vt:lpstr>
      <vt:lpstr>Презентация PowerPoint</vt:lpstr>
      <vt:lpstr>Явление Христа народу. Художник А.Иванов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Вход русских войск в Париж</vt:lpstr>
      <vt:lpstr>Презентация PowerPoint</vt:lpstr>
      <vt:lpstr>Церковь</vt:lpstr>
      <vt:lpstr>Церковь – корабль спасения</vt:lpstr>
      <vt:lpstr> «Не в силе Бог, а в правде!» (св. благоверный князь Александр Невский) </vt:lpstr>
      <vt:lpstr>Бить или не бить – вот в чем вопрос!</vt:lpstr>
      <vt:lpstr>Благословение князя Дмитрия Донского с дружиной на битву. Художник С. Ефошкин</vt:lpstr>
      <vt:lpstr>«Себя победишь - будешь воистину непобедим» (А.В.Суворов) </vt:lpstr>
      <vt:lpstr>Презентация PowerPoint</vt:lpstr>
      <vt:lpstr>Богатыри. Художник В. Васнецов</vt:lpstr>
      <vt:lpstr>Презентация PowerPoint</vt:lpstr>
      <vt:lpstr>Презентация PowerPoint</vt:lpstr>
      <vt:lpstr>Участие во Всероссийской олимпиаде школьников по «Основам православной культуры»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User3</cp:lastModifiedBy>
  <cp:revision>152</cp:revision>
  <dcterms:modified xsi:type="dcterms:W3CDTF">2024-11-11T15:41:30Z</dcterms:modified>
</cp:coreProperties>
</file>