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17"/>
  </p:notesMasterIdLst>
  <p:sldIdLst>
    <p:sldId id="297" r:id="rId4"/>
    <p:sldId id="320" r:id="rId5"/>
    <p:sldId id="322" r:id="rId6"/>
    <p:sldId id="270" r:id="rId7"/>
    <p:sldId id="302" r:id="rId8"/>
    <p:sldId id="304" r:id="rId9"/>
    <p:sldId id="324" r:id="rId10"/>
    <p:sldId id="325" r:id="rId11"/>
    <p:sldId id="326" r:id="rId12"/>
    <p:sldId id="327" r:id="rId13"/>
    <p:sldId id="300" r:id="rId14"/>
    <p:sldId id="299" r:id="rId15"/>
    <p:sldId id="323" r:id="rId1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Abhaya Libre" panose="020B0604020202020204" charset="0"/>
      <p:regular r:id="rId20"/>
      <p:bold r:id="rId21"/>
    </p:embeddedFont>
    <p:embeddedFont>
      <p:font typeface="Jost" panose="020B0604020202020204" charset="-52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9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30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229497" y="539500"/>
            <a:ext cx="63376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 rot="-5400000">
            <a:off x="8103050" y="410250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842295" y="1997242"/>
            <a:ext cx="2538579" cy="2526716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quarter" idx="11" hasCustomPrompt="1"/>
          </p:nvPr>
        </p:nvSpPr>
        <p:spPr>
          <a:xfrm>
            <a:off x="3946443" y="252663"/>
            <a:ext cx="3777832" cy="4271295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5" name="Google Shape;79;p10"/>
          <p:cNvSpPr txBox="1">
            <a:spLocks noGrp="1"/>
          </p:cNvSpPr>
          <p:nvPr>
            <p:ph type="title"/>
          </p:nvPr>
        </p:nvSpPr>
        <p:spPr>
          <a:xfrm>
            <a:off x="842295" y="1080921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722375" y="3569600"/>
            <a:ext cx="2379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5"/>
          <p:cNvSpPr>
            <a:spLocks noGrp="1"/>
          </p:cNvSpPr>
          <p:nvPr>
            <p:ph type="pic" idx="3"/>
          </p:nvPr>
        </p:nvSpPr>
        <p:spPr>
          <a:xfrm>
            <a:off x="3382212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3" name="Google Shape;123;p15"/>
          <p:cNvSpPr>
            <a:spLocks noGrp="1"/>
          </p:cNvSpPr>
          <p:nvPr>
            <p:ph type="pic" idx="4"/>
          </p:nvPr>
        </p:nvSpPr>
        <p:spPr>
          <a:xfrm>
            <a:off x="6042024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4" name="Google Shape;124;p15"/>
          <p:cNvSpPr/>
          <p:nvPr/>
        </p:nvSpPr>
        <p:spPr>
          <a:xfrm>
            <a:off x="0" y="22277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5"/>
          <p:cNvCxnSpPr/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5"/>
          <p:cNvSpPr/>
          <p:nvPr/>
        </p:nvSpPr>
        <p:spPr>
          <a:xfrm rot="-5400000" flipH="1">
            <a:off x="8103050" y="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 rot="-5400000">
            <a:off x="7779225" y="1579800"/>
            <a:ext cx="23679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 rot="10800000">
            <a:off x="8963175" y="5650"/>
            <a:ext cx="0" cy="4845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2;p15"/>
          <p:cNvSpPr>
            <a:spLocks noGrp="1"/>
          </p:cNvSpPr>
          <p:nvPr>
            <p:ph type="pic" idx="10"/>
          </p:nvPr>
        </p:nvSpPr>
        <p:spPr>
          <a:xfrm>
            <a:off x="760852" y="1383632"/>
            <a:ext cx="2341123" cy="1949343"/>
          </a:xfrm>
          <a:prstGeom prst="round1Rect">
            <a:avLst>
              <a:gd name="adj" fmla="val 425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61" r:id="rId3"/>
    <p:sldLayoutId id="2147483650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obrazovatelnoe-puteshestvie-kak-pedagogicheskaya-tehnologiya-v-rabote-sovremennogo-uchitelya/viewer" TargetMode="External"/><Relationship Id="rId2" Type="http://schemas.openxmlformats.org/officeDocument/2006/relationships/hyperlink" Target="http://setilab.ru/modules/conference/view.article.php/6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w-disser.ru/_avtoreferats/01002626829.pdf" TargetMode="External"/><Relationship Id="rId4" Type="http://schemas.openxmlformats.org/officeDocument/2006/relationships/hyperlink" Target="https://cyberleninka.ru/article/n/puteshestvie-kak-obrazovatelnyy-meto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etilab.ru/modules/article/view.article.php/166" TargetMode="External"/><Relationship Id="rId2" Type="http://schemas.openxmlformats.org/officeDocument/2006/relationships/hyperlink" Target="http://setilab.ru/modules/conference/view.article.php/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etilab.ru/modules/article/view.article.php/16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lib.altlib.ru/files_elib/kraev002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00480" y="1889521"/>
            <a:ext cx="5208694" cy="1219641"/>
          </a:xfrm>
        </p:spPr>
        <p:txBody>
          <a:bodyPr/>
          <a:lstStyle/>
          <a:p>
            <a:r>
              <a:rPr lang="ru-RU" dirty="0"/>
              <a:t>Технология образовательного путешествия на уроках ОРКСЭ и </a:t>
            </a:r>
            <a:r>
              <a:rPr lang="ru-RU" dirty="0" smtClean="0"/>
              <a:t>ОДНКНР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43332" y="3462111"/>
            <a:ext cx="3801090" cy="1042483"/>
          </a:xfrm>
        </p:spPr>
        <p:txBody>
          <a:bodyPr/>
          <a:lstStyle/>
          <a:p>
            <a:pPr algn="r"/>
            <a:r>
              <a:rPr lang="ru-RU" sz="1400" dirty="0" smtClean="0"/>
              <a:t>       </a:t>
            </a:r>
            <a:r>
              <a:rPr lang="ru-RU" sz="1400" dirty="0" smtClean="0"/>
              <a:t>Шалабод Марина Леонидовна</a:t>
            </a:r>
            <a:r>
              <a:rPr lang="ru-RU" sz="1200" dirty="0" smtClean="0"/>
              <a:t>, </a:t>
            </a:r>
          </a:p>
          <a:p>
            <a:pPr algn="r"/>
            <a:r>
              <a:rPr lang="ru-RU" sz="1200" dirty="0" smtClean="0"/>
              <a:t>доцент кафедры гуманитарного образования </a:t>
            </a:r>
          </a:p>
          <a:p>
            <a:pPr algn="r"/>
            <a:r>
              <a:rPr lang="ru-RU" sz="1200" dirty="0" smtClean="0"/>
              <a:t>КАУ </a:t>
            </a:r>
            <a:r>
              <a:rPr lang="ru-RU" sz="1200" dirty="0" smtClean="0"/>
              <a:t>ДПО «АИРО имени А.М. </a:t>
            </a:r>
            <a:r>
              <a:rPr lang="ru-RU" sz="1200" dirty="0" err="1" smtClean="0"/>
              <a:t>Топорова</a:t>
            </a:r>
            <a:r>
              <a:rPr lang="ru-RU" sz="1200" dirty="0" smtClean="0"/>
              <a:t>», </a:t>
            </a:r>
            <a:r>
              <a:rPr lang="en-US" sz="1200" dirty="0" smtClean="0"/>
              <a:t>shml@iro22.ru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53" y="3303496"/>
            <a:ext cx="2296160" cy="148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3119" y="74646"/>
            <a:ext cx="7464214" cy="625151"/>
          </a:xfrm>
        </p:spPr>
        <p:txBody>
          <a:bodyPr/>
          <a:lstStyle/>
          <a:p>
            <a:pPr algn="l"/>
            <a:r>
              <a:rPr lang="ru-RU" b="1" dirty="0" smtClean="0"/>
              <a:t>Общая тема: «Памятники Барнаула» </a:t>
            </a:r>
            <a:br>
              <a:rPr lang="ru-RU" b="1" dirty="0" smtClean="0"/>
            </a:b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Подтема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«Памятник святым Кириллу и </a:t>
            </a:r>
            <a:r>
              <a:rPr lang="ru-RU" sz="1600" dirty="0" err="1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Мефодию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»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/>
            </a:r>
            <a:b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</a:br>
            <a:endParaRPr lang="ru-RU" sz="1600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2240" y="699797"/>
            <a:ext cx="6150187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Преамбула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ru-RU" i="1" dirty="0"/>
              <a:t>Создатели славянской азбуки святые братья Кирилл и Мефодий никогда не посещали Киевскую Русь, тем не менее их считают покровителями всего славянского народа. Каждый в нашей стране знает, Кирилл и Мефодий составили славянскую азбуку, после чего стали переводить греческие книги на славянский язык. 24 мая 2019 года, в день славянской письменности и культуры в Барнауле был открыт памятник святым </a:t>
            </a:r>
            <a:r>
              <a:rPr lang="ru-RU" i="1" dirty="0" err="1"/>
              <a:t>солунским</a:t>
            </a:r>
            <a:r>
              <a:rPr lang="ru-RU" i="1" dirty="0"/>
              <a:t> братьям Кириллу и </a:t>
            </a:r>
            <a:r>
              <a:rPr lang="ru-RU" i="1" dirty="0" err="1"/>
              <a:t>Мефодию</a:t>
            </a:r>
            <a:r>
              <a:rPr lang="ru-RU" i="1" dirty="0"/>
              <a:t>.</a:t>
            </a:r>
            <a:endParaRPr lang="ru-RU" dirty="0"/>
          </a:p>
          <a:p>
            <a:endParaRPr lang="ru-RU" sz="105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Задания:</a:t>
            </a:r>
          </a:p>
          <a:p>
            <a:r>
              <a:rPr lang="ru-RU" dirty="0"/>
              <a:t>1.Найдите в городе места, где должен был появиться памятник братьям Кириллу и </a:t>
            </a:r>
            <a:r>
              <a:rPr lang="ru-RU" dirty="0" err="1"/>
              <a:t>Мефодию</a:t>
            </a:r>
            <a:r>
              <a:rPr lang="ru-RU" dirty="0"/>
              <a:t>, и где он был установлен. Дайте краткую историческую справку, связанную с этими событиями. Сфотографируйтесь рядом с памятником</a:t>
            </a:r>
            <a:r>
              <a:rPr lang="ru-RU" dirty="0" smtClean="0"/>
              <a:t>.</a:t>
            </a:r>
          </a:p>
          <a:p>
            <a:endParaRPr lang="ru-RU" sz="1050" dirty="0"/>
          </a:p>
          <a:p>
            <a:r>
              <a:rPr lang="ru-RU" dirty="0"/>
              <a:t>2. Прочитайте рядом с памятником фрагмент из «Слова о полку Игореве» на старославянском языке и в переводе на современный язык. Запишите декламацию на видео</a:t>
            </a:r>
            <a:r>
              <a:rPr lang="ru-RU" dirty="0" smtClean="0"/>
              <a:t>.</a:t>
            </a:r>
          </a:p>
          <a:p>
            <a:endParaRPr lang="ru-RU" sz="1050" dirty="0"/>
          </a:p>
          <a:p>
            <a:r>
              <a:rPr lang="ru-RU" dirty="0"/>
              <a:t>3. Подготовьте текст напутствия ученикам на старославянском языке с применением устаревшей лексики.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sz="13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10" y="1057487"/>
            <a:ext cx="1773119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306696" y="165246"/>
            <a:ext cx="5676054" cy="576000"/>
          </a:xfrm>
        </p:spPr>
        <p:txBody>
          <a:bodyPr/>
          <a:lstStyle/>
          <a:p>
            <a:r>
              <a:rPr lang="ru-RU" sz="3200" b="1" dirty="0"/>
              <a:t>Формы </a:t>
            </a:r>
            <a:r>
              <a:rPr lang="ru-RU" sz="3200" b="1" dirty="0"/>
              <a:t>презентации </a:t>
            </a:r>
            <a:r>
              <a:rPr lang="ru-RU" sz="3200" b="1" dirty="0"/>
              <a:t>итогов </a:t>
            </a:r>
            <a:br>
              <a:rPr lang="ru-RU" sz="3200" b="1" dirty="0"/>
            </a:br>
            <a:r>
              <a:rPr lang="ru-RU" sz="3200" b="1" dirty="0"/>
              <a:t>образовательных путешествий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907565" y="1214376"/>
            <a:ext cx="4736060" cy="3389524"/>
          </a:xfrm>
        </p:spPr>
        <p:txBody>
          <a:bodyPr/>
          <a:lstStyle/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Презентация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Текст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Буклет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Театральная 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программа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Видеоролик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Аудиозапись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Плакат, афиша 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</a:t>
            </a:r>
          </a:p>
          <a:p>
            <a:r>
              <a:rPr lang="ru-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…..</a:t>
            </a:r>
          </a:p>
        </p:txBody>
      </p:sp>
      <p:sp>
        <p:nvSpPr>
          <p:cNvPr id="17" name="Google Shape;292;p32"/>
          <p:cNvSpPr/>
          <p:nvPr/>
        </p:nvSpPr>
        <p:spPr>
          <a:xfrm rot="5400000">
            <a:off x="-857625" y="3386325"/>
            <a:ext cx="2913300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94;p32"/>
          <p:cNvSpPr/>
          <p:nvPr/>
        </p:nvSpPr>
        <p:spPr>
          <a:xfrm flipH="1">
            <a:off x="3168850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0" y="261725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0" y="505025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2" y="1214376"/>
            <a:ext cx="3125696" cy="28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6519" y="246980"/>
            <a:ext cx="8400203" cy="463655"/>
          </a:xfrm>
        </p:spPr>
        <p:txBody>
          <a:bodyPr>
            <a:noAutofit/>
          </a:bodyPr>
          <a:lstStyle/>
          <a:p>
            <a:r>
              <a:rPr lang="ru-RU" sz="3200" b="1" dirty="0"/>
              <a:t>Требования обновленных ФГОС к результатам: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323253" y="917982"/>
            <a:ext cx="6570134" cy="106660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ru-RU" sz="2600" dirty="0"/>
              <a:t>Овладение универсальными учебными познавательными действиями: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Базовые логические действия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Базовые исследовательские действия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Работа с информацией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259328" y="1977601"/>
            <a:ext cx="6451179" cy="731732"/>
          </a:xfrm>
        </p:spPr>
        <p:txBody>
          <a:bodyPr>
            <a:normAutofit fontScale="40000" lnSpcReduction="20000"/>
          </a:bodyPr>
          <a:lstStyle/>
          <a:p>
            <a:r>
              <a:rPr lang="ru-RU" sz="2900" dirty="0"/>
              <a:t>Овладение универсальными учебными коммуникативными действиями: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solidFill>
                  <a:srgbClr val="002060"/>
                </a:solidFill>
                <a:latin typeface="Calibri Light" panose="020F0302020204030204"/>
              </a:rPr>
              <a:t>Общение 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solidFill>
                  <a:srgbClr val="002060"/>
                </a:solidFill>
                <a:latin typeface="Calibri Light" panose="020F0302020204030204"/>
              </a:rPr>
              <a:t>Совместная деятельность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370667" y="3044206"/>
            <a:ext cx="6146055" cy="698500"/>
          </a:xfrm>
        </p:spPr>
        <p:txBody>
          <a:bodyPr>
            <a:normAutofit fontScale="55000" lnSpcReduction="20000"/>
          </a:bodyPr>
          <a:lstStyle/>
          <a:p>
            <a:r>
              <a:rPr lang="ru-RU" sz="2200" dirty="0"/>
              <a:t>Овладение универсальными учебными регулятивными действиями: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Самоорганизация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Самоконтроль</a:t>
            </a:r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966561" y="85496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1013428" y="2993154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966561" y="1906786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53207" y="874432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966561" y="1061913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1893000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46986" y="2972782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075319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177114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0214" y="4069749"/>
            <a:ext cx="74709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</a:rPr>
              <a:t>Предметные результаты </a:t>
            </a: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отслеживаются в соответствии с предметным содержанием.</a:t>
            </a:r>
          </a:p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</a:rPr>
              <a:t>Личностным результатом </a:t>
            </a: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становится становление мировоззренческих установок учащегося, его </a:t>
            </a:r>
            <a:r>
              <a:rPr lang="ru-RU" dirty="0" err="1">
                <a:solidFill>
                  <a:srgbClr val="002060"/>
                </a:solidFill>
                <a:latin typeface="Calibri Light" panose="020F0302020204030204"/>
              </a:rPr>
              <a:t>мотивированность</a:t>
            </a:r>
            <a:r>
              <a:rPr lang="ru-RU" dirty="0">
                <a:solidFill>
                  <a:srgbClr val="002060"/>
                </a:solidFill>
                <a:latin typeface="Calibri Light" panose="020F0302020204030204"/>
              </a:rPr>
              <a:t> в выполнении заданий и презентации результатов.  </a:t>
            </a:r>
          </a:p>
        </p:txBody>
      </p:sp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39" y="298744"/>
            <a:ext cx="5302717" cy="608883"/>
          </a:xfrm>
        </p:spPr>
        <p:txBody>
          <a:bodyPr/>
          <a:lstStyle/>
          <a:p>
            <a:r>
              <a:rPr lang="ru-RU" b="1" dirty="0"/>
              <a:t>Источники и литература: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052937" y="1055476"/>
            <a:ext cx="7420503" cy="3442017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Ковалева Т., Рыбалкина Н. Образовательное путешествие как модель сетевого обучения, как проект и как фон для рождения проектов, 2002 </a:t>
            </a:r>
            <a:r>
              <a:rPr lang="ru-RU" u="sng" dirty="0">
                <a:hlinkClick r:id="rId2"/>
              </a:rPr>
              <a:t>http://setilab.ru/modules/conference/view.article.php/65</a:t>
            </a:r>
            <a:r>
              <a:rPr lang="ru-RU" dirty="0"/>
              <a:t>  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Ковалева, Т.М. Образовательное путешествие как педагогическая технология в работе современного учителя // Педагогическая наука – школе. 2014. № 4. С. 171-179.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 err="1">
                <a:hlinkClick r:id="rId3"/>
              </a:rPr>
              <a:t>cyberleninka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ru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article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n</a:t>
            </a:r>
            <a:r>
              <a:rPr lang="ru-RU" u="sng" dirty="0">
                <a:hlinkClick r:id="rId3"/>
              </a:rPr>
              <a:t>/</a:t>
            </a:r>
            <a:r>
              <a:rPr lang="en-US" u="sng" dirty="0" err="1">
                <a:hlinkClick r:id="rId3"/>
              </a:rPr>
              <a:t>obrazovatelnoe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puteshestvie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kak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pedagogicheskaya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tehnologiya</a:t>
            </a:r>
            <a:r>
              <a:rPr lang="ru-RU" u="sng" dirty="0">
                <a:hlinkClick r:id="rId3"/>
              </a:rPr>
              <a:t>-</a:t>
            </a:r>
            <a:r>
              <a:rPr lang="en-US" u="sng" dirty="0">
                <a:hlinkClick r:id="rId3"/>
              </a:rPr>
              <a:t>v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rabote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sovremennogo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uchitelya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viewer</a:t>
            </a:r>
            <a:r>
              <a:rPr lang="en-US" dirty="0"/>
              <a:t> 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 err="1"/>
              <a:t>Коробкова</a:t>
            </a:r>
            <a:r>
              <a:rPr lang="ru-RU" dirty="0"/>
              <a:t>, Е.Н. Путешествие как образовательный метод // Народное образование. 2015. №3 (1446).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en-US" u="sng" dirty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 err="1">
                <a:hlinkClick r:id="rId4"/>
              </a:rPr>
              <a:t>cyberleninka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ru</a:t>
            </a:r>
            <a:r>
              <a:rPr lang="ru-RU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article</a:t>
            </a:r>
            <a:r>
              <a:rPr lang="ru-RU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n</a:t>
            </a:r>
            <a:r>
              <a:rPr lang="ru-RU" u="sng" dirty="0">
                <a:hlinkClick r:id="rId4"/>
              </a:rPr>
              <a:t>/</a:t>
            </a:r>
            <a:r>
              <a:rPr lang="en-US" u="sng" dirty="0" err="1">
                <a:hlinkClick r:id="rId4"/>
              </a:rPr>
              <a:t>puteshestvie</a:t>
            </a:r>
            <a:r>
              <a:rPr lang="ru-RU" u="sng" dirty="0">
                <a:hlinkClick r:id="rId4"/>
              </a:rPr>
              <a:t>-</a:t>
            </a:r>
            <a:r>
              <a:rPr lang="en-US" u="sng" dirty="0" err="1">
                <a:hlinkClick r:id="rId4"/>
              </a:rPr>
              <a:t>kak</a:t>
            </a:r>
            <a:r>
              <a:rPr lang="ru-RU" u="sng" dirty="0">
                <a:hlinkClick r:id="rId4"/>
              </a:rPr>
              <a:t>-</a:t>
            </a:r>
            <a:r>
              <a:rPr lang="en-US" u="sng" dirty="0" err="1">
                <a:hlinkClick r:id="rId4"/>
              </a:rPr>
              <a:t>obrazovatelnyy</a:t>
            </a:r>
            <a:r>
              <a:rPr lang="ru-RU" u="sng" dirty="0">
                <a:hlinkClick r:id="rId4"/>
              </a:rPr>
              <a:t>-</a:t>
            </a:r>
            <a:r>
              <a:rPr lang="en-US" u="sng" dirty="0" err="1" smtClean="0">
                <a:hlinkClick r:id="rId4"/>
              </a:rPr>
              <a:t>metod</a:t>
            </a:r>
            <a:r>
              <a:rPr lang="ru-RU" u="sng" dirty="0" smtClean="0"/>
              <a:t> 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 err="1"/>
              <a:t>Коробкова</a:t>
            </a:r>
            <a:r>
              <a:rPr lang="ru-RU" dirty="0"/>
              <a:t> Е.Н. Образовательное путешествие как педагогический метод. Автореферат </a:t>
            </a:r>
            <a:r>
              <a:rPr lang="ru-RU" dirty="0" err="1"/>
              <a:t>дисс</a:t>
            </a:r>
            <a:r>
              <a:rPr lang="ru-RU" dirty="0"/>
              <a:t>. на соискание ученой степени кандидата педагогических наук. – Санкт-Петербург, 2004. </a:t>
            </a:r>
            <a:r>
              <a:rPr lang="ru-RU" u="sng" dirty="0">
                <a:hlinkClick r:id="rId5"/>
              </a:rPr>
              <a:t>https://new-disser.ru/_avtoreferats/01002626829.pdf</a:t>
            </a:r>
            <a:r>
              <a:rPr lang="ru-RU" dirty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err="1"/>
              <a:t>Стрункина</a:t>
            </a:r>
            <a:r>
              <a:rPr lang="ru-RU" dirty="0"/>
              <a:t>, В. А. Образовательное путешествие как интерактивный метод, способствующий формированию </a:t>
            </a:r>
            <a:r>
              <a:rPr lang="ru-RU" dirty="0" err="1"/>
              <a:t>метапредметных</a:t>
            </a:r>
            <a:r>
              <a:rPr lang="ru-RU" dirty="0"/>
              <a:t> результатов во внеурочной деятельности / В. А. </a:t>
            </a:r>
            <a:r>
              <a:rPr lang="ru-RU" dirty="0" err="1"/>
              <a:t>Стрункина</a:t>
            </a:r>
            <a:r>
              <a:rPr lang="ru-RU" dirty="0"/>
              <a:t>. — Текст: непосредственный // Молодой ученый. — 2016. — № 25 (129). — С. 598-601. — URL: https://moluch.ru/archive/129/35678</a:t>
            </a:r>
            <a:r>
              <a:rPr lang="ru-RU" dirty="0" smtClean="0"/>
              <a:t>/.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54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280" y="252947"/>
            <a:ext cx="4958080" cy="893700"/>
          </a:xfrm>
        </p:spPr>
        <p:txBody>
          <a:bodyPr/>
          <a:lstStyle/>
          <a:p>
            <a:r>
              <a:rPr lang="ru-RU" sz="2800" b="1" dirty="0">
                <a:solidFill>
                  <a:schemeClr val="dk1"/>
                </a:solidFill>
              </a:rPr>
              <a:t>Технология </a:t>
            </a:r>
            <a:r>
              <a:rPr lang="ru-RU" sz="2800" b="1" dirty="0">
                <a:solidFill>
                  <a:schemeClr val="dk1"/>
                </a:solidFill>
              </a:rPr>
              <a:t>«Образовательное путешествие»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14773" y="1516063"/>
            <a:ext cx="7702795" cy="3300063"/>
          </a:xfrm>
        </p:spPr>
        <p:txBody>
          <a:bodyPr/>
          <a:lstStyle/>
          <a:p>
            <a:pPr algn="just"/>
            <a:r>
              <a:rPr lang="ru-RU" dirty="0"/>
              <a:t>Разработана и описана в 2002 году </a:t>
            </a:r>
            <a:r>
              <a:rPr lang="ru-RU" dirty="0" smtClean="0"/>
              <a:t>Т</a:t>
            </a:r>
            <a:r>
              <a:rPr lang="ru-RU" dirty="0"/>
              <a:t>. Ковалевой и Н. Рыбалкиной  «как модель сетевого </a:t>
            </a:r>
            <a:r>
              <a:rPr lang="ru-RU" dirty="0" smtClean="0"/>
              <a:t>обучения</a:t>
            </a:r>
            <a:r>
              <a:rPr lang="ru-RU" dirty="0"/>
              <a:t>, как проект и фон рождения проектов».</a:t>
            </a:r>
          </a:p>
          <a:p>
            <a:pPr marL="0" indent="0" algn="just">
              <a:buNone/>
            </a:pPr>
            <a:endParaRPr lang="ru-RU" dirty="0" smtClean="0"/>
          </a:p>
          <a:p>
            <a:pPr algn="just"/>
            <a:r>
              <a:rPr lang="ru-RU" dirty="0" smtClean="0"/>
              <a:t>Со </a:t>
            </a:r>
            <a:r>
              <a:rPr lang="ru-RU" dirty="0"/>
              <a:t>временем была апробирована и </a:t>
            </a:r>
            <a:r>
              <a:rPr lang="ru-RU" dirty="0" smtClean="0"/>
              <a:t>адаптирована </a:t>
            </a:r>
            <a:r>
              <a:rPr lang="ru-RU" dirty="0"/>
              <a:t>разными учителями-предметниками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dirty="0"/>
              <a:t>URL: Ковалева Т., Рыбалкина Н. Образовательное путешествие как модель сетевого обучения, как проект и как фон для рождения проектов, 2002 </a:t>
            </a:r>
            <a:r>
              <a:rPr lang="ru-RU" dirty="0">
                <a:hlinkClick r:id="rId2"/>
              </a:rPr>
              <a:t>http://setilab.ru/modules/conference/view.article.php/65</a:t>
            </a:r>
            <a:endParaRPr lang="ru-RU" dirty="0"/>
          </a:p>
          <a:p>
            <a:pPr marL="0" indent="0" algn="just">
              <a:buNone/>
            </a:pPr>
            <a:r>
              <a:rPr lang="en-US" dirty="0">
                <a:hlinkClick r:id="rId3"/>
              </a:rPr>
              <a:t>http://setilab.ru/modules/article/view.article.php/166</a:t>
            </a:r>
            <a:r>
              <a:rPr lang="ru-RU" dirty="0"/>
              <a:t>   </a:t>
            </a:r>
          </a:p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27" y="151352"/>
            <a:ext cx="1819615" cy="13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253" y="313186"/>
            <a:ext cx="6739466" cy="670898"/>
          </a:xfrm>
        </p:spPr>
        <p:txBody>
          <a:bodyPr/>
          <a:lstStyle/>
          <a:p>
            <a:r>
              <a:rPr lang="ru-RU" sz="2800" b="1" dirty="0">
                <a:solidFill>
                  <a:schemeClr val="dk1"/>
                </a:solidFill>
              </a:rPr>
              <a:t>Ковалева Т., Рыбалкина Н. </a:t>
            </a:r>
            <a:br>
              <a:rPr lang="ru-RU" sz="2800" b="1" dirty="0">
                <a:solidFill>
                  <a:schemeClr val="dk1"/>
                </a:solidFill>
              </a:rPr>
            </a:br>
            <a:r>
              <a:rPr lang="ru-RU" sz="2800" b="1" dirty="0">
                <a:solidFill>
                  <a:schemeClr val="dk1"/>
                </a:solidFill>
              </a:rPr>
              <a:t>Образовательное путешествие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14772" y="1706822"/>
            <a:ext cx="8080587" cy="316349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Для учащихся старшей школы, с которой </a:t>
            </a:r>
            <a:r>
              <a:rPr lang="ru-RU" dirty="0" smtClean="0"/>
              <a:t>преимущественно </a:t>
            </a:r>
            <a:r>
              <a:rPr lang="ru-RU" dirty="0"/>
              <a:t>работает технология </a:t>
            </a:r>
            <a:r>
              <a:rPr lang="ru-RU" dirty="0" smtClean="0"/>
              <a:t>образовательных путешествий</a:t>
            </a:r>
            <a:r>
              <a:rPr lang="ru-RU" dirty="0"/>
              <a:t>, </a:t>
            </a:r>
            <a:r>
              <a:rPr lang="ru-RU" u="sng" dirty="0"/>
              <a:t>ведущей деятельностью</a:t>
            </a:r>
            <a:r>
              <a:rPr lang="ru-RU" dirty="0"/>
              <a:t> является </a:t>
            </a:r>
            <a:r>
              <a:rPr lang="ru-RU" b="1" i="1" dirty="0" smtClean="0"/>
              <a:t>построение </a:t>
            </a:r>
            <a:r>
              <a:rPr lang="ru-RU" b="1" i="1" dirty="0"/>
              <a:t>проектов будущей жизни</a:t>
            </a:r>
            <a:r>
              <a:rPr lang="ru-RU" dirty="0" smtClean="0"/>
              <a:t>, </a:t>
            </a:r>
            <a:r>
              <a:rPr lang="ru-RU" dirty="0"/>
              <a:t>подразумевающее, в том числе, культурное самоопределение, как присоединение к той или иной культурной традиции.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  <a:p>
            <a:pPr algn="just"/>
            <a:r>
              <a:rPr lang="ru-RU" dirty="0"/>
              <a:t>«В нашей трактовке путешествия за границу - это путешествия не только в пространстве - в другие страны, а и во времени - к очагам культуры, к истокам, в эпохи, где хранится то наследие, на которое может опираться современная культура. Это - путешествия в историю народов, приобщение к исканиям наших прародителей, предшественников. Предмет нашего интереса - не сиюминутные приключения, а вечные истины и их историческое прочтение, запечатленные в памятниках культуры»</a:t>
            </a:r>
          </a:p>
          <a:p>
            <a:r>
              <a:rPr lang="en-US" dirty="0">
                <a:hlinkClick r:id="rId2"/>
              </a:rPr>
              <a:t>http://setilab.ru/modules/article/view.article.php/166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0"/>
            <a:ext cx="2518228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2"/>
          <p:cNvSpPr txBox="1">
            <a:spLocks noGrp="1"/>
          </p:cNvSpPr>
          <p:nvPr>
            <p:ph type="title"/>
          </p:nvPr>
        </p:nvSpPr>
        <p:spPr>
          <a:xfrm>
            <a:off x="3723827" y="173420"/>
            <a:ext cx="41791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b="1" dirty="0">
                <a:solidFill>
                  <a:schemeClr val="dk1"/>
                </a:solidFill>
              </a:rPr>
              <a:t>Основной </a:t>
            </a:r>
            <a:r>
              <a:rPr lang="ru-RU" sz="2800" b="1" dirty="0">
                <a:solidFill>
                  <a:schemeClr val="dk1"/>
                </a:solidFill>
              </a:rPr>
              <a:t>задачей </a:t>
            </a:r>
            <a:endParaRPr sz="2800" b="1" dirty="0">
              <a:solidFill>
                <a:schemeClr val="dk1"/>
              </a:solidFill>
            </a:endParaRPr>
          </a:p>
        </p:txBody>
      </p:sp>
      <p:sp>
        <p:nvSpPr>
          <p:cNvPr id="479" name="Google Shape;479;p42"/>
          <p:cNvSpPr txBox="1">
            <a:spLocks noGrp="1"/>
          </p:cNvSpPr>
          <p:nvPr>
            <p:ph type="subTitle" idx="1"/>
          </p:nvPr>
        </p:nvSpPr>
        <p:spPr>
          <a:xfrm>
            <a:off x="425890" y="756029"/>
            <a:ext cx="8378613" cy="4017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ru-RU" i="1" dirty="0"/>
              <a:t> </a:t>
            </a:r>
            <a:r>
              <a:rPr lang="ru-RU" i="1" dirty="0" smtClean="0"/>
              <a:t>                                           «</a:t>
            </a:r>
            <a:r>
              <a:rPr lang="ru-RU" i="1" dirty="0"/>
              <a:t>образовательного </a:t>
            </a:r>
            <a:r>
              <a:rPr lang="ru-RU" i="1" dirty="0" smtClean="0"/>
              <a:t>путешествия» </a:t>
            </a:r>
          </a:p>
          <a:p>
            <a:pPr marL="0" indent="0" algn="ctr"/>
            <a:r>
              <a:rPr lang="ru-RU" i="1" dirty="0" smtClean="0"/>
              <a:t>                                           является </a:t>
            </a:r>
            <a:r>
              <a:rPr lang="ru-RU" i="1" u="sng" dirty="0"/>
              <a:t>знакомство</a:t>
            </a:r>
            <a:r>
              <a:rPr lang="ru-RU" i="1" dirty="0"/>
              <a:t> </a:t>
            </a:r>
            <a:r>
              <a:rPr lang="ru-RU" i="1" dirty="0" smtClean="0"/>
              <a:t>учащегося </a:t>
            </a:r>
          </a:p>
          <a:p>
            <a:pPr marL="0" indent="0" algn="ctr"/>
            <a:r>
              <a:rPr lang="ru-RU" i="1" u="sng" dirty="0" smtClean="0"/>
              <a:t>                             </a:t>
            </a:r>
            <a:r>
              <a:rPr lang="ru-RU" dirty="0" smtClean="0"/>
              <a:t>            </a:t>
            </a:r>
            <a:r>
              <a:rPr lang="ru-RU" i="1" u="sng" dirty="0" smtClean="0"/>
              <a:t>с </a:t>
            </a:r>
            <a:r>
              <a:rPr lang="ru-RU" i="1" u="sng" dirty="0"/>
              <a:t>разнообразными </a:t>
            </a:r>
            <a:r>
              <a:rPr lang="ru-RU" i="1" u="sng" dirty="0" smtClean="0"/>
              <a:t>объектами культурного </a:t>
            </a:r>
            <a:r>
              <a:rPr lang="ru-RU" i="1" u="sng" dirty="0"/>
              <a:t>наследия</a:t>
            </a:r>
            <a:r>
              <a:rPr lang="ru-RU" i="1" dirty="0"/>
              <a:t>, </a:t>
            </a:r>
          </a:p>
          <a:p>
            <a:pPr marL="0" indent="0" algn="ctr"/>
            <a:r>
              <a:rPr lang="ru-RU" i="1" u="sng" dirty="0" smtClean="0"/>
              <a:t>                     </a:t>
            </a:r>
            <a:r>
              <a:rPr lang="ru-RU" dirty="0" smtClean="0"/>
              <a:t>                   </a:t>
            </a:r>
            <a:r>
              <a:rPr lang="ru-RU" i="1" u="sng" dirty="0" smtClean="0"/>
              <a:t>приобретение </a:t>
            </a:r>
            <a:r>
              <a:rPr lang="ru-RU" i="1" u="sng" dirty="0"/>
              <a:t>опыта </a:t>
            </a:r>
            <a:r>
              <a:rPr lang="ru-RU" i="1" u="sng" dirty="0" smtClean="0"/>
              <a:t>исследования </a:t>
            </a:r>
            <a:r>
              <a:rPr lang="ru-RU" i="1" u="sng" dirty="0"/>
              <a:t>объекта </a:t>
            </a:r>
            <a:endParaRPr lang="ru-RU" i="1" u="sng" dirty="0" smtClean="0"/>
          </a:p>
          <a:p>
            <a:pPr marL="0" indent="0" algn="ctr"/>
            <a:r>
              <a:rPr lang="ru-RU" i="1" dirty="0" smtClean="0"/>
              <a:t>                                         и </a:t>
            </a:r>
            <a:r>
              <a:rPr lang="ru-RU" i="1" dirty="0"/>
              <a:t>получение представления о тех </a:t>
            </a:r>
            <a:endParaRPr lang="ru-RU" i="1" dirty="0" smtClean="0"/>
          </a:p>
          <a:p>
            <a:pPr marL="0" indent="0" algn="ctr"/>
            <a:r>
              <a:rPr lang="ru-RU" i="1" dirty="0" smtClean="0"/>
              <a:t>                                             культурных </a:t>
            </a:r>
            <a:r>
              <a:rPr lang="ru-RU" i="1" dirty="0"/>
              <a:t>и  исторических процессах, </a:t>
            </a:r>
            <a:r>
              <a:rPr lang="ru-RU" i="1" dirty="0" smtClean="0"/>
              <a:t>которые нашли</a:t>
            </a:r>
          </a:p>
          <a:p>
            <a:pPr marL="0" indent="0" algn="ctr"/>
            <a:r>
              <a:rPr lang="ru-RU" i="1" dirty="0" smtClean="0"/>
              <a:t>                                         свое </a:t>
            </a:r>
            <a:r>
              <a:rPr lang="ru-RU" i="1" dirty="0"/>
              <a:t>отражение </a:t>
            </a:r>
            <a:r>
              <a:rPr lang="ru-RU" i="1" dirty="0" smtClean="0"/>
              <a:t>в </a:t>
            </a:r>
            <a:r>
              <a:rPr lang="ru-RU" i="1" dirty="0"/>
              <a:t>исследуемом объекте. </a:t>
            </a:r>
          </a:p>
          <a:p>
            <a:pPr marL="0" indent="0" algn="ctr"/>
            <a:endParaRPr lang="ru-RU" dirty="0" smtClean="0"/>
          </a:p>
          <a:p>
            <a:pPr marL="0" indent="0" algn="ctr"/>
            <a:endParaRPr lang="ru-RU" dirty="0"/>
          </a:p>
          <a:p>
            <a:pPr marL="0" indent="0" algn="ctr"/>
            <a:endParaRPr lang="ru-RU" dirty="0" smtClean="0"/>
          </a:p>
          <a:p>
            <a:pPr marL="0" indent="0" algn="ctr"/>
            <a:endParaRPr lang="ru-RU" dirty="0" smtClean="0"/>
          </a:p>
          <a:p>
            <a:pPr marL="0" indent="0"/>
            <a:r>
              <a:rPr lang="ru-RU" i="1" dirty="0" smtClean="0">
                <a:solidFill>
                  <a:srgbClr val="002060"/>
                </a:solidFill>
              </a:rPr>
              <a:t>Учитель может выступать в роли </a:t>
            </a:r>
            <a:r>
              <a:rPr lang="ru-RU" i="1" u="sng" dirty="0" smtClean="0">
                <a:solidFill>
                  <a:srgbClr val="002060"/>
                </a:solidFill>
              </a:rPr>
              <a:t>организатора</a:t>
            </a:r>
            <a:r>
              <a:rPr lang="ru-RU" i="1" dirty="0" smtClean="0">
                <a:solidFill>
                  <a:srgbClr val="002060"/>
                </a:solidFill>
              </a:rPr>
              <a:t>,</a:t>
            </a:r>
          </a:p>
          <a:p>
            <a:pPr marL="0" indent="0"/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u="sng" dirty="0" err="1" smtClean="0">
                <a:solidFill>
                  <a:srgbClr val="002060"/>
                </a:solidFill>
              </a:rPr>
              <a:t>тьютора</a:t>
            </a:r>
            <a:r>
              <a:rPr lang="ru-RU" i="1" dirty="0" smtClean="0">
                <a:solidFill>
                  <a:srgbClr val="002060"/>
                </a:solidFill>
              </a:rPr>
              <a:t>, </a:t>
            </a:r>
            <a:r>
              <a:rPr lang="ru-RU" i="1" u="sng" dirty="0" smtClean="0">
                <a:solidFill>
                  <a:srgbClr val="002060"/>
                </a:solidFill>
              </a:rPr>
              <a:t>участника</a:t>
            </a:r>
            <a:r>
              <a:rPr lang="ru-RU" i="1" dirty="0" smtClean="0">
                <a:solidFill>
                  <a:srgbClr val="002060"/>
                </a:solidFill>
              </a:rPr>
              <a:t>, </a:t>
            </a:r>
            <a:r>
              <a:rPr lang="ru-RU" i="1" u="sng" dirty="0" smtClean="0">
                <a:solidFill>
                  <a:srgbClr val="002060"/>
                </a:solidFill>
              </a:rPr>
              <a:t>эксперта</a:t>
            </a:r>
            <a:r>
              <a:rPr lang="ru-RU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</p:txBody>
      </p:sp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26880" r="26880"/>
          <a:stretch>
            <a:fillRect/>
          </a:stretch>
        </p:blipFill>
        <p:spPr>
          <a:xfrm>
            <a:off x="0" y="0"/>
            <a:ext cx="2756747" cy="2531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25" y="2987857"/>
            <a:ext cx="2736402" cy="20523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6;p33"/>
          <p:cNvSpPr/>
          <p:nvPr/>
        </p:nvSpPr>
        <p:spPr>
          <a:xfrm>
            <a:off x="794648" y="2135871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06;p33"/>
          <p:cNvSpPr/>
          <p:nvPr/>
        </p:nvSpPr>
        <p:spPr>
          <a:xfrm>
            <a:off x="794648" y="3122014"/>
            <a:ext cx="696049" cy="488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06;p33"/>
          <p:cNvSpPr/>
          <p:nvPr/>
        </p:nvSpPr>
        <p:spPr>
          <a:xfrm>
            <a:off x="761519" y="1154157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4801" y="158468"/>
            <a:ext cx="8188960" cy="572700"/>
          </a:xfrm>
        </p:spPr>
        <p:txBody>
          <a:bodyPr/>
          <a:lstStyle/>
          <a:p>
            <a:r>
              <a:rPr lang="ru-RU" sz="2800" b="1" dirty="0"/>
              <a:t>Технологическая матрица </a:t>
            </a:r>
            <a:r>
              <a:rPr lang="ru-RU" sz="2800" dirty="0"/>
              <a:t>для составления маршрута образовательного путешествия </a:t>
            </a:r>
            <a:endParaRPr lang="ru-RU" sz="2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673201" y="1050788"/>
            <a:ext cx="7172429" cy="465357"/>
          </a:xfrm>
        </p:spPr>
        <p:txBody>
          <a:bodyPr/>
          <a:lstStyle/>
          <a:p>
            <a:r>
              <a:rPr lang="ru-RU" sz="2000" dirty="0"/>
              <a:t>Определение </a:t>
            </a:r>
            <a:r>
              <a:rPr lang="ru-RU" sz="2000" b="1" dirty="0"/>
              <a:t>нескольких общих тем </a:t>
            </a:r>
            <a:r>
              <a:rPr lang="ru-RU" sz="2000" dirty="0"/>
              <a:t>для образовательного путешествия</a:t>
            </a:r>
            <a:endParaRPr lang="ru-RU" sz="20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2"/>
          </p:nvPr>
        </p:nvSpPr>
        <p:spPr>
          <a:xfrm>
            <a:off x="1775789" y="1689933"/>
            <a:ext cx="6717972" cy="328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0" dirty="0"/>
              <a:t>Алтай исторический</a:t>
            </a:r>
            <a:r>
              <a:rPr lang="ru-RU" sz="1600" b="0" dirty="0" smtClean="0"/>
              <a:t>, Барнаул </a:t>
            </a:r>
            <a:r>
              <a:rPr lang="ru-RU" sz="1600" b="0" dirty="0" smtClean="0"/>
              <a:t>литературный, Знаменитости Барнаула</a:t>
            </a:r>
            <a:endParaRPr lang="ru-RU" sz="1600" b="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3"/>
          </p:nvPr>
        </p:nvSpPr>
        <p:spPr>
          <a:xfrm>
            <a:off x="1750907" y="2103618"/>
            <a:ext cx="6742854" cy="376800"/>
          </a:xfrm>
        </p:spPr>
        <p:txBody>
          <a:bodyPr/>
          <a:lstStyle/>
          <a:p>
            <a:r>
              <a:rPr lang="ru-RU" sz="2000" dirty="0"/>
              <a:t>Выбор </a:t>
            </a:r>
            <a:r>
              <a:rPr lang="ru-RU" sz="2000" b="1" dirty="0" err="1"/>
              <a:t>подтемы</a:t>
            </a:r>
            <a:r>
              <a:rPr lang="ru-RU" sz="2000" dirty="0"/>
              <a:t> в рамках </a:t>
            </a:r>
            <a:r>
              <a:rPr lang="ru-RU" sz="2000" b="1" dirty="0"/>
              <a:t>одной общей темы</a:t>
            </a: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4"/>
          </p:nvPr>
        </p:nvSpPr>
        <p:spPr>
          <a:xfrm>
            <a:off x="1723088" y="2490039"/>
            <a:ext cx="6772158" cy="5957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/>
              <a:t>Топонимика </a:t>
            </a:r>
            <a:r>
              <a:rPr lang="ru-RU" sz="1600" dirty="0" smtClean="0"/>
              <a:t>Барнаула</a:t>
            </a:r>
            <a:r>
              <a:rPr lang="ru-RU" sz="1600" b="0" dirty="0" smtClean="0"/>
              <a:t>:    </a:t>
            </a:r>
            <a:r>
              <a:rPr lang="ru-RU" sz="1600" b="0" dirty="0"/>
              <a:t>Их именами названы улицы</a:t>
            </a:r>
            <a:r>
              <a:rPr lang="ru-RU" sz="1600" b="0" dirty="0" smtClean="0"/>
              <a:t>…; Имена </a:t>
            </a:r>
            <a:r>
              <a:rPr lang="ru-RU" sz="1600" b="0" dirty="0"/>
              <a:t>русских литераторов на улицах Барнаула; </a:t>
            </a:r>
            <a:r>
              <a:rPr lang="ru-RU" sz="1600" b="0" dirty="0" smtClean="0"/>
              <a:t> «</a:t>
            </a:r>
            <a:r>
              <a:rPr lang="ru-RU" sz="1600" b="0" dirty="0"/>
              <a:t>Народные» топонимы Барнаула</a:t>
            </a: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5"/>
          </p:nvPr>
        </p:nvSpPr>
        <p:spPr>
          <a:xfrm>
            <a:off x="1750907" y="2992347"/>
            <a:ext cx="6846255" cy="372757"/>
          </a:xfrm>
        </p:spPr>
        <p:txBody>
          <a:bodyPr/>
          <a:lstStyle/>
          <a:p>
            <a:pPr marL="0" lvl="0" indent="0">
              <a:spcBef>
                <a:spcPts val="1000"/>
              </a:spcBef>
              <a:buSzTx/>
            </a:pPr>
            <a:r>
              <a:rPr lang="ru-RU" sz="2000" b="1" dirty="0"/>
              <a:t>Составление преамбулы </a:t>
            </a:r>
            <a:r>
              <a:rPr lang="ru-RU" sz="2000" dirty="0"/>
              <a:t>к каждой </a:t>
            </a:r>
            <a:r>
              <a:rPr lang="ru-RU" sz="2000" dirty="0" err="1"/>
              <a:t>подтеме</a:t>
            </a:r>
            <a:r>
              <a:rPr lang="ru-RU" sz="2000" dirty="0"/>
              <a:t>, вводящей в контекст предложенной ситуации</a:t>
            </a:r>
          </a:p>
          <a:p>
            <a:endParaRPr lang="ru-RU" dirty="0"/>
          </a:p>
        </p:txBody>
      </p:sp>
      <p:sp>
        <p:nvSpPr>
          <p:cNvPr id="14" name="Google Shape;306;p33"/>
          <p:cNvSpPr/>
          <p:nvPr/>
        </p:nvSpPr>
        <p:spPr>
          <a:xfrm>
            <a:off x="847010" y="1200719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19;p33"/>
          <p:cNvGrpSpPr/>
          <p:nvPr/>
        </p:nvGrpSpPr>
        <p:grpSpPr>
          <a:xfrm>
            <a:off x="1042271" y="1273050"/>
            <a:ext cx="366364" cy="359075"/>
            <a:chOff x="-60988625" y="3740800"/>
            <a:chExt cx="316650" cy="310350"/>
          </a:xfrm>
        </p:grpSpPr>
        <p:sp>
          <p:nvSpPr>
            <p:cNvPr id="1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306;p33"/>
          <p:cNvSpPr/>
          <p:nvPr/>
        </p:nvSpPr>
        <p:spPr>
          <a:xfrm>
            <a:off x="868576" y="2221057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319;p33"/>
          <p:cNvGrpSpPr/>
          <p:nvPr/>
        </p:nvGrpSpPr>
        <p:grpSpPr>
          <a:xfrm>
            <a:off x="1042557" y="2311831"/>
            <a:ext cx="366364" cy="359075"/>
            <a:chOff x="-60988625" y="3740800"/>
            <a:chExt cx="316650" cy="310350"/>
          </a:xfrm>
        </p:grpSpPr>
        <p:sp>
          <p:nvSpPr>
            <p:cNvPr id="21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06;p33"/>
          <p:cNvSpPr/>
          <p:nvPr/>
        </p:nvSpPr>
        <p:spPr>
          <a:xfrm>
            <a:off x="880102" y="3203422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319;p33"/>
          <p:cNvGrpSpPr/>
          <p:nvPr/>
        </p:nvGrpSpPr>
        <p:grpSpPr>
          <a:xfrm>
            <a:off x="1071256" y="3299880"/>
            <a:ext cx="366364" cy="359075"/>
            <a:chOff x="-60988625" y="3740800"/>
            <a:chExt cx="316650" cy="310350"/>
          </a:xfrm>
        </p:grpSpPr>
        <p:sp>
          <p:nvSpPr>
            <p:cNvPr id="2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68" y="4072662"/>
            <a:ext cx="737680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03" y="4136279"/>
            <a:ext cx="743776" cy="530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843" y="4221630"/>
            <a:ext cx="365792" cy="35969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723088" y="3952741"/>
            <a:ext cx="6874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Составление ряда практических заданий 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каждой </a:t>
            </a:r>
            <a:r>
              <a:rPr lang="ru-RU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подтеме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требующих самостоятельности обучающихся в их решении</a:t>
            </a:r>
          </a:p>
        </p:txBody>
      </p:sp>
    </p:spTree>
    <p:extLst>
      <p:ext uri="{BB962C8B-B14F-4D97-AF65-F5344CB8AC3E}">
        <p14:creationId xmlns:p14="http://schemas.microsoft.com/office/powerpoint/2010/main" val="263620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31146" y="74646"/>
            <a:ext cx="6217921" cy="625151"/>
          </a:xfrm>
        </p:spPr>
        <p:txBody>
          <a:bodyPr/>
          <a:lstStyle/>
          <a:p>
            <a:pPr algn="l"/>
            <a:r>
              <a:rPr lang="ru-RU" b="1" dirty="0" smtClean="0"/>
              <a:t>Общая тема: «Топонимика </a:t>
            </a:r>
            <a:r>
              <a:rPr lang="ru-RU" b="1" dirty="0"/>
              <a:t>Барнаула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Подтема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«Имена 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русских 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литераторов на 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улицах Барнаула»</a:t>
            </a:r>
            <a:b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</a:br>
            <a:endParaRPr lang="ru-RU" sz="1600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0642" y="1097280"/>
            <a:ext cx="54837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Преамбула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ru-RU" i="1" dirty="0">
                <a:solidFill>
                  <a:schemeClr val="bg1">
                    <a:lumMod val="10000"/>
                  </a:schemeClr>
                </a:solidFill>
              </a:rPr>
              <a:t>На карте современного Барнаула более 900 улиц, протяженность которых составляет около 700 км, многие из них носят имена известных русских поэтов и писателей. Традиция называть улицы в честь литераторов или даже в честь литературных произведений и их героев свидетельствует о высоком уровне культуры жителей.</a:t>
            </a:r>
          </a:p>
          <a:p>
            <a:pPr marL="0" indent="0">
              <a:buNone/>
            </a:pPr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Задания</a:t>
            </a:r>
            <a:r>
              <a:rPr lang="ru-RU" i="1" dirty="0">
                <a:solidFill>
                  <a:srgbClr val="FF0000"/>
                </a:solidFill>
              </a:rPr>
              <a:t>:</a:t>
            </a:r>
          </a:p>
          <a:p>
            <a:r>
              <a:rPr lang="ru-RU" dirty="0"/>
              <a:t>1.Сделайте подборку улиц г. Барнаула (фото), носящих имена только русских поэтов или писателей. Укажите, какое название они имели до переименования. </a:t>
            </a:r>
          </a:p>
          <a:p>
            <a:r>
              <a:rPr lang="ru-RU" dirty="0"/>
              <a:t>2. Проинтервьюируйте горожан, почему эти улицы носят имена известных литераторов. Запишите интервью на видео. </a:t>
            </a:r>
          </a:p>
          <a:p>
            <a:r>
              <a:rPr lang="ru-RU" dirty="0"/>
              <a:t>3. Прочитайте фрагмент произведения на улице, носящей имя его автора. Сделайте видеозапись своей декламации.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617">
            <a:off x="257396" y="965649"/>
            <a:ext cx="1812375" cy="118106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7" y="1947698"/>
            <a:ext cx="1768025" cy="1326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70548" flipV="1">
            <a:off x="521215" y="3244773"/>
            <a:ext cx="1889625" cy="10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3119" y="74646"/>
            <a:ext cx="7464214" cy="625151"/>
          </a:xfrm>
        </p:spPr>
        <p:txBody>
          <a:bodyPr/>
          <a:lstStyle/>
          <a:p>
            <a:pPr algn="l"/>
            <a:r>
              <a:rPr lang="ru-RU" b="1" dirty="0" smtClean="0"/>
              <a:t>Общая тема: «Знаменитости </a:t>
            </a:r>
            <a:r>
              <a:rPr lang="ru-RU" b="1" dirty="0"/>
              <a:t>Барнаула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Подтема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«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Степан Иванович Гуляев – уникальная личность своего времени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»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/>
            </a:r>
            <a:b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</a:br>
            <a:endParaRPr lang="ru-RU" sz="1600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7760" y="699797"/>
            <a:ext cx="6590453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Преамбула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ru-RU" i="1" dirty="0"/>
              <a:t>Всю </a:t>
            </a:r>
            <a:r>
              <a:rPr lang="ru-RU" i="1" dirty="0"/>
              <a:t>свою долгую жизнь Степан Иванович Гуляев посвятил изучению Алтая в самых разных областях научного знания. Все его научные увлечения даже сложно перечислить. В его доме собирались известные ученые, путешественники, писатели, приезжавшие в Барнаул, местная интеллигенция, чтобы посмотреть богатые коллекции, старинные книги, а в основном послушать самого хозяина – «ходячую </a:t>
            </a:r>
            <a:r>
              <a:rPr lang="ru-RU" i="1" dirty="0"/>
              <a:t>энциклопедию» Алтая.</a:t>
            </a:r>
          </a:p>
          <a:p>
            <a:pPr marL="0" indent="0">
              <a:buNone/>
            </a:pPr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Задания:</a:t>
            </a:r>
          </a:p>
          <a:p>
            <a:pPr marL="0" indent="0">
              <a:buNone/>
            </a:pPr>
            <a:r>
              <a:rPr lang="ru-RU" sz="1300" dirty="0"/>
              <a:t>1. Воспользовавшись фрагментом статьи В.С. Гришаева «Отец и сын Гуляевы» (</a:t>
            </a:r>
            <a:r>
              <a:rPr lang="ru-RU" sz="1300" u="sng" dirty="0">
                <a:hlinkClick r:id="rId3"/>
              </a:rPr>
              <a:t>elib.altlib.ru/</a:t>
            </a:r>
            <a:r>
              <a:rPr lang="ru-RU" sz="1300" u="sng" dirty="0" err="1">
                <a:hlinkClick r:id="rId3"/>
              </a:rPr>
              <a:t>files_elib</a:t>
            </a:r>
            <a:r>
              <a:rPr lang="ru-RU" sz="1300" u="sng" dirty="0">
                <a:hlinkClick r:id="rId3"/>
              </a:rPr>
              <a:t>/kraev002.pdf</a:t>
            </a:r>
            <a:r>
              <a:rPr lang="ru-RU" sz="1300" dirty="0"/>
              <a:t> ) на сайте «Электронной библиотеки Алтая», составьте таблицу научных интересов С.И. Гуляева с указанием конкретных фактов.</a:t>
            </a:r>
          </a:p>
          <a:p>
            <a:pPr marL="0" indent="0">
              <a:buNone/>
            </a:pPr>
            <a:r>
              <a:rPr lang="ru-RU" sz="1300" dirty="0"/>
              <a:t>2. Подготовьте краткую биографическую справку о жизни и деятельности С.И. Гуляева для гостей города.</a:t>
            </a:r>
          </a:p>
          <a:p>
            <a:pPr marL="0" indent="0">
              <a:buNone/>
            </a:pPr>
            <a:r>
              <a:rPr lang="ru-RU" sz="1300" dirty="0"/>
              <a:t>3. Найдите текст статьи С.И. Гуляева «Механик Ползунов</a:t>
            </a:r>
            <a:r>
              <a:rPr lang="ru-RU" sz="1300" dirty="0" smtClean="0"/>
              <a:t>» (</a:t>
            </a:r>
            <a:r>
              <a:rPr lang="ru-RU" sz="1300" dirty="0"/>
              <a:t>журнал «Вестник промышленности», 1858, июль) по ссылке </a:t>
            </a:r>
            <a:r>
              <a:rPr lang="ru-RU" sz="1300" dirty="0" smtClean="0"/>
              <a:t>(</a:t>
            </a:r>
            <a:r>
              <a:rPr lang="ru-RU" sz="1200" u="sng" dirty="0" smtClean="0">
                <a:hlinkClick r:id="" action="ppaction://hlinkfile"/>
              </a:rPr>
              <a:t>h</a:t>
            </a:r>
            <a:r>
              <a:rPr lang="ru-RU" sz="1300" u="sng" dirty="0" smtClean="0">
                <a:hlinkClick r:id="" action="ppaction://hlinkfile"/>
              </a:rPr>
              <a:t>ttp</a:t>
            </a:r>
            <a:r>
              <a:rPr lang="ru-RU" sz="1300" u="sng" dirty="0">
                <a:hlinkClick r:id="" action="ppaction://hlinkfile"/>
              </a:rPr>
              <a:t>://elib.altlib.ru/tematicheskie/altajskie-kraevedy#Гуляев</a:t>
            </a:r>
            <a:r>
              <a:rPr lang="ru-RU" sz="1300" dirty="0"/>
              <a:t> </a:t>
            </a:r>
            <a:r>
              <a:rPr lang="ru-RU" sz="1300" dirty="0" smtClean="0"/>
              <a:t>). Прочитайте </a:t>
            </a:r>
            <a:r>
              <a:rPr lang="ru-RU" sz="1300" dirty="0"/>
              <a:t>фрагмент текста стр.2 (абзац «К числу…») и до </a:t>
            </a:r>
            <a:r>
              <a:rPr lang="ru-RU" sz="1300" dirty="0" smtClean="0"/>
              <a:t>стр.3 («…</a:t>
            </a:r>
            <a:r>
              <a:rPr lang="ru-RU" sz="1300" dirty="0"/>
              <a:t>заметками об этом человеке.»), находясь рядом с бюстом С.И. Гуляева</a:t>
            </a:r>
            <a:r>
              <a:rPr lang="ru-RU" sz="1300" dirty="0" smtClean="0"/>
              <a:t>. Сделайте </a:t>
            </a:r>
            <a:r>
              <a:rPr lang="ru-RU" sz="1300" dirty="0"/>
              <a:t>видеозапись своей декламации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563168" y="1055582"/>
            <a:ext cx="178397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3119" y="74646"/>
            <a:ext cx="7464214" cy="625151"/>
          </a:xfrm>
        </p:spPr>
        <p:txBody>
          <a:bodyPr/>
          <a:lstStyle/>
          <a:p>
            <a:pPr algn="l"/>
            <a:r>
              <a:rPr lang="ru-RU" b="1" dirty="0" smtClean="0"/>
              <a:t>Общая тема: «Знаменитости </a:t>
            </a:r>
            <a:r>
              <a:rPr lang="ru-RU" b="1" dirty="0"/>
              <a:t>Барнаула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Подтема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«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Марк </a:t>
            </a: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Юдалевич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летописец алтайской старины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»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/>
            </a:r>
            <a:b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</a:br>
            <a:endParaRPr lang="ru-RU" sz="1600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9013" y="785707"/>
            <a:ext cx="6150187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Преамбула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ru-RU" i="1" dirty="0"/>
              <a:t>В среде библиофилов известно выражение «золотая полка», на которой стоят самые заветные книги, не подверженные влиянию времени и капризам книжной </a:t>
            </a:r>
            <a:r>
              <a:rPr lang="ru-RU" i="1" dirty="0"/>
              <a:t>моды. Можно </a:t>
            </a:r>
            <a:r>
              <a:rPr lang="ru-RU" i="1" dirty="0"/>
              <a:t>уверенно утверждать, что на золотой полке охотника-книголюба наряду с произведениями И.С. Тургенева, С.Т. Аксакова, Н.А. Некрасова всегда будут оставаться романы, повести и стихи, написанные Марком Иосифовичем </a:t>
            </a:r>
            <a:r>
              <a:rPr lang="ru-RU" i="1" dirty="0" err="1"/>
              <a:t>Юдалевичем</a:t>
            </a:r>
            <a:r>
              <a:rPr lang="ru-RU" i="1" dirty="0"/>
              <a:t>.</a:t>
            </a:r>
          </a:p>
          <a:p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Задания:</a:t>
            </a:r>
          </a:p>
          <a:p>
            <a:pPr marL="0" indent="0">
              <a:buNone/>
            </a:pPr>
            <a:r>
              <a:rPr lang="ru-RU" dirty="0"/>
              <a:t>1. Перед Вами часть текста стихотворения </a:t>
            </a:r>
            <a:r>
              <a:rPr lang="ru-RU" dirty="0" err="1"/>
              <a:t>М.Юдалевича</a:t>
            </a:r>
            <a:r>
              <a:rPr lang="ru-RU" dirty="0"/>
              <a:t>, но часть строк оказалась нечитаемой. Восстановите текст стихотворения. </a:t>
            </a:r>
          </a:p>
          <a:p>
            <a:pPr marL="447675">
              <a:buNone/>
            </a:pPr>
            <a:r>
              <a:rPr lang="ru-RU" dirty="0"/>
              <a:t>Я трепетно … имена.</a:t>
            </a:r>
          </a:p>
          <a:p>
            <a:pPr marL="447675">
              <a:buNone/>
            </a:pPr>
            <a:r>
              <a:rPr lang="ru-RU" dirty="0"/>
              <a:t>Вот …. Я здесь встречаюсь с ними.</a:t>
            </a:r>
          </a:p>
          <a:p>
            <a:pPr marL="447675">
              <a:buNone/>
            </a:pPr>
            <a:r>
              <a:rPr lang="ru-RU" dirty="0"/>
              <a:t>Война, …, оставила она</a:t>
            </a:r>
          </a:p>
          <a:p>
            <a:pPr marL="447675">
              <a:buNone/>
            </a:pPr>
            <a:r>
              <a:rPr lang="ru-RU" dirty="0"/>
              <a:t>моих … навечно …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Найдите место, о котором пишет поэт. Там прочтите это стихотворение, сделав </a:t>
            </a:r>
            <a:r>
              <a:rPr lang="ru-RU" dirty="0" smtClean="0"/>
              <a:t>видеозапись</a:t>
            </a: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Спросите у горожан разного возраста, что они знают об этом человеке. Представьте их ответы в любой удобной форме – видео/аудио-интервью, текст.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sz="13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7" y="1225973"/>
            <a:ext cx="1879323" cy="26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9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3119" y="74646"/>
            <a:ext cx="7464214" cy="625151"/>
          </a:xfrm>
        </p:spPr>
        <p:txBody>
          <a:bodyPr/>
          <a:lstStyle/>
          <a:p>
            <a:pPr algn="l"/>
            <a:r>
              <a:rPr lang="ru-RU" b="1" dirty="0" smtClean="0"/>
              <a:t>Общая тема: «Учреждения культуры </a:t>
            </a:r>
            <a:r>
              <a:rPr lang="ru-RU" b="1" dirty="0"/>
              <a:t>Барнаула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1600" dirty="0" err="1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Подтема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</a:rPr>
              <a:t>: </a:t>
            </a:r>
            <a:r>
              <a:rPr lang="ru-RU" sz="1600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«Театр Драмы имени В.М. Шукшина»</a:t>
            </a:r>
            <a: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/>
            </a:r>
            <a:br>
              <a:rPr lang="ru-RU" sz="1600" dirty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</a:br>
            <a:endParaRPr lang="ru-RU" sz="1600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9013" y="785707"/>
            <a:ext cx="6150187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Преамбула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ru-RU" i="1" dirty="0">
                <a:solidFill>
                  <a:schemeClr val="bg1">
                    <a:lumMod val="10000"/>
                  </a:schemeClr>
                </a:solidFill>
              </a:rPr>
              <a:t>Театр Драмы имени В.М. Шукшина является старейшим на Алтае, его история началась в 1922 году на сцене Народного дома. Известно, что нашему театру Драмы принадлежит рекорд по продолжительности времени спектакля - «Отелло» в 5-ти актах с 4 антрактами шел в течение 5 часов. Театр имеет весомые многочисленные награды, в том числе и три премии «Золотая маска».</a:t>
            </a:r>
          </a:p>
          <a:p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Задания:</a:t>
            </a:r>
          </a:p>
          <a:p>
            <a:pPr>
              <a:buAutoNum type="arabicPeriod"/>
            </a:pPr>
            <a:r>
              <a:rPr lang="ru-RU" dirty="0" smtClean="0"/>
              <a:t>Проанализируйте </a:t>
            </a:r>
            <a:r>
              <a:rPr lang="ru-RU" dirty="0"/>
              <a:t>афишу театра Драмы на текущий месяц. </a:t>
            </a:r>
            <a:r>
              <a:rPr lang="ru-RU" dirty="0" smtClean="0"/>
              <a:t> Выделите </a:t>
            </a:r>
            <a:r>
              <a:rPr lang="ru-RU" dirty="0"/>
              <a:t>спектакли, поставленные по произведениям русских и алтайских писателей. Сфотографируйтесь рядом с афишей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2. Проведите опрос среди горожан о причинах посещения театра. Представьте результаты в виде текста, цитат, видео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3. Выберите один из спектаклей и </a:t>
            </a:r>
            <a:r>
              <a:rPr lang="ru-RU" dirty="0" smtClean="0"/>
              <a:t>используя минимальные </a:t>
            </a:r>
            <a:r>
              <a:rPr lang="ru-RU" dirty="0"/>
              <a:t>театральные средства </a:t>
            </a:r>
            <a:r>
              <a:rPr lang="ru-RU" dirty="0" smtClean="0"/>
              <a:t>представьте сцену </a:t>
            </a:r>
            <a:r>
              <a:rPr lang="ru-RU" dirty="0"/>
              <a:t>из него.</a:t>
            </a:r>
          </a:p>
          <a:p>
            <a:r>
              <a:rPr lang="ru-RU" dirty="0"/>
              <a:t> Снимите на видео полученный фрагмент.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1" y="1828801"/>
            <a:ext cx="2606632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72992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1427</Words>
  <Application>Microsoft Office PowerPoint</Application>
  <PresentationFormat>Экран (16:9)</PresentationFormat>
  <Paragraphs>115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Calibri Light</vt:lpstr>
      <vt:lpstr>Abhaya Libre</vt:lpstr>
      <vt:lpstr>Arial</vt:lpstr>
      <vt:lpstr>Jost</vt:lpstr>
      <vt:lpstr>Calibri</vt:lpstr>
      <vt:lpstr>Титульный лист</vt:lpstr>
      <vt:lpstr>Заголовок и текст</vt:lpstr>
      <vt:lpstr>Фото и текст</vt:lpstr>
      <vt:lpstr>Технология образовательного путешествия на уроках ОРКСЭ и ОДНКНР</vt:lpstr>
      <vt:lpstr>Технология «Образовательное путешествие» </vt:lpstr>
      <vt:lpstr>Ковалева Т., Рыбалкина Н.  Образовательное путешествие</vt:lpstr>
      <vt:lpstr>Основной задачей </vt:lpstr>
      <vt:lpstr>Технологическая матрица для составления маршрута образовательного путешествия </vt:lpstr>
      <vt:lpstr>Общая тема: «Топонимика Барнаула»  Подтема: «Имена русских литераторов на улицах Барнаула» </vt:lpstr>
      <vt:lpstr>Общая тема: «Знаменитости Барнаула»  Подтема: «Степан Иванович Гуляев – уникальная личность своего времени» </vt:lpstr>
      <vt:lpstr>Общая тема: «Знаменитости Барнаула»  Подтема: «Марк Юдалевич: летописец алтайской старины» </vt:lpstr>
      <vt:lpstr>Общая тема: «Учреждения культуры Барнаула»  Подтема: «Театр Драмы имени В.М. Шукшина» </vt:lpstr>
      <vt:lpstr>Общая тема: «Памятники Барнаула»  Подтема: «Памятник святым Кириллу и Мефодию» </vt:lpstr>
      <vt:lpstr>Формы презентации итогов  образовательных путешествий</vt:lpstr>
      <vt:lpstr>Требования обновленных ФГОС к результатам:</vt:lpstr>
      <vt:lpstr>Источники и литература: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Шалабод М.Л.</cp:lastModifiedBy>
  <cp:revision>145</cp:revision>
  <dcterms:modified xsi:type="dcterms:W3CDTF">2024-10-09T07:14:58Z</dcterms:modified>
</cp:coreProperties>
</file>