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  <p:sldMasterId id="2147483677" r:id="rId4"/>
  </p:sldMasterIdLst>
  <p:notesMasterIdLst>
    <p:notesMasterId r:id="rId17"/>
  </p:notesMasterIdLst>
  <p:sldIdLst>
    <p:sldId id="256" r:id="rId5"/>
    <p:sldId id="320" r:id="rId6"/>
    <p:sldId id="322" r:id="rId7"/>
    <p:sldId id="302" r:id="rId8"/>
    <p:sldId id="323" r:id="rId9"/>
    <p:sldId id="324" r:id="rId10"/>
    <p:sldId id="326" r:id="rId11"/>
    <p:sldId id="299" r:id="rId12"/>
    <p:sldId id="272" r:id="rId13"/>
    <p:sldId id="303" r:id="rId14"/>
    <p:sldId id="300" r:id="rId15"/>
    <p:sldId id="275" r:id="rId16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Abhaya Libre" panose="020B0604020202020204" charset="0"/>
      <p:regular r:id="rId20"/>
      <p:bold r:id="rId21"/>
    </p:embeddedFont>
    <p:embeddedFont>
      <p:font typeface="Jost" panose="020B0604020202020204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bhaya Libre ExtraBold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9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3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4a8aea4ce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4a8aea4ce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59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27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265750" y="960600"/>
            <a:ext cx="46125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7182852" y="2791325"/>
            <a:ext cx="1961147" cy="2349699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241450"/>
            <a:ext cx="1313225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390725" y="2227725"/>
            <a:ext cx="9225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3989250" y="4604000"/>
            <a:ext cx="2913300" cy="393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390725" y="4800500"/>
            <a:ext cx="8169925" cy="241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8206925" y="1583508"/>
            <a:ext cx="707400" cy="16395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8560625" y="1583508"/>
            <a:ext cx="0" cy="3563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830179" y="241450"/>
            <a:ext cx="2161" cy="50103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/>
          <p:nvPr/>
        </p:nvSpPr>
        <p:spPr>
          <a:xfrm flipH="1">
            <a:off x="809625" y="4594550"/>
            <a:ext cx="2913300" cy="4422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 flipH="1">
            <a:off x="8421625" y="442200"/>
            <a:ext cx="722400" cy="1433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23"/>
          <p:cNvCxnSpPr/>
          <p:nvPr/>
        </p:nvCxnSpPr>
        <p:spPr>
          <a:xfrm rot="10800000">
            <a:off x="-190275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3"/>
          <p:cNvSpPr/>
          <p:nvPr/>
        </p:nvSpPr>
        <p:spPr>
          <a:xfrm flipH="1">
            <a:off x="7312200" y="4594550"/>
            <a:ext cx="1831800" cy="442200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3"/>
          <p:cNvCxnSpPr/>
          <p:nvPr/>
        </p:nvCxnSpPr>
        <p:spPr>
          <a:xfrm rot="10800000">
            <a:off x="7312200" y="481565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 rot="-5400000">
            <a:off x="8421625" y="44211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0" y="0"/>
            <a:ext cx="3000300" cy="539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/>
          <p:nvPr/>
        </p:nvSpPr>
        <p:spPr>
          <a:xfrm rot="-5400000" flipH="1">
            <a:off x="7779275" y="3197100"/>
            <a:ext cx="2367900" cy="36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4"/>
          <p:cNvCxnSpPr/>
          <p:nvPr/>
        </p:nvCxnSpPr>
        <p:spPr>
          <a:xfrm>
            <a:off x="8963225" y="2196450"/>
            <a:ext cx="0" cy="294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4"/>
          <p:cNvSpPr/>
          <p:nvPr/>
        </p:nvSpPr>
        <p:spPr>
          <a:xfrm>
            <a:off x="0" y="2234504"/>
            <a:ext cx="4386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4"/>
          <p:cNvCxnSpPr/>
          <p:nvPr/>
        </p:nvCxnSpPr>
        <p:spPr>
          <a:xfrm>
            <a:off x="219300" y="2234504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24"/>
          <p:cNvSpPr/>
          <p:nvPr/>
        </p:nvSpPr>
        <p:spPr>
          <a:xfrm>
            <a:off x="7796900" y="0"/>
            <a:ext cx="1349700" cy="20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58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логотипом КУМ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7455758" y="4767263"/>
            <a:ext cx="1490534" cy="274637"/>
          </a:xfrm>
        </p:spPr>
        <p:txBody>
          <a:bodyPr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ru-RU" dirty="0" smtClean="0"/>
              <a:t>г. Барнаул, 2024 г.</a:t>
            </a:r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98357" y="4767263"/>
            <a:ext cx="4967416" cy="274637"/>
          </a:xfrm>
        </p:spPr>
        <p:txBody>
          <a:bodyPr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Отдел научно-методического сопровождения краевого УМО </a:t>
            </a:r>
          </a:p>
          <a:p>
            <a:r>
              <a:rPr lang="ru-RU" dirty="0" smtClean="0"/>
              <a:t>в системе общего образования Алтайского края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3632" y="4767263"/>
            <a:ext cx="1774739" cy="274637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Чтим традиции,</a:t>
            </a:r>
          </a:p>
          <a:p>
            <a:r>
              <a:rPr lang="ru-RU" dirty="0" smtClean="0"/>
              <a:t>внедряем инновации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6" y="195444"/>
            <a:ext cx="1293654" cy="97024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426446" cy="99377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8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5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229497" y="539500"/>
            <a:ext cx="63376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1"/>
          </p:nvPr>
        </p:nvSpPr>
        <p:spPr>
          <a:xfrm>
            <a:off x="2664288" y="1337775"/>
            <a:ext cx="4902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2"/>
          </p:nvPr>
        </p:nvSpPr>
        <p:spPr>
          <a:xfrm>
            <a:off x="2664288" y="186697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3"/>
          </p:nvPr>
        </p:nvSpPr>
        <p:spPr>
          <a:xfrm>
            <a:off x="2664288" y="2462725"/>
            <a:ext cx="4902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4"/>
          </p:nvPr>
        </p:nvSpPr>
        <p:spPr>
          <a:xfrm>
            <a:off x="2664288" y="299192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5"/>
          </p:nvPr>
        </p:nvSpPr>
        <p:spPr>
          <a:xfrm>
            <a:off x="2664288" y="3587675"/>
            <a:ext cx="49029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6"/>
          </p:nvPr>
        </p:nvSpPr>
        <p:spPr>
          <a:xfrm>
            <a:off x="2664288" y="411687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bhaya Libre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/>
          <p:nvPr/>
        </p:nvSpPr>
        <p:spPr>
          <a:xfrm rot="-5400000">
            <a:off x="8103050" y="4102500"/>
            <a:ext cx="1041000" cy="10410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164476" y="1882614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164460" y="2809589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1164481" y="3736564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5055065" y="1845050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5055049" y="2772025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5055070" y="3699000"/>
            <a:ext cx="2775900" cy="3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8392125" y="2227725"/>
            <a:ext cx="7518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10800000" flipH="1">
            <a:off x="-25" y="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6230700" y="0"/>
            <a:ext cx="2913300" cy="5289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8627325" y="83755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>
            <a:off x="8810625" y="837550"/>
            <a:ext cx="0" cy="429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/>
          <p:nvPr/>
        </p:nvCxnSpPr>
        <p:spPr>
          <a:xfrm rot="10800000">
            <a:off x="0" y="4772300"/>
            <a:ext cx="880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3"/>
          <p:cNvCxnSpPr/>
          <p:nvPr/>
        </p:nvCxnSpPr>
        <p:spPr>
          <a:xfrm rot="10800000">
            <a:off x="0" y="253050"/>
            <a:ext cx="6230700" cy="11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3"/>
          <p:cNvSpPr/>
          <p:nvPr/>
        </p:nvSpPr>
        <p:spPr>
          <a:xfrm>
            <a:off x="0" y="4604000"/>
            <a:ext cx="1494300" cy="33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070125" y="539500"/>
            <a:ext cx="4351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070125" y="1896000"/>
            <a:ext cx="4351500" cy="20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722375" y="539500"/>
            <a:ext cx="2827200" cy="40644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3" name="Google Shape;53;p7"/>
          <p:cNvSpPr/>
          <p:nvPr/>
        </p:nvSpPr>
        <p:spPr>
          <a:xfrm>
            <a:off x="8421625" y="0"/>
            <a:ext cx="4353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-5400000">
            <a:off x="7352250" y="3353250"/>
            <a:ext cx="6702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7"/>
          <p:cNvCxnSpPr/>
          <p:nvPr/>
        </p:nvCxnSpPr>
        <p:spPr>
          <a:xfrm rot="10800000">
            <a:off x="6230700" y="4809900"/>
            <a:ext cx="291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7"/>
          <p:cNvCxnSpPr/>
          <p:nvPr/>
        </p:nvCxnSpPr>
        <p:spPr>
          <a:xfrm>
            <a:off x="8648125" y="0"/>
            <a:ext cx="0" cy="520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  <p:sldLayoutId id="2147483664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 smtClean="0"/>
              <a:t>Чтим традиции,</a:t>
            </a:r>
          </a:p>
          <a:p>
            <a:r>
              <a:rPr lang="ru-RU" dirty="0" smtClean="0"/>
              <a:t>внедряем инновации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ru-RU" dirty="0" smtClean="0"/>
          </a:p>
          <a:p>
            <a:r>
              <a:rPr lang="ru-RU" dirty="0" smtClean="0">
                <a:solidFill>
                  <a:schemeClr val="accent1"/>
                </a:solidFill>
              </a:rPr>
              <a:t>Отдел научно-методического сопровождения краевого УМО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 системе общего образования Алтайского края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 smtClean="0"/>
              <a:t>г. Барнаул, 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5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ir.ru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ir.r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307253" y="1193450"/>
            <a:ext cx="6326294" cy="2457377"/>
          </a:xfrm>
        </p:spPr>
        <p:txBody>
          <a:bodyPr/>
          <a:lstStyle/>
          <a:p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Отчет о деятельности отделения по ОРКСЭ в </a:t>
            </a: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2024 году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планирование на 2025 </a:t>
            </a: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год</a:t>
            </a:r>
            <a:endParaRPr lang="ru-RU" sz="1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7" y="-27007"/>
            <a:ext cx="1553581" cy="11651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52" y="145651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49" y="-148306"/>
            <a:ext cx="2256590" cy="12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87307" y="1181233"/>
            <a:ext cx="6793653" cy="2339777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00812" y="577806"/>
            <a:ext cx="26431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dirty="0">
                <a:solidFill>
                  <a:schemeClr val="dk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bhaya Libre"/>
                <a:ea typeface="Abhaya Libre"/>
                <a:cs typeface="Abhaya Libre"/>
                <a:sym typeface="Abhaya Libre"/>
              </a:rPr>
              <a:t>Чтим традиции, </a:t>
            </a:r>
          </a:p>
          <a:p>
            <a:pPr algn="ctr"/>
            <a:r>
              <a:rPr lang="ru-RU" sz="1800" b="1" dirty="0">
                <a:solidFill>
                  <a:schemeClr val="dk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bhaya Libre"/>
                <a:ea typeface="Abhaya Libre"/>
                <a:cs typeface="Abhaya Libre"/>
                <a:sym typeface="Abhaya Libre"/>
              </a:rPr>
              <a:t>внедряем инновации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3836195" y="3576282"/>
            <a:ext cx="4758182" cy="10424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err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Шалабод</a:t>
            </a:r>
            <a:r>
              <a:rPr lang="ru-RU" sz="2400" dirty="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Марина </a:t>
            </a:r>
            <a:r>
              <a:rPr lang="ru-RU" sz="2400" dirty="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Л</a:t>
            </a:r>
            <a:r>
              <a:rPr lang="ru-RU" sz="2400" dirty="0" smtClean="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еонидовна,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Jost"/>
                <a:ea typeface="Jost"/>
                <a:cs typeface="Jost"/>
                <a:sym typeface="Jost"/>
              </a:rPr>
              <a:t>доцент кафедры гуманитарного образования КАУ ДПО «АИРО имени А.М.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Jost"/>
                <a:ea typeface="Jost"/>
                <a:cs typeface="Jost"/>
                <a:sym typeface="Jost"/>
              </a:rPr>
              <a:t>Топорова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Jost"/>
                <a:ea typeface="Jost"/>
                <a:cs typeface="Jost"/>
                <a:sym typeface="Jost"/>
              </a:rPr>
              <a:t>», руководитель отделения по ОРКСЭ и ОДНКНР КУМО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3775" y="256575"/>
            <a:ext cx="7699200" cy="572700"/>
          </a:xfrm>
        </p:spPr>
        <p:txBody>
          <a:bodyPr/>
          <a:lstStyle/>
          <a:p>
            <a:r>
              <a:rPr lang="ru-RU" sz="3200" dirty="0" smtClean="0"/>
              <a:t>Отделение учителей ОРКСЭ и ОДНКНР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2000" dirty="0" smtClean="0"/>
              <a:t>сайт АИРО </a:t>
            </a:r>
            <a:r>
              <a:rPr lang="en-US" sz="2000" dirty="0"/>
              <a:t>https://iro22.ru/kumo/</a:t>
            </a:r>
            <a:r>
              <a:rPr lang="ru-RU" dirty="0" smtClean="0"/>
              <a:t>)</a:t>
            </a:r>
            <a:endParaRPr lang="ru-RU" sz="32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164476" y="1828007"/>
            <a:ext cx="3178924" cy="449707"/>
          </a:xfrm>
        </p:spPr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5"/>
          </p:nvPr>
        </p:nvSpPr>
        <p:spPr>
          <a:xfrm>
            <a:off x="1164460" y="2809589"/>
            <a:ext cx="3121790" cy="395100"/>
          </a:xfrm>
        </p:spPr>
        <p:txBody>
          <a:bodyPr/>
          <a:lstStyle/>
          <a:p>
            <a:r>
              <a:rPr lang="ru-RU" dirty="0" smtClean="0"/>
              <a:t>Методические материалы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6"/>
          </p:nvPr>
        </p:nvSpPr>
        <p:spPr>
          <a:xfrm>
            <a:off x="1205253" y="3735650"/>
            <a:ext cx="2775900" cy="395100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олодому специалисту</a:t>
            </a:r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3"/>
          </p:nvPr>
        </p:nvSpPr>
        <p:spPr>
          <a:xfrm>
            <a:off x="5556182" y="1818388"/>
            <a:ext cx="2717679" cy="4143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>
                <a:solidFill>
                  <a:srgbClr val="594735"/>
                </a:solidFill>
              </a:rPr>
              <a:t>Мероприятия</a:t>
            </a:r>
            <a:endParaRPr lang="ru-RU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4"/>
          </p:nvPr>
        </p:nvSpPr>
        <p:spPr>
          <a:xfrm>
            <a:off x="5417075" y="2582836"/>
            <a:ext cx="3637824" cy="79271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Общественно-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профессиональная экспертиза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5"/>
          </p:nvPr>
        </p:nvSpPr>
        <p:spPr>
          <a:xfrm>
            <a:off x="5417075" y="3704681"/>
            <a:ext cx="2775900" cy="395100"/>
          </a:xfrm>
        </p:spPr>
        <p:txBody>
          <a:bodyPr/>
          <a:lstStyle/>
          <a:p>
            <a:r>
              <a:rPr lang="ru-RU" dirty="0" smtClean="0"/>
              <a:t>Педагогический опыт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4155" y="1882614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cs typeface="Abhaya Libre ExtraBold" panose="02000803000000000000" pitchFamily="2" charset="0"/>
              </a:rPr>
              <a:t>1</a:t>
            </a:r>
            <a:endParaRPr lang="ru-RU" sz="2800" b="1" dirty="0">
              <a:cs typeface="Abhaya Libre ExtraBold" panose="02000803000000000000" pitchFamily="2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8416" y="2772025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3495" y="3735650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3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79675" y="3716043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cs typeface="Abhaya Libre ExtraBold" panose="02000803000000000000" pitchFamily="2" charset="0"/>
              </a:rPr>
              <a:t>6</a:t>
            </a:r>
            <a:endParaRPr lang="ru-RU" sz="2800" b="1" dirty="0">
              <a:cs typeface="Abhaya Libre ExtraBold" panose="02000803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74894" y="2809589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5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79675" y="1828007"/>
            <a:ext cx="737400" cy="395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Abhaya Libre ExtraBold" panose="02000803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49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921794" y="261725"/>
            <a:ext cx="5499831" cy="853775"/>
          </a:xfrm>
        </p:spPr>
        <p:txBody>
          <a:bodyPr/>
          <a:lstStyle/>
          <a:p>
            <a:r>
              <a:rPr lang="ru-RU" dirty="0" smtClean="0"/>
              <a:t>Повышение квалификации педагогов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292199" y="1437437"/>
            <a:ext cx="5651775" cy="1778521"/>
          </a:xfrm>
        </p:spPr>
        <p:txBody>
          <a:bodyPr/>
          <a:lstStyle/>
          <a:p>
            <a:r>
              <a:rPr lang="ru-RU" sz="2000" dirty="0" smtClean="0"/>
              <a:t>Тема курсов ПК:</a:t>
            </a:r>
          </a:p>
          <a:p>
            <a:pPr marL="152400" indent="0">
              <a:buNone/>
            </a:pPr>
            <a:r>
              <a:rPr lang="ru-RU" sz="2400" b="1" dirty="0" smtClean="0"/>
              <a:t>«Реализация </a:t>
            </a:r>
            <a:r>
              <a:rPr lang="ru-RU" sz="2400" b="1" dirty="0"/>
              <a:t>предметной области «Основы духовно-нравственной культуры народов России» в условиях обновленного ФГОС НОО и ФГОС </a:t>
            </a:r>
            <a:r>
              <a:rPr lang="ru-RU" sz="2400" b="1" dirty="0" smtClean="0"/>
              <a:t>ООО»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чно, 36 уч. ч.</a:t>
            </a:r>
          </a:p>
          <a:p>
            <a:r>
              <a:rPr lang="ru-RU" sz="2000" dirty="0" smtClean="0"/>
              <a:t>25.11 – 29.11.2024 г.</a:t>
            </a:r>
          </a:p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idx="2"/>
          </p:nvPr>
        </p:nvSpPr>
        <p:spPr>
          <a:xfrm>
            <a:off x="722375" y="539500"/>
            <a:ext cx="2446475" cy="4064400"/>
          </a:xfrm>
        </p:spPr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5" y="446525"/>
            <a:ext cx="2446475" cy="3562400"/>
          </a:xfrm>
          <a:prstGeom prst="rect">
            <a:avLst/>
          </a:prstGeom>
        </p:spPr>
      </p:pic>
      <p:sp>
        <p:nvSpPr>
          <p:cNvPr id="17" name="Google Shape;292;p32"/>
          <p:cNvSpPr/>
          <p:nvPr/>
        </p:nvSpPr>
        <p:spPr>
          <a:xfrm rot="5400000">
            <a:off x="-857625" y="3386325"/>
            <a:ext cx="2913300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4;p32"/>
          <p:cNvSpPr/>
          <p:nvPr/>
        </p:nvSpPr>
        <p:spPr>
          <a:xfrm flipH="1">
            <a:off x="3168850" y="4101900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3;p32"/>
          <p:cNvSpPr/>
          <p:nvPr/>
        </p:nvSpPr>
        <p:spPr>
          <a:xfrm>
            <a:off x="0" y="261725"/>
            <a:ext cx="1494300" cy="48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95;p32"/>
          <p:cNvCxnSpPr/>
          <p:nvPr/>
        </p:nvCxnSpPr>
        <p:spPr>
          <a:xfrm rot="10800000">
            <a:off x="0" y="505025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24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0" y="2899000"/>
            <a:ext cx="2283532" cy="2315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 idx="4294967295"/>
          </p:nvPr>
        </p:nvSpPr>
        <p:spPr>
          <a:xfrm>
            <a:off x="3086100" y="714391"/>
            <a:ext cx="4793456" cy="755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внимание!</a:t>
            </a:r>
            <a:endParaRPr dirty="0"/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4294967295"/>
          </p:nvPr>
        </p:nvSpPr>
        <p:spPr>
          <a:xfrm>
            <a:off x="2974026" y="1793633"/>
            <a:ext cx="5172424" cy="1933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2000" dirty="0" smtClean="0"/>
              <a:t>Остались вопросы?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/>
              <a:t>Шалабод</a:t>
            </a:r>
            <a:r>
              <a:rPr lang="ru-RU" sz="2000" dirty="0" smtClean="0"/>
              <a:t> Марина Леонидовна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Тел.: 8 (3852) 555-897 (2406)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/>
              <a:t>Эл.почта</a:t>
            </a:r>
            <a:r>
              <a:rPr lang="ru-RU" sz="2000" dirty="0" smtClean="0"/>
              <a:t>:  </a:t>
            </a:r>
            <a:r>
              <a:rPr lang="en-US" sz="2000" dirty="0" smtClean="0"/>
              <a:t>shml@iro22.ru</a:t>
            </a:r>
            <a:endParaRPr sz="2000" dirty="0"/>
          </a:p>
        </p:txBody>
      </p:sp>
      <p:sp>
        <p:nvSpPr>
          <p:cNvPr id="624" name="Google Shape;624;p47"/>
          <p:cNvSpPr/>
          <p:nvPr/>
        </p:nvSpPr>
        <p:spPr>
          <a:xfrm>
            <a:off x="7790125" y="2230200"/>
            <a:ext cx="1357200" cy="2913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6652150" y="4403350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8759651" y="-132347"/>
            <a:ext cx="23402" cy="54481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4691917"/>
            <a:ext cx="9144000" cy="3609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6" y="452726"/>
            <a:ext cx="3094306" cy="3147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125" y="719895"/>
            <a:ext cx="1024217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положения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64369" y="1021557"/>
            <a:ext cx="8165306" cy="37945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ОРКСЭ </a:t>
            </a:r>
            <a:r>
              <a:rPr lang="ru-RU" dirty="0"/>
              <a:t>– </a:t>
            </a:r>
            <a:r>
              <a:rPr lang="ru-RU" b="1" dirty="0" smtClean="0"/>
              <a:t>ОБЯЗАТЕЛЬНАЯ</a:t>
            </a:r>
            <a:r>
              <a:rPr lang="ru-RU" dirty="0" smtClean="0"/>
              <a:t> </a:t>
            </a:r>
            <a:r>
              <a:rPr lang="ru-RU" u="sng" dirty="0"/>
              <a:t>предметная область </a:t>
            </a:r>
            <a:r>
              <a:rPr lang="ru-RU" dirty="0"/>
              <a:t>и обязательный </a:t>
            </a:r>
            <a:r>
              <a:rPr lang="ru-RU" u="sng" dirty="0"/>
              <a:t>учебный предмет</a:t>
            </a:r>
            <a:r>
              <a:rPr lang="ru-RU" dirty="0"/>
              <a:t> в учебном плане на уровне начального общего </a:t>
            </a:r>
            <a:r>
              <a:rPr lang="ru-RU" dirty="0" smtClean="0"/>
              <a:t>образования;</a:t>
            </a:r>
          </a:p>
          <a:p>
            <a:r>
              <a:rPr lang="ru-RU" dirty="0" smtClean="0"/>
              <a:t>ОРКСЭ как учебный предмет </a:t>
            </a:r>
            <a:r>
              <a:rPr lang="ru-RU" dirty="0"/>
              <a:t>представлен </a:t>
            </a:r>
            <a:r>
              <a:rPr lang="ru-RU" dirty="0" smtClean="0"/>
              <a:t>6 </a:t>
            </a:r>
            <a:r>
              <a:rPr lang="ru-RU" dirty="0"/>
              <a:t>модулями: «Основы светской этики»; «</a:t>
            </a:r>
            <a:r>
              <a:rPr lang="ru-RU" dirty="0" smtClean="0"/>
              <a:t>Основы православной </a:t>
            </a:r>
            <a:r>
              <a:rPr lang="ru-RU" dirty="0"/>
              <a:t>культуры»; «Основы иудейской культуры»; «</a:t>
            </a:r>
            <a:r>
              <a:rPr lang="ru-RU" dirty="0" smtClean="0"/>
              <a:t>Основы буддийской </a:t>
            </a:r>
            <a:r>
              <a:rPr lang="ru-RU" dirty="0"/>
              <a:t>культуры»; «Основы исламской </a:t>
            </a:r>
            <a:r>
              <a:rPr lang="ru-RU" dirty="0" smtClean="0"/>
              <a:t>культуры</a:t>
            </a:r>
            <a:r>
              <a:rPr lang="ru-RU" dirty="0"/>
              <a:t>»; </a:t>
            </a:r>
            <a:r>
              <a:rPr lang="ru-RU" b="1" dirty="0"/>
              <a:t>«</a:t>
            </a:r>
            <a:r>
              <a:rPr lang="ru-RU" b="1" dirty="0" smtClean="0"/>
              <a:t>Основы религиозных </a:t>
            </a:r>
            <a:r>
              <a:rPr lang="ru-RU" b="1" dirty="0"/>
              <a:t>культур народов России</a:t>
            </a:r>
            <a:r>
              <a:rPr lang="ru-RU" b="1" dirty="0" smtClean="0"/>
              <a:t>»;</a:t>
            </a:r>
          </a:p>
          <a:p>
            <a:r>
              <a:rPr lang="ru-RU" b="1" dirty="0" smtClean="0"/>
              <a:t>Федеральная рабочая программа </a:t>
            </a:r>
            <a:r>
              <a:rPr lang="ru-RU" dirty="0" smtClean="0"/>
              <a:t>размещена на платформе </a:t>
            </a:r>
            <a:r>
              <a:rPr lang="ru-RU" u="sng" dirty="0" smtClean="0"/>
              <a:t>«Единое содержание общего образования» </a:t>
            </a:r>
            <a:r>
              <a:rPr lang="ru-RU" dirty="0" smtClean="0"/>
              <a:t>(</a:t>
            </a:r>
            <a:r>
              <a:rPr lang="en-US" dirty="0"/>
              <a:t>https://edsoo.ru/rabochie-programmy/</a:t>
            </a:r>
            <a:r>
              <a:rPr lang="ru-RU" dirty="0" smtClean="0"/>
              <a:t>);</a:t>
            </a:r>
          </a:p>
          <a:p>
            <a:r>
              <a:rPr lang="ru-RU" b="1" u="sng" dirty="0" smtClean="0"/>
              <a:t>Содержание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u="sng" dirty="0" smtClean="0"/>
              <a:t>Предметные </a:t>
            </a:r>
            <a:r>
              <a:rPr lang="ru-RU" b="1" u="sng" dirty="0"/>
              <a:t>результаты </a:t>
            </a:r>
            <a:r>
              <a:rPr lang="ru-RU" dirty="0"/>
              <a:t>по </a:t>
            </a:r>
            <a:r>
              <a:rPr lang="ru-RU" dirty="0" smtClean="0"/>
              <a:t>ОРКСЭ  во ФГОС НОО </a:t>
            </a:r>
            <a:r>
              <a:rPr lang="ru-RU" dirty="0"/>
              <a:t>представлены </a:t>
            </a:r>
            <a:r>
              <a:rPr lang="ru-RU" dirty="0" smtClean="0"/>
              <a:t>по каждому </a:t>
            </a:r>
            <a:r>
              <a:rPr lang="ru-RU" dirty="0"/>
              <a:t>из 6 </a:t>
            </a:r>
            <a:r>
              <a:rPr lang="ru-RU" dirty="0" smtClean="0"/>
              <a:t>модулей;</a:t>
            </a:r>
          </a:p>
          <a:p>
            <a:r>
              <a:rPr lang="ru-RU" b="1" dirty="0" smtClean="0"/>
              <a:t>Учебники по ОРКСЭ </a:t>
            </a:r>
            <a:r>
              <a:rPr lang="ru-RU" u="sng" dirty="0" smtClean="0"/>
              <a:t>обязательно </a:t>
            </a:r>
            <a:r>
              <a:rPr lang="ru-RU" dirty="0" smtClean="0"/>
              <a:t>из </a:t>
            </a:r>
            <a:r>
              <a:rPr lang="ru-RU" b="1" dirty="0" smtClean="0"/>
              <a:t>ФПУ 2024-2025 </a:t>
            </a:r>
            <a:r>
              <a:rPr lang="ru-RU" b="1" dirty="0" err="1" smtClean="0"/>
              <a:t>уч.г</a:t>
            </a:r>
            <a:r>
              <a:rPr lang="ru-RU" b="1" dirty="0" smtClean="0"/>
              <a:t>. </a:t>
            </a:r>
            <a:r>
              <a:rPr lang="ru-RU" dirty="0" smtClean="0"/>
              <a:t>с изменениями (</a:t>
            </a:r>
            <a:r>
              <a:rPr lang="en-US" dirty="0"/>
              <a:t>https://fpu.edu.ru/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Регламент выбора </a:t>
            </a:r>
            <a:r>
              <a:rPr lang="ru-RU" dirty="0" smtClean="0"/>
              <a:t>учебного модуля по ОРКСЭ (определен в 2012 г.) остается </a:t>
            </a:r>
            <a:r>
              <a:rPr lang="ru-RU" u="sng" dirty="0" smtClean="0"/>
              <a:t>без изменений</a:t>
            </a:r>
            <a:r>
              <a:rPr lang="ru-RU" dirty="0" smtClean="0"/>
              <a:t>.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положения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4331" y="1008857"/>
            <a:ext cx="8651082" cy="3300063"/>
          </a:xfrm>
        </p:spPr>
        <p:txBody>
          <a:bodyPr/>
          <a:lstStyle/>
          <a:p>
            <a:r>
              <a:rPr lang="ru-RU" b="1" dirty="0" smtClean="0"/>
              <a:t>Цель ОДНКНР </a:t>
            </a:r>
            <a:r>
              <a:rPr lang="ru-RU" dirty="0" smtClean="0"/>
              <a:t>(«Концепция преподавания ОДНКНР», 2022г.) – «сохранение традиционных российских духовно-нравственных ценностей является важнейшим приоритетом Российской Федерации на современном этапе»;</a:t>
            </a:r>
          </a:p>
          <a:p>
            <a:r>
              <a:rPr lang="ru-RU" b="1" dirty="0" smtClean="0"/>
              <a:t>Федеральная рабочая программа </a:t>
            </a:r>
            <a:r>
              <a:rPr lang="ru-RU" dirty="0" smtClean="0"/>
              <a:t>по ОДНКНР для 5-6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r>
              <a:rPr lang="ru-RU" dirty="0"/>
              <a:t> размещена на платформе </a:t>
            </a:r>
            <a:r>
              <a:rPr lang="ru-RU" u="sng" dirty="0"/>
              <a:t>«Единое содержание общего образования</a:t>
            </a:r>
            <a:r>
              <a:rPr lang="ru-RU" u="sng" dirty="0" smtClean="0"/>
              <a:t>» </a:t>
            </a:r>
            <a:r>
              <a:rPr lang="ru-RU" dirty="0" smtClean="0"/>
              <a:t>(</a:t>
            </a:r>
            <a:r>
              <a:rPr lang="en-US" dirty="0">
                <a:hlinkClick r:id="rId2"/>
              </a:rPr>
              <a:t>https://edsoo.ru/rabochie-programmy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);</a:t>
            </a:r>
          </a:p>
          <a:p>
            <a:r>
              <a:rPr lang="ru-RU" b="1" dirty="0"/>
              <a:t>ОДНКНР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b="1" dirty="0" smtClean="0"/>
              <a:t>5-6 </a:t>
            </a:r>
            <a:r>
              <a:rPr lang="ru-RU" b="1" dirty="0" err="1" smtClean="0"/>
              <a:t>кл</a:t>
            </a:r>
            <a:r>
              <a:rPr lang="ru-RU" b="1" dirty="0" smtClean="0"/>
              <a:t>. </a:t>
            </a:r>
            <a:r>
              <a:rPr lang="ru-RU" dirty="0" smtClean="0"/>
              <a:t>не только </a:t>
            </a:r>
            <a:r>
              <a:rPr lang="ru-RU" u="sng" dirty="0" smtClean="0"/>
              <a:t>предметная область</a:t>
            </a:r>
            <a:r>
              <a:rPr lang="ru-RU" dirty="0" smtClean="0"/>
              <a:t>, но и </a:t>
            </a:r>
            <a:r>
              <a:rPr lang="ru-RU" b="1" dirty="0" smtClean="0"/>
              <a:t>учебный предмет</a:t>
            </a:r>
            <a:r>
              <a:rPr lang="ru-RU" dirty="0" smtClean="0"/>
              <a:t>, поэтому выставляется </a:t>
            </a:r>
            <a:r>
              <a:rPr lang="ru-RU" b="1" dirty="0" smtClean="0"/>
              <a:t>отметка</a:t>
            </a:r>
            <a:r>
              <a:rPr lang="ru-RU" dirty="0" smtClean="0"/>
              <a:t> за обучение и выделяется </a:t>
            </a:r>
            <a:r>
              <a:rPr lang="ru-RU" b="1" dirty="0" smtClean="0"/>
              <a:t>отдельная страница </a:t>
            </a:r>
            <a:r>
              <a:rPr lang="ru-RU" dirty="0" smtClean="0"/>
              <a:t>в журнале;</a:t>
            </a:r>
          </a:p>
          <a:p>
            <a:r>
              <a:rPr lang="ru-RU" dirty="0" smtClean="0"/>
              <a:t>В ФПУ 2024-2025 </a:t>
            </a:r>
            <a:r>
              <a:rPr lang="ru-RU" dirty="0" err="1" smtClean="0"/>
              <a:t>уч.г</a:t>
            </a:r>
            <a:r>
              <a:rPr lang="ru-RU" b="1" dirty="0" smtClean="0"/>
              <a:t>. учебники </a:t>
            </a:r>
            <a:r>
              <a:rPr lang="ru-RU" dirty="0" smtClean="0"/>
              <a:t>по ОДНКНР </a:t>
            </a:r>
            <a:r>
              <a:rPr lang="ru-RU" u="sng" dirty="0" smtClean="0"/>
              <a:t>отсутствуют.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0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6;p33"/>
          <p:cNvSpPr/>
          <p:nvPr/>
        </p:nvSpPr>
        <p:spPr>
          <a:xfrm>
            <a:off x="1342884" y="2398681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06;p33"/>
          <p:cNvSpPr/>
          <p:nvPr/>
        </p:nvSpPr>
        <p:spPr>
          <a:xfrm>
            <a:off x="1342884" y="3535688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06;p33"/>
          <p:cNvSpPr/>
          <p:nvPr/>
        </p:nvSpPr>
        <p:spPr>
          <a:xfrm>
            <a:off x="1342884" y="1240456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3710" y="169907"/>
            <a:ext cx="7242990" cy="572700"/>
          </a:xfrm>
        </p:spPr>
        <p:txBody>
          <a:bodyPr/>
          <a:lstStyle/>
          <a:p>
            <a:r>
              <a:rPr lang="ru-RU" sz="2400" b="1" dirty="0" smtClean="0"/>
              <a:t>Электронные </a:t>
            </a:r>
            <a:r>
              <a:rPr lang="ru-RU" sz="2400" b="1" dirty="0"/>
              <a:t>образовательные ресурсы(ЭОР) и цифровые образовательные ресурсы (ЦОР) по ОДНКНР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34563" y="1095478"/>
            <a:ext cx="6559418" cy="529200"/>
          </a:xfrm>
        </p:spPr>
        <p:txBody>
          <a:bodyPr/>
          <a:lstStyle/>
          <a:p>
            <a:r>
              <a:rPr lang="ru-RU" dirty="0"/>
              <a:t>Государственный музей истории религии 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2"/>
          </p:nvPr>
        </p:nvSpPr>
        <p:spPr>
          <a:xfrm>
            <a:off x="2585707" y="1577556"/>
            <a:ext cx="4902900" cy="3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www.gmir.ru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3"/>
          </p:nvPr>
        </p:nvSpPr>
        <p:spPr>
          <a:xfrm>
            <a:off x="2434563" y="2206140"/>
            <a:ext cx="6637503" cy="529200"/>
          </a:xfrm>
        </p:spPr>
        <p:txBody>
          <a:bodyPr/>
          <a:lstStyle/>
          <a:p>
            <a:r>
              <a:rPr lang="ru-RU" dirty="0"/>
              <a:t>Федеральный портал «Российское образование»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4"/>
          </p:nvPr>
        </p:nvSpPr>
        <p:spPr>
          <a:xfrm>
            <a:off x="2622238" y="3088087"/>
            <a:ext cx="4902900" cy="372000"/>
          </a:xfrm>
        </p:spPr>
        <p:txBody>
          <a:bodyPr/>
          <a:lstStyle/>
          <a:p>
            <a:r>
              <a:rPr lang="en-US" dirty="0"/>
              <a:t>www.edu.ru 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5"/>
          </p:nvPr>
        </p:nvSpPr>
        <p:spPr>
          <a:xfrm>
            <a:off x="2368813" y="3418134"/>
            <a:ext cx="6189400" cy="529200"/>
          </a:xfrm>
        </p:spPr>
        <p:txBody>
          <a:bodyPr/>
          <a:lstStyle/>
          <a:p>
            <a:r>
              <a:rPr lang="ru-RU" dirty="0"/>
              <a:t>Федеральный центр информационно-образовательных ресурсов (ФЦИОР)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6"/>
          </p:nvPr>
        </p:nvSpPr>
        <p:spPr>
          <a:xfrm>
            <a:off x="2622238" y="4273037"/>
            <a:ext cx="4902900" cy="372000"/>
          </a:xfrm>
        </p:spPr>
        <p:txBody>
          <a:bodyPr/>
          <a:lstStyle/>
          <a:p>
            <a:r>
              <a:rPr lang="en-US" dirty="0"/>
              <a:t>www.fcior.edu.ru</a:t>
            </a:r>
          </a:p>
        </p:txBody>
      </p:sp>
      <p:sp>
        <p:nvSpPr>
          <p:cNvPr id="14" name="Google Shape;306;p33"/>
          <p:cNvSpPr/>
          <p:nvPr/>
        </p:nvSpPr>
        <p:spPr>
          <a:xfrm>
            <a:off x="1408635" y="1294835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19;p33"/>
          <p:cNvGrpSpPr/>
          <p:nvPr/>
        </p:nvGrpSpPr>
        <p:grpSpPr>
          <a:xfrm>
            <a:off x="1595803" y="1380497"/>
            <a:ext cx="366364" cy="359075"/>
            <a:chOff x="-60988625" y="3740800"/>
            <a:chExt cx="316650" cy="310350"/>
          </a:xfrm>
        </p:grpSpPr>
        <p:sp>
          <p:nvSpPr>
            <p:cNvPr id="16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06;p33"/>
          <p:cNvSpPr/>
          <p:nvPr/>
        </p:nvSpPr>
        <p:spPr>
          <a:xfrm>
            <a:off x="1408635" y="2453060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319;p33"/>
          <p:cNvGrpSpPr/>
          <p:nvPr/>
        </p:nvGrpSpPr>
        <p:grpSpPr>
          <a:xfrm>
            <a:off x="1595803" y="2538722"/>
            <a:ext cx="366364" cy="359075"/>
            <a:chOff x="-60988625" y="3740800"/>
            <a:chExt cx="316650" cy="310350"/>
          </a:xfrm>
        </p:grpSpPr>
        <p:sp>
          <p:nvSpPr>
            <p:cNvPr id="21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306;p33"/>
          <p:cNvSpPr/>
          <p:nvPr/>
        </p:nvSpPr>
        <p:spPr>
          <a:xfrm>
            <a:off x="1408635" y="3590067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319;p33"/>
          <p:cNvGrpSpPr/>
          <p:nvPr/>
        </p:nvGrpSpPr>
        <p:grpSpPr>
          <a:xfrm>
            <a:off x="1595803" y="3675729"/>
            <a:ext cx="366364" cy="359075"/>
            <a:chOff x="-60988625" y="3740800"/>
            <a:chExt cx="316650" cy="310350"/>
          </a:xfrm>
        </p:grpSpPr>
        <p:sp>
          <p:nvSpPr>
            <p:cNvPr id="26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62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6;p33"/>
          <p:cNvSpPr/>
          <p:nvPr/>
        </p:nvSpPr>
        <p:spPr>
          <a:xfrm>
            <a:off x="1342884" y="2398681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06;p33"/>
          <p:cNvSpPr/>
          <p:nvPr/>
        </p:nvSpPr>
        <p:spPr>
          <a:xfrm>
            <a:off x="1342884" y="3535688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06;p33"/>
          <p:cNvSpPr/>
          <p:nvPr/>
        </p:nvSpPr>
        <p:spPr>
          <a:xfrm>
            <a:off x="1342884" y="1240456"/>
            <a:ext cx="740700" cy="5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3710" y="169907"/>
            <a:ext cx="7242990" cy="572700"/>
          </a:xfrm>
        </p:spPr>
        <p:txBody>
          <a:bodyPr/>
          <a:lstStyle/>
          <a:p>
            <a:r>
              <a:rPr lang="ru-RU" sz="2400" b="1" dirty="0" smtClean="0"/>
              <a:t>Электронные </a:t>
            </a:r>
            <a:r>
              <a:rPr lang="ru-RU" sz="2400" b="1" dirty="0"/>
              <a:t>образовательные ресурсы(ЭОР) и цифровые образовательные ресурсы (ЦОР) по ОДНКНР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34563" y="1030834"/>
            <a:ext cx="6559418" cy="529200"/>
          </a:xfrm>
        </p:spPr>
        <p:txBody>
          <a:bodyPr/>
          <a:lstStyle/>
          <a:p>
            <a:r>
              <a:rPr lang="ru-RU" dirty="0"/>
              <a:t>Федеральный центр информационно-образовательных ресурсов 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2"/>
          </p:nvPr>
        </p:nvSpPr>
        <p:spPr>
          <a:xfrm>
            <a:off x="2542844" y="1820788"/>
            <a:ext cx="4902900" cy="3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</a:t>
            </a:r>
            <a:r>
              <a:rPr lang="en-US" dirty="0" smtClean="0"/>
              <a:t>eor.edu.ru</a:t>
            </a:r>
            <a:endParaRPr lang="en-US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3"/>
          </p:nvPr>
        </p:nvSpPr>
        <p:spPr>
          <a:xfrm>
            <a:off x="2356478" y="2210814"/>
            <a:ext cx="6637503" cy="529200"/>
          </a:xfrm>
        </p:spPr>
        <p:txBody>
          <a:bodyPr/>
          <a:lstStyle/>
          <a:p>
            <a:r>
              <a:rPr lang="ru-RU" dirty="0"/>
              <a:t>Портал «Электронные образовательные ресурсы»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4"/>
          </p:nvPr>
        </p:nvSpPr>
        <p:spPr>
          <a:xfrm>
            <a:off x="2622238" y="3088087"/>
            <a:ext cx="4902900" cy="372000"/>
          </a:xfrm>
        </p:spPr>
        <p:txBody>
          <a:bodyPr/>
          <a:lstStyle/>
          <a:p>
            <a:r>
              <a:rPr lang="en-US" dirty="0"/>
              <a:t>www. eorhelp.ru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5"/>
          </p:nvPr>
        </p:nvSpPr>
        <p:spPr>
          <a:xfrm>
            <a:off x="2368813" y="3418134"/>
            <a:ext cx="6189400" cy="529200"/>
          </a:xfrm>
        </p:spPr>
        <p:txBody>
          <a:bodyPr/>
          <a:lstStyle/>
          <a:p>
            <a:r>
              <a:rPr lang="ru-RU" dirty="0"/>
              <a:t>Портал Президентской библиотеки 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6"/>
          </p:nvPr>
        </p:nvSpPr>
        <p:spPr>
          <a:xfrm>
            <a:off x="2542844" y="3934467"/>
            <a:ext cx="4902900" cy="372000"/>
          </a:xfrm>
        </p:spPr>
        <p:txBody>
          <a:bodyPr/>
          <a:lstStyle/>
          <a:p>
            <a:r>
              <a:rPr lang="en-US" dirty="0"/>
              <a:t>www. prlib.ru</a:t>
            </a:r>
          </a:p>
        </p:txBody>
      </p:sp>
      <p:sp>
        <p:nvSpPr>
          <p:cNvPr id="14" name="Google Shape;306;p33"/>
          <p:cNvSpPr/>
          <p:nvPr/>
        </p:nvSpPr>
        <p:spPr>
          <a:xfrm>
            <a:off x="1408635" y="1294835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319;p33"/>
          <p:cNvGrpSpPr/>
          <p:nvPr/>
        </p:nvGrpSpPr>
        <p:grpSpPr>
          <a:xfrm>
            <a:off x="1595803" y="1380497"/>
            <a:ext cx="366364" cy="359075"/>
            <a:chOff x="-60988625" y="3740800"/>
            <a:chExt cx="316650" cy="310350"/>
          </a:xfrm>
        </p:grpSpPr>
        <p:sp>
          <p:nvSpPr>
            <p:cNvPr id="16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06;p33"/>
          <p:cNvSpPr/>
          <p:nvPr/>
        </p:nvSpPr>
        <p:spPr>
          <a:xfrm>
            <a:off x="1408635" y="2453060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319;p33"/>
          <p:cNvGrpSpPr/>
          <p:nvPr/>
        </p:nvGrpSpPr>
        <p:grpSpPr>
          <a:xfrm>
            <a:off x="1595803" y="2538722"/>
            <a:ext cx="366364" cy="359075"/>
            <a:chOff x="-60988625" y="3740800"/>
            <a:chExt cx="316650" cy="310350"/>
          </a:xfrm>
        </p:grpSpPr>
        <p:sp>
          <p:nvSpPr>
            <p:cNvPr id="21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306;p33"/>
          <p:cNvSpPr/>
          <p:nvPr/>
        </p:nvSpPr>
        <p:spPr>
          <a:xfrm>
            <a:off x="1408635" y="3590067"/>
            <a:ext cx="740700" cy="5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319;p33"/>
          <p:cNvGrpSpPr/>
          <p:nvPr/>
        </p:nvGrpSpPr>
        <p:grpSpPr>
          <a:xfrm>
            <a:off x="1595803" y="3675729"/>
            <a:ext cx="366364" cy="359075"/>
            <a:chOff x="-60988625" y="3740800"/>
            <a:chExt cx="316650" cy="310350"/>
          </a:xfrm>
        </p:grpSpPr>
        <p:sp>
          <p:nvSpPr>
            <p:cNvPr id="26" name="Google Shape;320;p3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;p3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;p3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81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" y="57151"/>
            <a:ext cx="9008269" cy="728662"/>
          </a:xfrm>
        </p:spPr>
        <p:txBody>
          <a:bodyPr/>
          <a:lstStyle/>
          <a:p>
            <a:r>
              <a:rPr lang="ru-RU" sz="2800" dirty="0"/>
              <a:t>Ресурсы онлайн-платформы </a:t>
            </a:r>
            <a:r>
              <a:rPr lang="ru-RU" sz="2800" dirty="0" smtClean="0"/>
              <a:t>«</a:t>
            </a:r>
            <a:r>
              <a:rPr lang="ru-RU" sz="2800" dirty="0"/>
              <a:t>Клевер Лаборатория»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64369" y="1021557"/>
            <a:ext cx="8165306" cy="379457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0" y="597458"/>
            <a:ext cx="8079580" cy="45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" y="0"/>
            <a:ext cx="91347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Перспективы учебного предмета ОДНКНР </a:t>
            </a:r>
            <a:br>
              <a:rPr lang="ru-RU" sz="3600" dirty="0" smtClean="0"/>
            </a:br>
            <a:r>
              <a:rPr lang="ru-RU" sz="3600" dirty="0" smtClean="0"/>
              <a:t>с 1 сентября 2025 г.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028950" y="1731650"/>
            <a:ext cx="5815013" cy="698500"/>
          </a:xfrm>
        </p:spPr>
        <p:txBody>
          <a:bodyPr/>
          <a:lstStyle/>
          <a:p>
            <a:r>
              <a:rPr lang="ru-RU" dirty="0" smtClean="0"/>
              <a:t>Из учебных планов ООО </a:t>
            </a:r>
            <a:r>
              <a:rPr lang="ru-RU" b="1" dirty="0" smtClean="0">
                <a:solidFill>
                  <a:srgbClr val="FF0000"/>
                </a:solidFill>
              </a:rPr>
              <a:t>ИСКЛЮЧЕН </a:t>
            </a:r>
            <a:r>
              <a:rPr lang="ru-RU" dirty="0" smtClean="0"/>
              <a:t>отдельный учебный предмет ОДНКНР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028950" y="2786700"/>
            <a:ext cx="4935423" cy="698500"/>
          </a:xfrm>
        </p:spPr>
        <p:txBody>
          <a:bodyPr>
            <a:normAutofit/>
          </a:bodyPr>
          <a:lstStyle/>
          <a:p>
            <a:r>
              <a:rPr lang="ru-RU" dirty="0" smtClean="0"/>
              <a:t>ОДНКНР </a:t>
            </a:r>
            <a:r>
              <a:rPr lang="ru-RU" dirty="0"/>
              <a:t>становится составной частью </a:t>
            </a:r>
            <a:r>
              <a:rPr lang="ru-RU" dirty="0" smtClean="0"/>
              <a:t>учебного предмета </a:t>
            </a:r>
            <a:r>
              <a:rPr lang="ru-RU" b="1" dirty="0" smtClean="0"/>
              <a:t>«История» с 5-7 </a:t>
            </a:r>
            <a:r>
              <a:rPr lang="ru-RU" b="1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028951" y="3866482"/>
            <a:ext cx="4935424" cy="6985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Вводится новый учебный модуль </a:t>
            </a:r>
            <a:r>
              <a:rPr lang="ru-RU" b="1" dirty="0" smtClean="0"/>
              <a:t>«История </a:t>
            </a:r>
            <a:r>
              <a:rPr lang="ru-RU" b="1" dirty="0"/>
              <a:t>нашего </a:t>
            </a:r>
            <a:r>
              <a:rPr lang="ru-RU" b="1" dirty="0" smtClean="0"/>
              <a:t>края»</a:t>
            </a:r>
            <a:r>
              <a:rPr lang="ru-RU" dirty="0" smtClean="0"/>
              <a:t> </a:t>
            </a:r>
            <a:r>
              <a:rPr lang="ru-RU" dirty="0"/>
              <a:t>в 5-6 </a:t>
            </a:r>
            <a:r>
              <a:rPr lang="ru-RU" dirty="0" err="1" smtClean="0"/>
              <a:t>кл</a:t>
            </a:r>
            <a:r>
              <a:rPr lang="ru-RU" dirty="0" smtClean="0"/>
              <a:t>., составной частью которого и станет ОДНКНР.</a:t>
            </a:r>
            <a:endParaRPr lang="ru-RU" dirty="0"/>
          </a:p>
          <a:p>
            <a:endParaRPr lang="ru-RU" dirty="0"/>
          </a:p>
        </p:txBody>
      </p:sp>
      <p:sp>
        <p:nvSpPr>
          <p:cNvPr id="10" name="Google Shape;16;p3"/>
          <p:cNvSpPr txBox="1">
            <a:spLocks/>
          </p:cNvSpPr>
          <p:nvPr/>
        </p:nvSpPr>
        <p:spPr>
          <a:xfrm>
            <a:off x="1013428" y="1602477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Google Shape;16;p3"/>
          <p:cNvSpPr txBox="1">
            <a:spLocks/>
          </p:cNvSpPr>
          <p:nvPr/>
        </p:nvSpPr>
        <p:spPr>
          <a:xfrm>
            <a:off x="1013428" y="3768882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Google Shape;16;p3"/>
          <p:cNvSpPr txBox="1">
            <a:spLocks/>
          </p:cNvSpPr>
          <p:nvPr/>
        </p:nvSpPr>
        <p:spPr>
          <a:xfrm>
            <a:off x="1013428" y="2685679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13428" y="1783788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013428" y="2849476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013428" y="3955982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"/>
          <p:cNvSpPr txBox="1">
            <a:spLocks noGrp="1"/>
          </p:cNvSpPr>
          <p:nvPr>
            <p:ph type="title"/>
          </p:nvPr>
        </p:nvSpPr>
        <p:spPr>
          <a:xfrm>
            <a:off x="735807" y="123963"/>
            <a:ext cx="7065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Образовательные события</a:t>
            </a:r>
            <a:endParaRPr dirty="0"/>
          </a:p>
        </p:txBody>
      </p:sp>
      <p:sp>
        <p:nvSpPr>
          <p:cNvPr id="514" name="Google Shape;514;p44"/>
          <p:cNvSpPr txBox="1">
            <a:spLocks noGrp="1"/>
          </p:cNvSpPr>
          <p:nvPr>
            <p:ph type="subTitle" idx="1"/>
          </p:nvPr>
        </p:nvSpPr>
        <p:spPr>
          <a:xfrm>
            <a:off x="2108219" y="1189047"/>
            <a:ext cx="6015038" cy="672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«Дни образования на Алтае»</a:t>
            </a:r>
            <a:r>
              <a:rPr lang="ru-RU" sz="2000" dirty="0" smtClean="0"/>
              <a:t> - конференция КУМО, отделение учителей ОРКСЭ и ОДНКНР</a:t>
            </a:r>
            <a:endParaRPr sz="2000" dirty="0"/>
          </a:p>
        </p:txBody>
      </p:sp>
      <p:sp>
        <p:nvSpPr>
          <p:cNvPr id="515" name="Google Shape;515;p44"/>
          <p:cNvSpPr txBox="1">
            <a:spLocks noGrp="1"/>
          </p:cNvSpPr>
          <p:nvPr>
            <p:ph type="subTitle" idx="2"/>
          </p:nvPr>
        </p:nvSpPr>
        <p:spPr>
          <a:xfrm>
            <a:off x="2664288" y="186697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</a:t>
            </a:r>
            <a:r>
              <a:rPr lang="ru-RU" dirty="0" smtClean="0"/>
              <a:t> осенние каникулы  28.10. </a:t>
            </a:r>
            <a:r>
              <a:rPr lang="ru-RU" dirty="0"/>
              <a:t>-</a:t>
            </a:r>
            <a:r>
              <a:rPr lang="ru-RU" dirty="0" smtClean="0"/>
              <a:t> 01.11.2024</a:t>
            </a:r>
            <a:endParaRPr dirty="0"/>
          </a:p>
        </p:txBody>
      </p:sp>
      <p:sp>
        <p:nvSpPr>
          <p:cNvPr id="516" name="Google Shape;516;p44"/>
          <p:cNvSpPr txBox="1">
            <a:spLocks noGrp="1"/>
          </p:cNvSpPr>
          <p:nvPr>
            <p:ph type="subTitle" idx="3"/>
          </p:nvPr>
        </p:nvSpPr>
        <p:spPr>
          <a:xfrm>
            <a:off x="2200275" y="2462725"/>
            <a:ext cx="5366913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«Региональные Рождественские чтения»</a:t>
            </a:r>
            <a:endParaRPr sz="2000" b="1" dirty="0"/>
          </a:p>
        </p:txBody>
      </p:sp>
      <p:sp>
        <p:nvSpPr>
          <p:cNvPr id="517" name="Google Shape;517;p44"/>
          <p:cNvSpPr txBox="1">
            <a:spLocks noGrp="1"/>
          </p:cNvSpPr>
          <p:nvPr>
            <p:ph type="subTitle" idx="4"/>
          </p:nvPr>
        </p:nvSpPr>
        <p:spPr>
          <a:xfrm>
            <a:off x="2664288" y="299192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</a:t>
            </a:r>
            <a:r>
              <a:rPr lang="ru-RU" dirty="0" smtClean="0"/>
              <a:t> ноябрь-декабрь 2024 г.</a:t>
            </a:r>
            <a:endParaRPr dirty="0"/>
          </a:p>
        </p:txBody>
      </p:sp>
      <p:sp>
        <p:nvSpPr>
          <p:cNvPr id="518" name="Google Shape;518;p44"/>
          <p:cNvSpPr txBox="1">
            <a:spLocks noGrp="1"/>
          </p:cNvSpPr>
          <p:nvPr>
            <p:ph type="subTitle" idx="5"/>
          </p:nvPr>
        </p:nvSpPr>
        <p:spPr>
          <a:xfrm>
            <a:off x="2200275" y="3587675"/>
            <a:ext cx="5779294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«Региональные Кирилло-Мефодиевские чтения»</a:t>
            </a:r>
            <a:endParaRPr sz="2000" b="1" dirty="0"/>
          </a:p>
        </p:txBody>
      </p:sp>
      <p:sp>
        <p:nvSpPr>
          <p:cNvPr id="519" name="Google Shape;519;p44"/>
          <p:cNvSpPr txBox="1">
            <a:spLocks noGrp="1"/>
          </p:cNvSpPr>
          <p:nvPr>
            <p:ph type="subTitle" idx="6"/>
          </p:nvPr>
        </p:nvSpPr>
        <p:spPr>
          <a:xfrm>
            <a:off x="2664288" y="4116875"/>
            <a:ext cx="4902900" cy="3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</a:t>
            </a:r>
            <a:r>
              <a:rPr lang="ru-RU" dirty="0" smtClean="0"/>
              <a:t> май 2025 г.</a:t>
            </a:r>
            <a:endParaRPr dirty="0"/>
          </a:p>
        </p:txBody>
      </p:sp>
      <p:pic>
        <p:nvPicPr>
          <p:cNvPr id="12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88" y="1337775"/>
            <a:ext cx="734517" cy="873032"/>
          </a:xfrm>
          <a:prstGeom prst="rect">
            <a:avLst/>
          </a:prstGeom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88" y="2462725"/>
            <a:ext cx="734517" cy="863314"/>
          </a:xfrm>
          <a:prstGeom prst="rect">
            <a:avLst/>
          </a:prstGeom>
        </p:spPr>
      </p:pic>
      <p:pic>
        <p:nvPicPr>
          <p:cNvPr id="14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88" y="3587675"/>
            <a:ext cx="734517" cy="86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Фон и пустой слайд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509</Words>
  <Application>Microsoft Office PowerPoint</Application>
  <PresentationFormat>Экран (16:9)</PresentationFormat>
  <Paragraphs>73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Calibri Light</vt:lpstr>
      <vt:lpstr>Abhaya Libre</vt:lpstr>
      <vt:lpstr>Arial</vt:lpstr>
      <vt:lpstr>Jost</vt:lpstr>
      <vt:lpstr>Calibri</vt:lpstr>
      <vt:lpstr>Abhaya Libre ExtraBold</vt:lpstr>
      <vt:lpstr>Титульный лист</vt:lpstr>
      <vt:lpstr>Заголовок и текст</vt:lpstr>
      <vt:lpstr>Фото и текст</vt:lpstr>
      <vt:lpstr>Фон и пустой слайд</vt:lpstr>
      <vt:lpstr>Отчет о деятельности отделения по ОРКСЭ в 2024 году и планирование на 2025 год</vt:lpstr>
      <vt:lpstr>Нормативные положения</vt:lpstr>
      <vt:lpstr>Нормативные положения</vt:lpstr>
      <vt:lpstr>Электронные образовательные ресурсы(ЭОР) и цифровые образовательные ресурсы (ЦОР) по ОДНКНР</vt:lpstr>
      <vt:lpstr>Электронные образовательные ресурсы(ЭОР) и цифровые образовательные ресурсы (ЦОР) по ОДНКНР</vt:lpstr>
      <vt:lpstr>Ресурсы онлайн-платформы «Клевер Лаборатория»</vt:lpstr>
      <vt:lpstr>Презентация PowerPoint</vt:lpstr>
      <vt:lpstr>Перспективы учебного предмета ОДНКНР  с 1 сентября 2025 г.</vt:lpstr>
      <vt:lpstr>Образовательные события</vt:lpstr>
      <vt:lpstr>Отделение учителей ОРКСЭ и ОДНКНР (сайт АИРО https://iro22.ru/kumo/)</vt:lpstr>
      <vt:lpstr>Повышение квалификации педагогов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Шалабод М.Л.</cp:lastModifiedBy>
  <cp:revision>138</cp:revision>
  <dcterms:modified xsi:type="dcterms:W3CDTF">2024-10-23T06:58:05Z</dcterms:modified>
</cp:coreProperties>
</file>