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598" r:id="rId2"/>
    <p:sldId id="659" r:id="rId3"/>
    <p:sldId id="671" r:id="rId4"/>
    <p:sldId id="660" r:id="rId5"/>
    <p:sldId id="661" r:id="rId6"/>
    <p:sldId id="662" r:id="rId7"/>
    <p:sldId id="663" r:id="rId8"/>
    <p:sldId id="664" r:id="rId9"/>
    <p:sldId id="665" r:id="rId10"/>
    <p:sldId id="666" r:id="rId11"/>
    <p:sldId id="667" r:id="rId12"/>
    <p:sldId id="669" r:id="rId13"/>
    <p:sldId id="670" r:id="rId14"/>
    <p:sldId id="650" r:id="rId15"/>
    <p:sldId id="668" r:id="rId16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47A6F"/>
    <a:srgbClr val="83F198"/>
    <a:srgbClr val="059587"/>
    <a:srgbClr val="07C2B1"/>
    <a:srgbClr val="3333CC"/>
    <a:srgbClr val="1001FE"/>
    <a:srgbClr val="54D6FA"/>
    <a:srgbClr val="07C7F8"/>
    <a:srgbClr val="2FEC20"/>
    <a:srgbClr val="A707F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735" autoAdjust="0"/>
    <p:restoredTop sz="95500" autoAdjust="0"/>
  </p:normalViewPr>
  <p:slideViewPr>
    <p:cSldViewPr>
      <p:cViewPr>
        <p:scale>
          <a:sx n="90" d="100"/>
          <a:sy n="90" d="100"/>
        </p:scale>
        <p:origin x="-402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B0A7A2-C355-4E03-85C1-71A0A09BBC0F}" type="datetimeFigureOut">
              <a:rPr lang="ru-RU" smtClean="0"/>
              <a:pPr/>
              <a:t>31.10.2024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E650B-F38B-4638-AFCC-2B85EE2D38E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280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E650B-F38B-4638-AFCC-2B85EE2D38E1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0" name="Google Shape;1860;g3f6d432f8f_77_0:notes"/>
          <p:cNvSpPr txBox="1">
            <a:spLocks noGrp="1"/>
          </p:cNvSpPr>
          <p:nvPr>
            <p:ph type="body" idx="1"/>
          </p:nvPr>
        </p:nvSpPr>
        <p:spPr>
          <a:xfrm>
            <a:off x="685803" y="4375924"/>
            <a:ext cx="5486399" cy="358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0" tIns="91420" rIns="91420" bIns="91420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ru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Проделанная работа потребовала внутренних изменений в университете по всем направлениям, охватывающим научную, образовательную, социальную и культурную деятельность. Много работая для интересов региона, коллектив университета смог обеспечить выход деятельности на новый качественный уровень, что нашло объективное подтверждение в целом ряде рейтингов.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buClr>
                <a:schemeClr val="dk1"/>
              </a:buClr>
              <a:buSzPts val="1100"/>
            </a:pPr>
            <a:r>
              <a:rPr lang="ru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частности, Алтайский государственный университет вошел в сто лучших ВУЗов мира моложе 50 лет по глобальному рейтингу QS. Если спросят про статьи Nature 2016 Деревянко, Science 2017 - Сукерник, Science advances 2017 - Деревянко. Это ТОП-3 мировых журнала по импакт-фактору, что может заинтересовать членов совета из “5-100”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buClr>
                <a:schemeClr val="dk1"/>
              </a:buClr>
              <a:buSzPts val="1100"/>
            </a:pPr>
            <a:r>
              <a:rPr lang="ru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>
              <a:buClr>
                <a:schemeClr val="dk1"/>
              </a:buClr>
              <a:buSzPts val="1100"/>
            </a:pPr>
            <a:r>
              <a:rPr lang="ru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Таким образом, подводя итог, можно констатировать, что благодаря участию в Программе опорных университетов АГУ совершил качественный скачок и имеет все шансы сохранить высокие темпы развития. Новые возможности, открывающиеся в связи с рядом национальных инициатив, а также в связи с программой действия нового губернатора позволят университету укрепить свою роль как регионально значимого ВУЗа.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1" name="Google Shape;1861;g3f6d432f8f_77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82713" y="1136650"/>
            <a:ext cx="4092575" cy="30686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xmlns="" val="3399715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7DC47-1FCF-4F49-B279-10E12844AB3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C3879-D1A1-4BD0-A12A-67C7FA5E97A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-31041" y="6381328"/>
            <a:ext cx="9183099" cy="46398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 userDrawn="1"/>
        </p:nvSpPr>
        <p:spPr>
          <a:xfrm flipH="1" flipV="1">
            <a:off x="-16380" y="18050"/>
            <a:ext cx="9149265" cy="242597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73000">
                <a:schemeClr val="accent3">
                  <a:lumMod val="75000"/>
                </a:schemeClr>
              </a:gs>
              <a:gs pos="88000">
                <a:schemeClr val="accent6">
                  <a:lumMod val="75000"/>
                </a:schemeClr>
              </a:gs>
              <a:gs pos="100000">
                <a:srgbClr val="FF0000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4100" y="1411971"/>
            <a:ext cx="9176412" cy="216827"/>
          </a:xfrm>
          <a:prstGeom prst="rect">
            <a:avLst/>
          </a:prstGeom>
          <a:gradFill flip="none" rotWithShape="1">
            <a:gsLst>
              <a:gs pos="0">
                <a:srgbClr val="00B0F0"/>
              </a:gs>
              <a:gs pos="73000">
                <a:schemeClr val="accent3">
                  <a:lumMod val="75000"/>
                </a:schemeClr>
              </a:gs>
              <a:gs pos="88000">
                <a:schemeClr val="accent6">
                  <a:lumMod val="75000"/>
                </a:schemeClr>
              </a:gs>
              <a:gs pos="100000">
                <a:srgbClr val="FF0000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/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6377" t="11034" r="12824" b="8556"/>
          <a:stretch/>
        </p:blipFill>
        <p:spPr bwMode="auto">
          <a:xfrm>
            <a:off x="107504" y="148342"/>
            <a:ext cx="1173460" cy="1263629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Содержимое 2"/>
          <p:cNvSpPr txBox="1">
            <a:spLocks/>
          </p:cNvSpPr>
          <p:nvPr userDrawn="1"/>
        </p:nvSpPr>
        <p:spPr>
          <a:xfrm>
            <a:off x="1893118" y="156086"/>
            <a:ext cx="7200900" cy="1400706"/>
          </a:xfrm>
          <a:prstGeom prst="rect">
            <a:avLst/>
          </a:prstGeo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12700">
              <a:buClr>
                <a:srgbClr val="4F81BD"/>
              </a:buClr>
              <a:buSzPct val="80000"/>
              <a:defRPr/>
            </a:pPr>
            <a:r>
              <a:rPr lang="ru-RU" sz="2400" b="1" dirty="0">
                <a:solidFill>
                  <a:srgbClr val="4F81BD">
                    <a:lumMod val="50000"/>
                  </a:srgbClr>
                </a:solidFill>
                <a:cs typeface="Times New Roman" pitchFamily="18" charset="0"/>
              </a:rPr>
              <a:t>АЛТАЙСКИЙ </a:t>
            </a:r>
            <a:br>
              <a:rPr lang="ru-RU" sz="2400" b="1" dirty="0">
                <a:solidFill>
                  <a:srgbClr val="4F81BD">
                    <a:lumMod val="50000"/>
                  </a:srgbClr>
                </a:solidFill>
                <a:cs typeface="Times New Roman" pitchFamily="18" charset="0"/>
              </a:rPr>
            </a:br>
            <a:r>
              <a:rPr lang="ru-RU" sz="2400" b="1" dirty="0">
                <a:solidFill>
                  <a:srgbClr val="4F81BD">
                    <a:lumMod val="50000"/>
                  </a:srgbClr>
                </a:solidFill>
                <a:cs typeface="Times New Roman" pitchFamily="18" charset="0"/>
              </a:rPr>
              <a:t>ГОСУДАРСТВЕННЫЙ </a:t>
            </a:r>
          </a:p>
          <a:p>
            <a:pPr indent="12700">
              <a:buClr>
                <a:srgbClr val="4F81BD"/>
              </a:buClr>
              <a:buSzPct val="80000"/>
              <a:defRPr/>
            </a:pPr>
            <a:r>
              <a:rPr lang="ru-RU" sz="2400" b="1" dirty="0">
                <a:solidFill>
                  <a:srgbClr val="4F81BD">
                    <a:lumMod val="50000"/>
                  </a:srgbClr>
                </a:solidFill>
                <a:cs typeface="Times New Roman" pitchFamily="18" charset="0"/>
              </a:rPr>
              <a:t>УНИВЕРСИТЕТ</a:t>
            </a:r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6114970" y="212447"/>
            <a:ext cx="277750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4F81BD">
                    <a:lumMod val="75000"/>
                  </a:srgbClr>
                </a:solidFill>
                <a:latin typeface="Arial Narrow" panose="020B0606020202030204" pitchFamily="34" charset="0"/>
              </a:rPr>
              <a:t>ОПОРНЫЙ </a:t>
            </a:r>
          </a:p>
          <a:p>
            <a:r>
              <a:rPr lang="ru-RU" sz="2400" b="1" dirty="0" smtClean="0">
                <a:solidFill>
                  <a:srgbClr val="4F81BD">
                    <a:lumMod val="75000"/>
                  </a:srgbClr>
                </a:solidFill>
                <a:latin typeface="Arial Narrow" panose="020B0606020202030204" pitchFamily="34" charset="0"/>
              </a:rPr>
              <a:t>УНИВЕРСИТЕТ РОССИИ</a:t>
            </a:r>
          </a:p>
        </p:txBody>
      </p:sp>
    </p:spTree>
    <p:extLst>
      <p:ext uri="{BB962C8B-B14F-4D97-AF65-F5344CB8AC3E}">
        <p14:creationId xmlns:p14="http://schemas.microsoft.com/office/powerpoint/2010/main" xmlns="" val="311288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36EB7-D447-49FA-A91E-6057EC4D738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89C65-A2B9-4640-9A8C-90B46B4DF06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6845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78A88-5B3C-4535-B2CB-637844A0394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C3A36-C721-4867-955D-D813998A542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3523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3354D-AF80-4D6D-B9A0-68CC6D2CD68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FDE0B-780F-4B77-B2A7-C28E1341898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5805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F1F69-4348-4707-B3FC-BA23F4CB3B2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BACDC-9ADC-4134-981A-F3512C070B1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7598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8DAA0-9366-4F62-977E-DBA488FDA34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BBB8C-FB09-47B3-86FF-B958C1C59F7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7302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654C8-452F-4732-AAB8-7A0D41977E0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BCEDC-C059-471A-B690-AA6614021DC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4918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449BC-DD85-42B7-AA6B-DC24A5D637B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219DC-F33A-4898-B6F1-F445855935D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347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ABCC8-630D-40BC-B0E7-C7DA6A0E46C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9DA71-BBBD-467A-AE85-2A44ED983FE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179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9F278-E6DA-4BFD-82F1-D47016737FA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26F38-DF6F-46E2-AD80-6C2C7CDF2DF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1876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7CD3E-2A32-4A3E-B29C-392606616E5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98961-865B-4044-98A2-1E7C9C985DC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5661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9122C8-1EDC-446E-855E-02A91F5DE4D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31.10.2024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9AECFB-6539-49E4-BDA9-F931774068A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5424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hapetko69@mail.ru" TargetMode="External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одержимое 2"/>
          <p:cNvSpPr txBox="1">
            <a:spLocks/>
          </p:cNvSpPr>
          <p:nvPr/>
        </p:nvSpPr>
        <p:spPr>
          <a:xfrm>
            <a:off x="1428728" y="288078"/>
            <a:ext cx="7010589" cy="10864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indent="12700">
              <a:buClr>
                <a:srgbClr val="4F81BD"/>
              </a:buClr>
              <a:buSzPct val="80000"/>
              <a:defRPr/>
            </a:pPr>
            <a:endParaRPr lang="ru-RU" sz="3200" b="1" dirty="0" smtClean="0">
              <a:solidFill>
                <a:srgbClr val="4F81BD">
                  <a:lumMod val="75000"/>
                </a:srgbClr>
              </a:solidFill>
              <a:latin typeface="Arial Narrow" panose="020B0606020202030204" pitchFamily="34" charset="0"/>
            </a:endParaRPr>
          </a:p>
          <a:p>
            <a:pPr indent="12700">
              <a:buClr>
                <a:srgbClr val="4F81BD"/>
              </a:buClr>
              <a:buSzPct val="80000"/>
              <a:defRPr/>
            </a:pPr>
            <a:r>
              <a:rPr lang="ru-RU" sz="2400" b="1" dirty="0" smtClean="0">
                <a:solidFill>
                  <a:srgbClr val="4F81BD">
                    <a:lumMod val="75000"/>
                  </a:srgbClr>
                </a:solidFill>
                <a:latin typeface="Arial Narrow" panose="020B0606020202030204" pitchFamily="34" charset="0"/>
              </a:rPr>
              <a:t>Алтайский институт развития образования</a:t>
            </a:r>
          </a:p>
          <a:p>
            <a:pPr indent="12700">
              <a:buClr>
                <a:srgbClr val="4F81BD"/>
              </a:buClr>
              <a:buSzPct val="80000"/>
              <a:defRPr/>
            </a:pPr>
            <a:r>
              <a:rPr lang="ru-RU" sz="2400" b="1" dirty="0" smtClean="0">
                <a:solidFill>
                  <a:srgbClr val="4F81BD">
                    <a:lumMod val="75000"/>
                  </a:srgbClr>
                </a:solidFill>
                <a:latin typeface="Arial Narrow" panose="020B0606020202030204" pitchFamily="34" charset="0"/>
              </a:rPr>
              <a:t>Алтайский государственный университет</a:t>
            </a:r>
          </a:p>
          <a:p>
            <a:pPr indent="12700">
              <a:buClr>
                <a:srgbClr val="4F81BD"/>
              </a:buClr>
              <a:buSzPct val="80000"/>
              <a:defRPr/>
            </a:pPr>
            <a:endParaRPr lang="ru-RU" sz="2400" b="1" dirty="0" smtClean="0">
              <a:solidFill>
                <a:srgbClr val="047A6F"/>
              </a:solidFill>
              <a:latin typeface="Arial Narrow" panose="020B0606020202030204" pitchFamily="34" charset="0"/>
            </a:endParaRPr>
          </a:p>
          <a:p>
            <a:pPr indent="12700">
              <a:buClr>
                <a:srgbClr val="4F81BD"/>
              </a:buClr>
              <a:buSzPct val="80000"/>
              <a:defRPr/>
            </a:pPr>
            <a:endParaRPr lang="ru-RU" sz="3200" b="1" dirty="0">
              <a:solidFill>
                <a:srgbClr val="4F81BD">
                  <a:lumMod val="75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AutoShape 2" descr="увеличи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428596" y="2214554"/>
            <a:ext cx="8572560" cy="1470025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latin typeface="Bookman Old Style" pitchFamily="18" charset="0"/>
              </a:rPr>
              <a:t>Анализируем трудные задания развёрнутой части КИМ ГИА 2025 по биологии</a:t>
            </a:r>
            <a:endParaRPr lang="ru-RU" b="1" i="1" dirty="0"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071934" y="5229200"/>
            <a:ext cx="5072066" cy="738218"/>
          </a:xfrm>
        </p:spPr>
        <p:txBody>
          <a:bodyPr/>
          <a:lstStyle/>
          <a:p>
            <a:pPr algn="l"/>
            <a:r>
              <a:rPr lang="ru-RU" sz="2400" b="1" dirty="0" err="1" smtClean="0">
                <a:solidFill>
                  <a:schemeClr val="tx1"/>
                </a:solidFill>
                <a:latin typeface="Bookman Old Style" pitchFamily="18" charset="0"/>
                <a:cs typeface="Arial" pitchFamily="34" charset="0"/>
              </a:rPr>
              <a:t>Шапетько</a:t>
            </a:r>
            <a:r>
              <a:rPr lang="ru-RU" sz="2400" b="1" dirty="0" smtClean="0">
                <a:solidFill>
                  <a:schemeClr val="tx1"/>
                </a:solidFill>
                <a:latin typeface="Bookman Old Style" pitchFamily="18" charset="0"/>
                <a:cs typeface="Arial" pitchFamily="34" charset="0"/>
              </a:rPr>
              <a:t> Елена Васильевна – председатель ГИА по биологии Алтайского края</a:t>
            </a:r>
            <a:endParaRPr lang="ru-RU" sz="2400" b="1" dirty="0">
              <a:solidFill>
                <a:schemeClr val="tx1"/>
              </a:solidFill>
              <a:latin typeface="Bookman Old Style" pitchFamily="18" charset="0"/>
              <a:cs typeface="Arial" pitchFamily="34" charset="0"/>
            </a:endParaRPr>
          </a:p>
        </p:txBody>
      </p:sp>
      <p:pic>
        <p:nvPicPr>
          <p:cNvPr id="7" name="Picture 4" descr="C:\Users\1\Desktop\герб.jpg"/>
          <p:cNvPicPr>
            <a:picLocks noChangeAspect="1" noChangeArrowheads="1"/>
          </p:cNvPicPr>
          <p:nvPr/>
        </p:nvPicPr>
        <p:blipFill>
          <a:blip r:embed="rId3"/>
          <a:srcRect l="15823" t="4626" r="19302" b="7259"/>
          <a:stretch>
            <a:fillRect/>
          </a:stretch>
        </p:blipFill>
        <p:spPr bwMode="auto">
          <a:xfrm>
            <a:off x="7572375" y="0"/>
            <a:ext cx="1571625" cy="16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АИРО отмечает 85-летний юбилей - Алтайский институт развития образования  имени Адриана Митрофановича Топорова"/>
          <p:cNvPicPr/>
          <p:nvPr/>
        </p:nvPicPr>
        <p:blipFill>
          <a:blip r:embed="rId4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14480" cy="16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1"/>
          <p:cNvSpPr txBox="1">
            <a:spLocks/>
          </p:cNvSpPr>
          <p:nvPr/>
        </p:nvSpPr>
        <p:spPr bwMode="auto">
          <a:xfrm>
            <a:off x="1714480" y="0"/>
            <a:ext cx="5929354" cy="1643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456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одержимое 2"/>
          <p:cNvSpPr txBox="1">
            <a:spLocks/>
          </p:cNvSpPr>
          <p:nvPr/>
        </p:nvSpPr>
        <p:spPr>
          <a:xfrm>
            <a:off x="1428728" y="285728"/>
            <a:ext cx="7010589" cy="10715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indent="12700">
              <a:buClr>
                <a:srgbClr val="4F81BD"/>
              </a:buClr>
              <a:buSzPct val="80000"/>
              <a:defRPr/>
            </a:pPr>
            <a:endParaRPr lang="ru-RU" sz="3200" b="1" dirty="0" smtClean="0">
              <a:solidFill>
                <a:srgbClr val="4F81BD">
                  <a:lumMod val="75000"/>
                </a:srgbClr>
              </a:solidFill>
              <a:latin typeface="Arial Narrow" panose="020B0606020202030204" pitchFamily="34" charset="0"/>
            </a:endParaRPr>
          </a:p>
          <a:p>
            <a:pPr indent="12700">
              <a:buClr>
                <a:srgbClr val="4F81BD"/>
              </a:buClr>
              <a:buSzPct val="80000"/>
              <a:defRPr/>
            </a:pPr>
            <a:r>
              <a:rPr lang="ru-RU" sz="3200" b="1" dirty="0" smtClean="0">
                <a:solidFill>
                  <a:srgbClr val="4F81BD">
                    <a:lumMod val="75000"/>
                  </a:srgbClr>
                </a:solidFill>
                <a:latin typeface="Arial Narrow" panose="020B0606020202030204" pitchFamily="34" charset="0"/>
              </a:rPr>
              <a:t>          </a:t>
            </a:r>
          </a:p>
          <a:p>
            <a:pPr indent="12700" algn="ctr">
              <a:buClr>
                <a:srgbClr val="4F81BD"/>
              </a:buClr>
              <a:buSzPct val="80000"/>
              <a:defRPr/>
            </a:pPr>
            <a:r>
              <a:rPr lang="ru-RU" sz="3600" b="1" dirty="0" smtClean="0">
                <a:solidFill>
                  <a:schemeClr val="tx1"/>
                </a:solidFill>
                <a:latin typeface="Bookman Old Style" pitchFamily="18" charset="0"/>
              </a:rPr>
              <a:t>Задания линии 28</a:t>
            </a:r>
          </a:p>
          <a:p>
            <a:pPr indent="12700">
              <a:buClr>
                <a:srgbClr val="4F81BD"/>
              </a:buClr>
              <a:buSzPct val="80000"/>
              <a:defRPr/>
            </a:pPr>
            <a:endParaRPr lang="ru-RU" sz="2400" b="1" dirty="0" smtClean="0">
              <a:solidFill>
                <a:srgbClr val="047A6F"/>
              </a:solidFill>
              <a:latin typeface="Arial Narrow" panose="020B0606020202030204" pitchFamily="34" charset="0"/>
            </a:endParaRPr>
          </a:p>
          <a:p>
            <a:pPr indent="12700">
              <a:buClr>
                <a:srgbClr val="4F81BD"/>
              </a:buClr>
              <a:buSzPct val="80000"/>
              <a:defRPr/>
            </a:pPr>
            <a:endParaRPr lang="ru-RU" sz="3200" b="1" dirty="0">
              <a:solidFill>
                <a:srgbClr val="4F81BD">
                  <a:lumMod val="75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AutoShape 2" descr="увеличи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428596" y="2214554"/>
            <a:ext cx="8572560" cy="1470025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b="1" i="1" dirty="0">
              <a:latin typeface="Bookman Old Style" pitchFamily="18" charset="0"/>
              <a:cs typeface="Arial" pitchFamily="34" charset="0"/>
            </a:endParaRPr>
          </a:p>
        </p:txBody>
      </p:sp>
      <p:pic>
        <p:nvPicPr>
          <p:cNvPr id="7" name="Picture 4" descr="C:\Users\1\Desktop\герб.jpg"/>
          <p:cNvPicPr>
            <a:picLocks noChangeAspect="1" noChangeArrowheads="1"/>
          </p:cNvPicPr>
          <p:nvPr/>
        </p:nvPicPr>
        <p:blipFill>
          <a:blip r:embed="rId2"/>
          <a:srcRect l="15823" t="4626" r="19302" b="7259"/>
          <a:stretch>
            <a:fillRect/>
          </a:stretch>
        </p:blipFill>
        <p:spPr bwMode="auto">
          <a:xfrm>
            <a:off x="7572375" y="0"/>
            <a:ext cx="1571625" cy="16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АИРО отмечает 85-летний юбилей - Алтайский институт развития образования  имени Адриана Митрофановича Топорова"/>
          <p:cNvPicPr/>
          <p:nvPr/>
        </p:nvPicPr>
        <p:blipFill>
          <a:blip r:embed="rId3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14480" cy="16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>
          <a:xfrm>
            <a:off x="357158" y="2071678"/>
            <a:ext cx="8358246" cy="3571900"/>
          </a:xfrm>
        </p:spPr>
        <p:txBody>
          <a:bodyPr/>
          <a:lstStyle/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28.1. На Х- и Y-хромосомах человека существуют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псевдоаутосомные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участки, которые содержат аллели одного гена, и между ними может происходить кроссинговер. Один из таких генов вызывает аномалии в развитии кисти. Аллель гена образования перепонок между пальцами (перепончатые пальцы) 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наследуется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голандрически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(наследование по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гетерогаметному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полу).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Женщина с нормальным развитием кисти и нормальными пальцами вышла замуж за мужчину с аномалией развития кисти и перепончатыми пальцами, гомозиготная мать которого не имела аномалии в развитии кисти. </a:t>
            </a:r>
            <a:r>
              <a:rPr lang="ru-RU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Родившаяся в этом браке дочь с аномалией развития кисти вышла замуж за мужчину без названных аномалий.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Определите генотипы родителей и генотипы, фенотипы, пол возможного потомства. Возможно ли рождение в первом браке ребенка с нормальным развитием кисти и перепонками между пальцами? Ответ поясните. </a:t>
            </a:r>
          </a:p>
          <a:p>
            <a:pPr algn="just"/>
            <a:endParaRPr lang="ru-RU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456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одержимое 2"/>
          <p:cNvSpPr txBox="1">
            <a:spLocks/>
          </p:cNvSpPr>
          <p:nvPr/>
        </p:nvSpPr>
        <p:spPr>
          <a:xfrm>
            <a:off x="1428728" y="285728"/>
            <a:ext cx="7010589" cy="10715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indent="12700">
              <a:buClr>
                <a:srgbClr val="4F81BD"/>
              </a:buClr>
              <a:buSzPct val="80000"/>
              <a:defRPr/>
            </a:pPr>
            <a:endParaRPr lang="ru-RU" sz="3200" b="1" dirty="0" smtClean="0">
              <a:solidFill>
                <a:srgbClr val="4F81BD">
                  <a:lumMod val="75000"/>
                </a:srgbClr>
              </a:solidFill>
              <a:latin typeface="Arial Narrow" panose="020B0606020202030204" pitchFamily="34" charset="0"/>
            </a:endParaRPr>
          </a:p>
          <a:p>
            <a:pPr indent="12700">
              <a:buClr>
                <a:srgbClr val="4F81BD"/>
              </a:buClr>
              <a:buSzPct val="80000"/>
              <a:defRPr/>
            </a:pPr>
            <a:r>
              <a:rPr lang="ru-RU" sz="3200" b="1" dirty="0" smtClean="0">
                <a:solidFill>
                  <a:srgbClr val="4F81BD">
                    <a:lumMod val="75000"/>
                  </a:srgbClr>
                </a:solidFill>
                <a:latin typeface="Arial Narrow" panose="020B0606020202030204" pitchFamily="34" charset="0"/>
              </a:rPr>
              <a:t>          </a:t>
            </a:r>
          </a:p>
          <a:p>
            <a:pPr indent="12700" algn="ctr">
              <a:buClr>
                <a:srgbClr val="4F81BD"/>
              </a:buClr>
              <a:buSzPct val="80000"/>
              <a:defRPr/>
            </a:pPr>
            <a:r>
              <a:rPr lang="ru-RU" sz="3600" b="1" dirty="0" smtClean="0">
                <a:solidFill>
                  <a:schemeClr val="tx1"/>
                </a:solidFill>
                <a:latin typeface="Bookman Old Style" pitchFamily="18" charset="0"/>
              </a:rPr>
              <a:t>Задания линии 28</a:t>
            </a:r>
          </a:p>
          <a:p>
            <a:pPr indent="12700">
              <a:buClr>
                <a:srgbClr val="4F81BD"/>
              </a:buClr>
              <a:buSzPct val="80000"/>
              <a:defRPr/>
            </a:pPr>
            <a:endParaRPr lang="ru-RU" sz="2400" b="1" dirty="0" smtClean="0">
              <a:solidFill>
                <a:srgbClr val="047A6F"/>
              </a:solidFill>
              <a:latin typeface="Arial Narrow" panose="020B0606020202030204" pitchFamily="34" charset="0"/>
            </a:endParaRPr>
          </a:p>
          <a:p>
            <a:pPr indent="12700">
              <a:buClr>
                <a:srgbClr val="4F81BD"/>
              </a:buClr>
              <a:buSzPct val="80000"/>
              <a:defRPr/>
            </a:pPr>
            <a:endParaRPr lang="ru-RU" sz="3200" b="1" dirty="0">
              <a:solidFill>
                <a:srgbClr val="4F81BD">
                  <a:lumMod val="75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AutoShape 2" descr="увеличи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4" descr="C:\Users\1\Desktop\герб.jpg"/>
          <p:cNvPicPr>
            <a:picLocks noChangeAspect="1" noChangeArrowheads="1"/>
          </p:cNvPicPr>
          <p:nvPr/>
        </p:nvPicPr>
        <p:blipFill>
          <a:blip r:embed="rId2"/>
          <a:srcRect l="15823" t="4626" r="19302" b="7259"/>
          <a:stretch>
            <a:fillRect/>
          </a:stretch>
        </p:blipFill>
        <p:spPr bwMode="auto">
          <a:xfrm>
            <a:off x="7572375" y="0"/>
            <a:ext cx="1571625" cy="16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АИРО отмечает 85-летний юбилей - Алтайский институт развития образования  имени Адриана Митрофановича Топорова"/>
          <p:cNvPicPr/>
          <p:nvPr/>
        </p:nvPicPr>
        <p:blipFill>
          <a:blip r:embed="rId3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14480" cy="16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lum bright="20000"/>
          </a:blip>
          <a:srcRect t="6276" r="15517" b="32008"/>
          <a:stretch>
            <a:fillRect/>
          </a:stretch>
        </p:blipFill>
        <p:spPr bwMode="auto">
          <a:xfrm>
            <a:off x="1071538" y="1643050"/>
            <a:ext cx="6715172" cy="47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28456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одержимое 2"/>
          <p:cNvSpPr txBox="1">
            <a:spLocks/>
          </p:cNvSpPr>
          <p:nvPr/>
        </p:nvSpPr>
        <p:spPr>
          <a:xfrm>
            <a:off x="1428728" y="285728"/>
            <a:ext cx="7010589" cy="10715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indent="12700">
              <a:buClr>
                <a:srgbClr val="4F81BD"/>
              </a:buClr>
              <a:buSzPct val="80000"/>
              <a:defRPr/>
            </a:pPr>
            <a:endParaRPr lang="ru-RU" sz="3200" b="1" dirty="0" smtClean="0">
              <a:solidFill>
                <a:srgbClr val="4F81BD">
                  <a:lumMod val="75000"/>
                </a:srgbClr>
              </a:solidFill>
              <a:latin typeface="Arial Narrow" panose="020B0606020202030204" pitchFamily="34" charset="0"/>
            </a:endParaRPr>
          </a:p>
          <a:p>
            <a:pPr indent="12700">
              <a:buClr>
                <a:srgbClr val="4F81BD"/>
              </a:buClr>
              <a:buSzPct val="80000"/>
              <a:defRPr/>
            </a:pPr>
            <a:r>
              <a:rPr lang="ru-RU" sz="3200" b="1" dirty="0" smtClean="0">
                <a:solidFill>
                  <a:srgbClr val="4F81BD">
                    <a:lumMod val="75000"/>
                  </a:srgbClr>
                </a:solidFill>
                <a:latin typeface="Arial Narrow" panose="020B0606020202030204" pitchFamily="34" charset="0"/>
              </a:rPr>
              <a:t>          </a:t>
            </a:r>
          </a:p>
          <a:p>
            <a:pPr indent="12700" algn="ctr">
              <a:buClr>
                <a:srgbClr val="4F81BD"/>
              </a:buClr>
              <a:buSzPct val="80000"/>
              <a:defRPr/>
            </a:pPr>
            <a:r>
              <a:rPr lang="ru-RU" sz="3600" b="1" dirty="0" smtClean="0">
                <a:solidFill>
                  <a:schemeClr val="tx1"/>
                </a:solidFill>
                <a:latin typeface="Bookman Old Style" pitchFamily="18" charset="0"/>
              </a:rPr>
              <a:t>Задания линии 28</a:t>
            </a:r>
          </a:p>
          <a:p>
            <a:pPr indent="12700">
              <a:buClr>
                <a:srgbClr val="4F81BD"/>
              </a:buClr>
              <a:buSzPct val="80000"/>
              <a:defRPr/>
            </a:pPr>
            <a:endParaRPr lang="ru-RU" sz="2400" b="1" dirty="0" smtClean="0">
              <a:solidFill>
                <a:srgbClr val="047A6F"/>
              </a:solidFill>
              <a:latin typeface="Arial Narrow" panose="020B0606020202030204" pitchFamily="34" charset="0"/>
            </a:endParaRPr>
          </a:p>
          <a:p>
            <a:pPr indent="12700">
              <a:buClr>
                <a:srgbClr val="4F81BD"/>
              </a:buClr>
              <a:buSzPct val="80000"/>
              <a:defRPr/>
            </a:pPr>
            <a:endParaRPr lang="ru-RU" sz="3200" b="1" dirty="0">
              <a:solidFill>
                <a:srgbClr val="4F81BD">
                  <a:lumMod val="75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AutoShape 2" descr="увеличи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428596" y="2214554"/>
            <a:ext cx="8572560" cy="1470025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b="1" i="1" dirty="0">
              <a:latin typeface="Bookman Old Style" pitchFamily="18" charset="0"/>
              <a:cs typeface="Arial" pitchFamily="34" charset="0"/>
            </a:endParaRPr>
          </a:p>
        </p:txBody>
      </p:sp>
      <p:pic>
        <p:nvPicPr>
          <p:cNvPr id="7" name="Picture 4" descr="C:\Users\1\Desktop\герб.jpg"/>
          <p:cNvPicPr>
            <a:picLocks noChangeAspect="1" noChangeArrowheads="1"/>
          </p:cNvPicPr>
          <p:nvPr/>
        </p:nvPicPr>
        <p:blipFill>
          <a:blip r:embed="rId2"/>
          <a:srcRect l="15823" t="4626" r="19302" b="7259"/>
          <a:stretch>
            <a:fillRect/>
          </a:stretch>
        </p:blipFill>
        <p:spPr bwMode="auto">
          <a:xfrm>
            <a:off x="7572375" y="0"/>
            <a:ext cx="1571625" cy="16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АИРО отмечает 85-летний юбилей - Алтайский институт развития образования  имени Адриана Митрофановича Топорова"/>
          <p:cNvPicPr/>
          <p:nvPr/>
        </p:nvPicPr>
        <p:blipFill>
          <a:blip r:embed="rId3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14480" cy="16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>
          <a:xfrm>
            <a:off x="357158" y="2071678"/>
            <a:ext cx="8358246" cy="3571900"/>
          </a:xfrm>
        </p:spPr>
        <p:txBody>
          <a:bodyPr/>
          <a:lstStyle/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28.2. У женщин между аллелями генов красно-зеленого дальтонизма и гемофилии типа А происходит кроссинговер.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имеющая указанных заболеваний женщина, у отца которой была гемофилия, а у </a:t>
            </a:r>
            <a:r>
              <a:rPr lang="ru-RU" sz="1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дигомозиготной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матери - дальтонизм, вышла замуж за мужчину, не имеющего таких заболеваний. </a:t>
            </a:r>
            <a:r>
              <a:rPr lang="ru-RU" sz="1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Родившаяся в этом браке гомозиготная здоровая дочь вышла замуж за мужчину, не имеющего таких заболеваний.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этой семье родился ребенок -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гемофилик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Составьте схемы решения задачи. Укажите генотипы родителей и генотипы, фенотипы, пол возможного потомства в двух браках. Возможно ли в первом браке рождение больного этими двумя заболеваниями ребенка? Ответ поясните.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endParaRPr lang="ru-RU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456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одержимое 2"/>
          <p:cNvSpPr txBox="1">
            <a:spLocks/>
          </p:cNvSpPr>
          <p:nvPr/>
        </p:nvSpPr>
        <p:spPr>
          <a:xfrm>
            <a:off x="1428728" y="285728"/>
            <a:ext cx="7010589" cy="10715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indent="12700">
              <a:buClr>
                <a:srgbClr val="4F81BD"/>
              </a:buClr>
              <a:buSzPct val="80000"/>
              <a:defRPr/>
            </a:pPr>
            <a:endParaRPr lang="ru-RU" sz="3200" b="1" dirty="0" smtClean="0">
              <a:solidFill>
                <a:srgbClr val="4F81BD">
                  <a:lumMod val="75000"/>
                </a:srgbClr>
              </a:solidFill>
              <a:latin typeface="Arial Narrow" panose="020B0606020202030204" pitchFamily="34" charset="0"/>
            </a:endParaRPr>
          </a:p>
          <a:p>
            <a:pPr indent="12700">
              <a:buClr>
                <a:srgbClr val="4F81BD"/>
              </a:buClr>
              <a:buSzPct val="80000"/>
              <a:defRPr/>
            </a:pPr>
            <a:r>
              <a:rPr lang="ru-RU" sz="3200" b="1" dirty="0" smtClean="0">
                <a:solidFill>
                  <a:srgbClr val="4F81BD">
                    <a:lumMod val="75000"/>
                  </a:srgbClr>
                </a:solidFill>
                <a:latin typeface="Arial Narrow" panose="020B0606020202030204" pitchFamily="34" charset="0"/>
              </a:rPr>
              <a:t>          </a:t>
            </a:r>
          </a:p>
          <a:p>
            <a:pPr indent="12700" algn="ctr">
              <a:buClr>
                <a:srgbClr val="4F81BD"/>
              </a:buClr>
              <a:buSzPct val="80000"/>
              <a:defRPr/>
            </a:pPr>
            <a:r>
              <a:rPr lang="ru-RU" sz="3600" b="1" dirty="0" smtClean="0">
                <a:solidFill>
                  <a:schemeClr val="tx1"/>
                </a:solidFill>
                <a:latin typeface="Bookman Old Style" pitchFamily="18" charset="0"/>
              </a:rPr>
              <a:t>Задания линии 28</a:t>
            </a:r>
          </a:p>
          <a:p>
            <a:pPr indent="12700">
              <a:buClr>
                <a:srgbClr val="4F81BD"/>
              </a:buClr>
              <a:buSzPct val="80000"/>
              <a:defRPr/>
            </a:pPr>
            <a:endParaRPr lang="ru-RU" sz="2400" b="1" dirty="0" smtClean="0">
              <a:solidFill>
                <a:srgbClr val="047A6F"/>
              </a:solidFill>
              <a:latin typeface="Arial Narrow" panose="020B0606020202030204" pitchFamily="34" charset="0"/>
            </a:endParaRPr>
          </a:p>
          <a:p>
            <a:pPr indent="12700">
              <a:buClr>
                <a:srgbClr val="4F81BD"/>
              </a:buClr>
              <a:buSzPct val="80000"/>
              <a:defRPr/>
            </a:pPr>
            <a:endParaRPr lang="ru-RU" sz="3200" b="1" dirty="0">
              <a:solidFill>
                <a:srgbClr val="4F81BD">
                  <a:lumMod val="75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AutoShape 2" descr="увеличи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4" descr="C:\Users\1\Desktop\герб.jpg"/>
          <p:cNvPicPr>
            <a:picLocks noChangeAspect="1" noChangeArrowheads="1"/>
          </p:cNvPicPr>
          <p:nvPr/>
        </p:nvPicPr>
        <p:blipFill>
          <a:blip r:embed="rId2"/>
          <a:srcRect l="15823" t="4626" r="19302" b="7259"/>
          <a:stretch>
            <a:fillRect/>
          </a:stretch>
        </p:blipFill>
        <p:spPr bwMode="auto">
          <a:xfrm>
            <a:off x="7572375" y="0"/>
            <a:ext cx="1571625" cy="16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АИРО отмечает 85-летний юбилей - Алтайский институт развития образования  имени Адриана Митрофановича Топорова"/>
          <p:cNvPicPr/>
          <p:nvPr/>
        </p:nvPicPr>
        <p:blipFill>
          <a:blip r:embed="rId3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14480" cy="16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/>
          <a:srcRect t="4845" b="22480"/>
          <a:stretch>
            <a:fillRect/>
          </a:stretch>
        </p:blipFill>
        <p:spPr bwMode="auto">
          <a:xfrm>
            <a:off x="1428728" y="1428736"/>
            <a:ext cx="6143668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28456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Прямоугольник 40"/>
          <p:cNvSpPr/>
          <p:nvPr/>
        </p:nvSpPr>
        <p:spPr>
          <a:xfrm>
            <a:off x="1571605" y="285728"/>
            <a:ext cx="621510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Bookman Old Style" pitchFamily="18" charset="0"/>
              </a:rPr>
              <a:t>Контактные данные:</a:t>
            </a:r>
          </a:p>
          <a:p>
            <a:pPr algn="ctr"/>
            <a:endParaRPr lang="ru-RU" sz="3200" dirty="0">
              <a:solidFill>
                <a:srgbClr val="002060"/>
              </a:solidFill>
            </a:endParaRPr>
          </a:p>
        </p:txBody>
      </p:sp>
      <p:pic>
        <p:nvPicPr>
          <p:cNvPr id="49" name="Рисунок 4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042" y="127331"/>
            <a:ext cx="1307876" cy="1048723"/>
          </a:xfrm>
          <a:prstGeom prst="rect">
            <a:avLst/>
          </a:prstGeom>
        </p:spPr>
      </p:pic>
      <p:pic>
        <p:nvPicPr>
          <p:cNvPr id="9" name="Picture 2" descr="C:\Users\L326\Desktop\IMG-20201014-WA000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72462" y="0"/>
            <a:ext cx="1071539" cy="1116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571472" y="1600200"/>
            <a:ext cx="8286808" cy="4525963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ru-RU" sz="2400" b="1" dirty="0" err="1">
                <a:latin typeface="Bookman Old Style" pitchFamily="18" charset="0"/>
                <a:cs typeface="Times New Roman" pitchFamily="18" charset="0"/>
              </a:rPr>
              <a:t>Шапетько</a:t>
            </a:r>
            <a:r>
              <a:rPr lang="ru-RU" sz="2400" b="1" dirty="0">
                <a:latin typeface="Bookman Old Style" pitchFamily="18" charset="0"/>
                <a:cs typeface="Times New Roman" pitchFamily="18" charset="0"/>
              </a:rPr>
              <a:t> Елена Васильевна </a:t>
            </a:r>
            <a:r>
              <a:rPr lang="ru-RU" sz="2400" dirty="0">
                <a:latin typeface="Bookman Old Style" pitchFamily="18" charset="0"/>
                <a:cs typeface="Times New Roman" pitchFamily="18" charset="0"/>
              </a:rPr>
              <a:t>– кандидат</a:t>
            </a:r>
          </a:p>
          <a:p>
            <a:pPr>
              <a:buFontTx/>
              <a:buNone/>
            </a:pPr>
            <a:r>
              <a:rPr lang="ru-RU" sz="2400" dirty="0">
                <a:latin typeface="Bookman Old Style" pitchFamily="18" charset="0"/>
                <a:cs typeface="Times New Roman" pitchFamily="18" charset="0"/>
              </a:rPr>
              <a:t>биологических наук,</a:t>
            </a:r>
          </a:p>
          <a:p>
            <a:pPr>
              <a:buFontTx/>
              <a:buNone/>
            </a:pPr>
            <a:r>
              <a:rPr lang="ru-RU" sz="2400" dirty="0">
                <a:latin typeface="Bookman Old Style" pitchFamily="18" charset="0"/>
                <a:cs typeface="Times New Roman" pitchFamily="18" charset="0"/>
              </a:rPr>
              <a:t>доцент кафедры зоологии и физиологии</a:t>
            </a:r>
          </a:p>
          <a:p>
            <a:pPr>
              <a:buFontTx/>
              <a:buNone/>
            </a:pPr>
            <a:r>
              <a:rPr lang="ru-RU" sz="2400" dirty="0">
                <a:latin typeface="Bookman Old Style" pitchFamily="18" charset="0"/>
                <a:cs typeface="Times New Roman" pitchFamily="18" charset="0"/>
              </a:rPr>
              <a:t>Института биологии и биотехнологии </a:t>
            </a:r>
            <a:r>
              <a:rPr lang="ru-RU" sz="2400" dirty="0" smtClean="0">
                <a:latin typeface="Bookman Old Style" pitchFamily="18" charset="0"/>
                <a:cs typeface="Times New Roman" pitchFamily="18" charset="0"/>
              </a:rPr>
              <a:t>АГУ,</a:t>
            </a:r>
          </a:p>
          <a:p>
            <a:pPr>
              <a:buFontTx/>
              <a:buNone/>
            </a:pPr>
            <a:r>
              <a:rPr lang="ru-RU" sz="2400" dirty="0" smtClean="0">
                <a:latin typeface="Bookman Old Style" pitchFamily="18" charset="0"/>
                <a:cs typeface="Times New Roman" pitchFamily="18" charset="0"/>
              </a:rPr>
              <a:t>председатель комиссии ГИА по биологии по</a:t>
            </a:r>
          </a:p>
          <a:p>
            <a:pPr>
              <a:buFontTx/>
              <a:buNone/>
            </a:pPr>
            <a:r>
              <a:rPr lang="ru-RU" sz="2400" dirty="0" smtClean="0">
                <a:latin typeface="Bookman Old Style" pitchFamily="18" charset="0"/>
                <a:cs typeface="Times New Roman" pitchFamily="18" charset="0"/>
              </a:rPr>
              <a:t>Алтайскому краю</a:t>
            </a:r>
            <a:endParaRPr lang="ru-RU" sz="2400" dirty="0">
              <a:latin typeface="Bookman Old Style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ru-RU" sz="2400" dirty="0">
              <a:latin typeface="Bookman Old Style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sz="2400" dirty="0">
                <a:latin typeface="Bookman Old Style" pitchFamily="18" charset="0"/>
                <a:cs typeface="Times New Roman" pitchFamily="18" charset="0"/>
              </a:rPr>
              <a:t>E-mail: </a:t>
            </a:r>
            <a:r>
              <a:rPr lang="en-US" sz="2400" dirty="0">
                <a:latin typeface="Bookman Old Style" pitchFamily="18" charset="0"/>
                <a:cs typeface="Times New Roman" pitchFamily="18" charset="0"/>
                <a:hlinkClick r:id="rId5"/>
              </a:rPr>
              <a:t>shapetko69@mail.ru</a:t>
            </a:r>
            <a:endParaRPr lang="ru-RU" sz="2400" dirty="0">
              <a:latin typeface="Bookman Old Style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en-US" sz="2400" dirty="0">
              <a:latin typeface="Bookman Old Style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ru-RU" sz="2400" dirty="0">
                <a:latin typeface="Bookman Old Style" pitchFamily="18" charset="0"/>
                <a:cs typeface="Times New Roman" pitchFamily="18" charset="0"/>
              </a:rPr>
              <a:t>Тел.  +7-906-940-63-65</a:t>
            </a: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681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одержимое 2"/>
          <p:cNvSpPr txBox="1">
            <a:spLocks/>
          </p:cNvSpPr>
          <p:nvPr/>
        </p:nvSpPr>
        <p:spPr>
          <a:xfrm>
            <a:off x="1428728" y="285728"/>
            <a:ext cx="7010589" cy="10715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indent="12700">
              <a:buClr>
                <a:srgbClr val="4F81BD"/>
              </a:buClr>
              <a:buSzPct val="80000"/>
              <a:defRPr/>
            </a:pPr>
            <a:endParaRPr lang="ru-RU" sz="3200" b="1" dirty="0" smtClean="0">
              <a:solidFill>
                <a:srgbClr val="4F81BD">
                  <a:lumMod val="75000"/>
                </a:srgbClr>
              </a:solidFill>
              <a:latin typeface="Arial Narrow" panose="020B0606020202030204" pitchFamily="34" charset="0"/>
            </a:endParaRPr>
          </a:p>
          <a:p>
            <a:pPr indent="12700">
              <a:buClr>
                <a:srgbClr val="4F81BD"/>
              </a:buClr>
              <a:buSzPct val="80000"/>
              <a:defRPr/>
            </a:pPr>
            <a:r>
              <a:rPr lang="ru-RU" sz="3200" b="1" dirty="0" smtClean="0">
                <a:solidFill>
                  <a:srgbClr val="4F81BD">
                    <a:lumMod val="75000"/>
                  </a:srgbClr>
                </a:solidFill>
                <a:latin typeface="Arial Narrow" panose="020B0606020202030204" pitchFamily="34" charset="0"/>
              </a:rPr>
              <a:t>          </a:t>
            </a:r>
          </a:p>
          <a:p>
            <a:pPr indent="12700" algn="ctr">
              <a:buClr>
                <a:srgbClr val="4F81BD"/>
              </a:buClr>
              <a:buSzPct val="80000"/>
              <a:defRPr/>
            </a:pPr>
            <a:endParaRPr lang="ru-RU" sz="3600" b="1" dirty="0" smtClean="0">
              <a:solidFill>
                <a:schemeClr val="tx1"/>
              </a:solidFill>
              <a:latin typeface="Bookman Old Style" pitchFamily="18" charset="0"/>
            </a:endParaRPr>
          </a:p>
          <a:p>
            <a:pPr indent="12700">
              <a:buClr>
                <a:srgbClr val="4F81BD"/>
              </a:buClr>
              <a:buSzPct val="80000"/>
              <a:defRPr/>
            </a:pPr>
            <a:endParaRPr lang="ru-RU" sz="2400" b="1" dirty="0" smtClean="0">
              <a:solidFill>
                <a:srgbClr val="047A6F"/>
              </a:solidFill>
              <a:latin typeface="Arial Narrow" panose="020B0606020202030204" pitchFamily="34" charset="0"/>
            </a:endParaRPr>
          </a:p>
          <a:p>
            <a:pPr indent="12700">
              <a:buClr>
                <a:srgbClr val="4F81BD"/>
              </a:buClr>
              <a:buSzPct val="80000"/>
              <a:defRPr/>
            </a:pPr>
            <a:endParaRPr lang="ru-RU" sz="3200" b="1" dirty="0">
              <a:solidFill>
                <a:srgbClr val="4F81BD">
                  <a:lumMod val="75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AutoShape 2" descr="увеличи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4" descr="C:\Users\1\Desktop\герб.jpg"/>
          <p:cNvPicPr>
            <a:picLocks noChangeAspect="1" noChangeArrowheads="1"/>
          </p:cNvPicPr>
          <p:nvPr/>
        </p:nvPicPr>
        <p:blipFill>
          <a:blip r:embed="rId2"/>
          <a:srcRect l="15823" t="4626" r="19302" b="7259"/>
          <a:stretch>
            <a:fillRect/>
          </a:stretch>
        </p:blipFill>
        <p:spPr bwMode="auto">
          <a:xfrm>
            <a:off x="7572375" y="0"/>
            <a:ext cx="1571625" cy="16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АИРО отмечает 85-летний юбилей - Алтайский институт развития образования  имени Адриана Митрофановича Топорова"/>
          <p:cNvPicPr/>
          <p:nvPr/>
        </p:nvPicPr>
        <p:blipFill>
          <a:blip r:embed="rId3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14480" cy="16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Заголовок 11"/>
          <p:cNvSpPr>
            <a:spLocks noGrp="1"/>
          </p:cNvSpPr>
          <p:nvPr>
            <p:ph type="ctrTitle"/>
          </p:nvPr>
        </p:nvSpPr>
        <p:spPr>
          <a:xfrm>
            <a:off x="357158" y="2500306"/>
            <a:ext cx="8572560" cy="1470025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800" b="1" dirty="0" smtClean="0">
                <a:latin typeface="Bookman Old Style" pitchFamily="18" charset="0"/>
              </a:rPr>
              <a:t>Спасибо за внимание!</a:t>
            </a:r>
            <a:endParaRPr lang="ru-RU" sz="4800" b="1" i="1" dirty="0">
              <a:latin typeface="Bookman Old Style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456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одержимое 2"/>
          <p:cNvSpPr txBox="1">
            <a:spLocks/>
          </p:cNvSpPr>
          <p:nvPr/>
        </p:nvSpPr>
        <p:spPr>
          <a:xfrm>
            <a:off x="1785917" y="285728"/>
            <a:ext cx="5786479" cy="10715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indent="12700">
              <a:buClr>
                <a:srgbClr val="4F81BD"/>
              </a:buClr>
              <a:buSzPct val="80000"/>
              <a:defRPr/>
            </a:pPr>
            <a:endParaRPr lang="ru-RU" sz="3200" b="1" dirty="0" smtClean="0">
              <a:solidFill>
                <a:srgbClr val="4F81BD">
                  <a:lumMod val="75000"/>
                </a:srgbClr>
              </a:solidFill>
              <a:latin typeface="Arial Narrow" panose="020B0606020202030204" pitchFamily="34" charset="0"/>
            </a:endParaRPr>
          </a:p>
          <a:p>
            <a:pPr indent="12700" algn="ctr">
              <a:buClr>
                <a:srgbClr val="4F81BD"/>
              </a:buClr>
              <a:buSzPct val="80000"/>
              <a:defRPr/>
            </a:pPr>
            <a:r>
              <a:rPr lang="ru-RU" sz="3200" b="1" dirty="0" smtClean="0">
                <a:solidFill>
                  <a:srgbClr val="4F81BD">
                    <a:lumMod val="75000"/>
                  </a:srgbClr>
                </a:solidFill>
                <a:latin typeface="Arial Narrow" panose="020B0606020202030204" pitchFamily="34" charset="0"/>
              </a:rPr>
              <a:t>          </a:t>
            </a:r>
          </a:p>
          <a:p>
            <a:pPr indent="12700" algn="ctr">
              <a:buClr>
                <a:srgbClr val="4F81BD"/>
              </a:buClr>
              <a:buSzPct val="80000"/>
              <a:defRPr/>
            </a:pPr>
            <a:r>
              <a:rPr lang="ru-RU" sz="3200" b="1" dirty="0" smtClean="0">
                <a:solidFill>
                  <a:schemeClr val="tx1"/>
                </a:solidFill>
                <a:latin typeface="Bookman Old Style" pitchFamily="18" charset="0"/>
              </a:rPr>
              <a:t>Статистика ЕГЭ - 2024</a:t>
            </a:r>
          </a:p>
          <a:p>
            <a:pPr indent="12700">
              <a:buClr>
                <a:srgbClr val="4F81BD"/>
              </a:buClr>
              <a:buSzPct val="80000"/>
              <a:defRPr/>
            </a:pPr>
            <a:endParaRPr lang="ru-RU" sz="2400" b="1" dirty="0" smtClean="0">
              <a:solidFill>
                <a:srgbClr val="047A6F"/>
              </a:solidFill>
              <a:latin typeface="Arial Narrow" panose="020B0606020202030204" pitchFamily="34" charset="0"/>
            </a:endParaRPr>
          </a:p>
          <a:p>
            <a:pPr indent="12700">
              <a:buClr>
                <a:srgbClr val="4F81BD"/>
              </a:buClr>
              <a:buSzPct val="80000"/>
              <a:defRPr/>
            </a:pPr>
            <a:endParaRPr lang="ru-RU" sz="3200" b="1" dirty="0">
              <a:solidFill>
                <a:srgbClr val="4F81BD">
                  <a:lumMod val="75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AutoShape 2" descr="увеличи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428596" y="2214554"/>
            <a:ext cx="8572560" cy="1470025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b="1" i="1" dirty="0">
              <a:latin typeface="Bookman Old Style" pitchFamily="18" charset="0"/>
              <a:cs typeface="Arial" pitchFamily="34" charset="0"/>
            </a:endParaRPr>
          </a:p>
        </p:txBody>
      </p:sp>
      <p:pic>
        <p:nvPicPr>
          <p:cNvPr id="7" name="Picture 4" descr="C:\Users\1\Desktop\герб.jpg"/>
          <p:cNvPicPr>
            <a:picLocks noChangeAspect="1" noChangeArrowheads="1"/>
          </p:cNvPicPr>
          <p:nvPr/>
        </p:nvPicPr>
        <p:blipFill>
          <a:blip r:embed="rId2"/>
          <a:srcRect l="15823" t="4626" r="19302" b="7259"/>
          <a:stretch>
            <a:fillRect/>
          </a:stretch>
        </p:blipFill>
        <p:spPr bwMode="auto">
          <a:xfrm>
            <a:off x="7572375" y="0"/>
            <a:ext cx="1571625" cy="16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АИРО отмечает 85-летний юбилей - Алтайский институт развития образования  имени Адриана Митрофановича Топорова"/>
          <p:cNvPicPr/>
          <p:nvPr/>
        </p:nvPicPr>
        <p:blipFill>
          <a:blip r:embed="rId3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14480" cy="16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285720" y="2143116"/>
          <a:ext cx="8501121" cy="3684391"/>
        </p:xfrm>
        <a:graphic>
          <a:graphicData uri="http://schemas.openxmlformats.org/drawingml/2006/table">
            <a:tbl>
              <a:tblPr/>
              <a:tblGrid>
                <a:gridCol w="540980"/>
                <a:gridCol w="4949719"/>
                <a:gridCol w="1003474"/>
                <a:gridCol w="1003474"/>
                <a:gridCol w="1003474"/>
              </a:tblGrid>
              <a:tr h="10209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16" marR="468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Участников, набравших балл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16" marR="468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Год проведения ГИА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16" marR="468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82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16" marR="468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16" marR="468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2022</a:t>
                      </a: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16" marR="468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2023</a:t>
                      </a: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16" marR="468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2024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16" marR="468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99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16" marR="468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ниже минимального балла, %</a:t>
                      </a: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16" marR="468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23,0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16" marR="468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23,8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16" marR="468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16,0</a:t>
                      </a:r>
                      <a:endParaRPr lang="ru-RU" sz="1800" dirty="0">
                        <a:solidFill>
                          <a:srgbClr val="00B05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16" marR="468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99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16" marR="468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 минимального балла до 60 баллов, %</a:t>
                      </a: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16" marR="468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53,0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16" marR="468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51,7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16" marR="468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51,8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16" marR="468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154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16" marR="46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 61 до 80 баллов, %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16" marR="46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21,2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16" marR="46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20,9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16" marR="46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26,9</a:t>
                      </a:r>
                      <a:endParaRPr lang="ru-RU" sz="1800" dirty="0">
                        <a:solidFill>
                          <a:srgbClr val="00B05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16" marR="468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99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16" marR="468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 81 до 100 баллов, %</a:t>
                      </a: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16" marR="468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2,9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16" marR="468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3,5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16" marR="468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5,3</a:t>
                      </a:r>
                      <a:endParaRPr lang="ru-RU" sz="1800" dirty="0">
                        <a:solidFill>
                          <a:srgbClr val="00B05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16" marR="468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99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16" marR="468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Средний тестовый балл</a:t>
                      </a:r>
                      <a:endParaRPr lang="ru-RU" sz="18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16" marR="468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47,8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16" marR="468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47,6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16" marR="468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52,1</a:t>
                      </a:r>
                      <a:endParaRPr lang="ru-RU" sz="1800" dirty="0">
                        <a:solidFill>
                          <a:srgbClr val="00B05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6816" marR="468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8456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одержимое 2"/>
          <p:cNvSpPr txBox="1">
            <a:spLocks/>
          </p:cNvSpPr>
          <p:nvPr/>
        </p:nvSpPr>
        <p:spPr>
          <a:xfrm>
            <a:off x="1428728" y="285728"/>
            <a:ext cx="7010589" cy="10715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indent="12700">
              <a:buClr>
                <a:srgbClr val="4F81BD"/>
              </a:buClr>
              <a:buSzPct val="80000"/>
              <a:defRPr/>
            </a:pPr>
            <a:endParaRPr lang="ru-RU" sz="3200" b="1" dirty="0" smtClean="0">
              <a:solidFill>
                <a:srgbClr val="4F81BD">
                  <a:lumMod val="75000"/>
                </a:srgbClr>
              </a:solidFill>
              <a:latin typeface="Arial Narrow" panose="020B0606020202030204" pitchFamily="34" charset="0"/>
            </a:endParaRPr>
          </a:p>
          <a:p>
            <a:pPr indent="12700">
              <a:buClr>
                <a:srgbClr val="4F81BD"/>
              </a:buClr>
              <a:buSzPct val="80000"/>
              <a:defRPr/>
            </a:pPr>
            <a:r>
              <a:rPr lang="ru-RU" sz="3200" b="1" dirty="0" smtClean="0">
                <a:solidFill>
                  <a:srgbClr val="4F81BD">
                    <a:lumMod val="75000"/>
                  </a:srgbClr>
                </a:solidFill>
                <a:latin typeface="Arial Narrow" panose="020B0606020202030204" pitchFamily="34" charset="0"/>
              </a:rPr>
              <a:t>          </a:t>
            </a:r>
          </a:p>
          <a:p>
            <a:pPr indent="12700" algn="ctr">
              <a:buClr>
                <a:srgbClr val="4F81BD"/>
              </a:buClr>
              <a:buSzPct val="80000"/>
              <a:defRPr/>
            </a:pPr>
            <a:r>
              <a:rPr lang="ru-RU" sz="3600" b="1" dirty="0" smtClean="0">
                <a:solidFill>
                  <a:schemeClr val="tx1"/>
                </a:solidFill>
                <a:latin typeface="Bookman Old Style" pitchFamily="18" charset="0"/>
              </a:rPr>
              <a:t>Задания линии 22</a:t>
            </a:r>
          </a:p>
          <a:p>
            <a:pPr indent="12700">
              <a:buClr>
                <a:srgbClr val="4F81BD"/>
              </a:buClr>
              <a:buSzPct val="80000"/>
              <a:defRPr/>
            </a:pPr>
            <a:endParaRPr lang="ru-RU" sz="2400" b="1" dirty="0" smtClean="0">
              <a:solidFill>
                <a:srgbClr val="047A6F"/>
              </a:solidFill>
              <a:latin typeface="Arial Narrow" panose="020B0606020202030204" pitchFamily="34" charset="0"/>
            </a:endParaRPr>
          </a:p>
          <a:p>
            <a:pPr indent="12700">
              <a:buClr>
                <a:srgbClr val="4F81BD"/>
              </a:buClr>
              <a:buSzPct val="80000"/>
              <a:defRPr/>
            </a:pPr>
            <a:endParaRPr lang="ru-RU" sz="3200" b="1" dirty="0">
              <a:solidFill>
                <a:srgbClr val="4F81BD">
                  <a:lumMod val="75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AutoShape 2" descr="увеличи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428596" y="2214554"/>
            <a:ext cx="8572560" cy="1470025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b="1" i="1" dirty="0">
              <a:latin typeface="Bookman Old Style" pitchFamily="18" charset="0"/>
              <a:cs typeface="Arial" pitchFamily="34" charset="0"/>
            </a:endParaRPr>
          </a:p>
        </p:txBody>
      </p:sp>
      <p:pic>
        <p:nvPicPr>
          <p:cNvPr id="7" name="Picture 4" descr="C:\Users\1\Desktop\герб.jpg"/>
          <p:cNvPicPr>
            <a:picLocks noChangeAspect="1" noChangeArrowheads="1"/>
          </p:cNvPicPr>
          <p:nvPr/>
        </p:nvPicPr>
        <p:blipFill>
          <a:blip r:embed="rId2"/>
          <a:srcRect l="15823" t="4626" r="19302" b="7259"/>
          <a:stretch>
            <a:fillRect/>
          </a:stretch>
        </p:blipFill>
        <p:spPr bwMode="auto">
          <a:xfrm>
            <a:off x="7572375" y="0"/>
            <a:ext cx="1571625" cy="16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АИРО отмечает 85-летний юбилей - Алтайский институт развития образования  имени Адриана Митрофановича Топорова"/>
          <p:cNvPicPr/>
          <p:nvPr/>
        </p:nvPicPr>
        <p:blipFill>
          <a:blip r:embed="rId3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14480" cy="16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>
          <a:xfrm>
            <a:off x="214282" y="1714488"/>
            <a:ext cx="8786874" cy="1752600"/>
          </a:xfrm>
        </p:spPr>
        <p:txBody>
          <a:bodyPr/>
          <a:lstStyle/>
          <a:p>
            <a:pPr algn="just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22. Экспериментатор изучал особенности физиологии растительных клеток. он помещал фрагмент эпидермиса листа тюльпана в 5%-ный раствор поваренной соли. Через 1,2 и 5 минут после начала эксперимента исследователь зарисовывал изменения, происходящие с клетками. Результаты приведены ниже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(максимальный балл  получило 2,6%) .</a:t>
            </a:r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3286124"/>
            <a:ext cx="4286280" cy="2024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Прямоугольник 10"/>
          <p:cNvSpPr/>
          <p:nvPr/>
        </p:nvSpPr>
        <p:spPr>
          <a:xfrm>
            <a:off x="285720" y="3286124"/>
            <a:ext cx="42862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качестве отрицательного контроля экспериментатор погружал фрагмент эпидермиса тюльпана на 5 минут в водопроводную воду. Почему такой отрицательный контроль не является адекватным? Ответ поясните. Предложите свой вариант постановки отрицательного контроля.</a:t>
            </a:r>
          </a:p>
        </p:txBody>
      </p:sp>
    </p:spTree>
    <p:extLst>
      <p:ext uri="{BB962C8B-B14F-4D97-AF65-F5344CB8AC3E}">
        <p14:creationId xmlns:p14="http://schemas.microsoft.com/office/powerpoint/2010/main" xmlns="" val="228456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одержимое 2"/>
          <p:cNvSpPr txBox="1">
            <a:spLocks/>
          </p:cNvSpPr>
          <p:nvPr/>
        </p:nvSpPr>
        <p:spPr>
          <a:xfrm>
            <a:off x="1428728" y="285728"/>
            <a:ext cx="7010589" cy="10715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indent="12700">
              <a:buClr>
                <a:srgbClr val="4F81BD"/>
              </a:buClr>
              <a:buSzPct val="80000"/>
              <a:defRPr/>
            </a:pPr>
            <a:endParaRPr lang="ru-RU" sz="3200" b="1" dirty="0" smtClean="0">
              <a:solidFill>
                <a:srgbClr val="4F81BD">
                  <a:lumMod val="75000"/>
                </a:srgbClr>
              </a:solidFill>
              <a:latin typeface="Arial Narrow" panose="020B0606020202030204" pitchFamily="34" charset="0"/>
            </a:endParaRPr>
          </a:p>
          <a:p>
            <a:pPr indent="12700">
              <a:buClr>
                <a:srgbClr val="4F81BD"/>
              </a:buClr>
              <a:buSzPct val="80000"/>
              <a:defRPr/>
            </a:pPr>
            <a:r>
              <a:rPr lang="ru-RU" sz="3200" b="1" dirty="0" smtClean="0">
                <a:solidFill>
                  <a:srgbClr val="4F81BD">
                    <a:lumMod val="75000"/>
                  </a:srgbClr>
                </a:solidFill>
                <a:latin typeface="Arial Narrow" panose="020B0606020202030204" pitchFamily="34" charset="0"/>
              </a:rPr>
              <a:t>          </a:t>
            </a:r>
          </a:p>
          <a:p>
            <a:pPr indent="12700" algn="ctr">
              <a:buClr>
                <a:srgbClr val="4F81BD"/>
              </a:buClr>
              <a:buSzPct val="80000"/>
              <a:defRPr/>
            </a:pPr>
            <a:r>
              <a:rPr lang="ru-RU" sz="3600" b="1" dirty="0" smtClean="0">
                <a:solidFill>
                  <a:schemeClr val="tx1"/>
                </a:solidFill>
                <a:latin typeface="Bookman Old Style" pitchFamily="18" charset="0"/>
              </a:rPr>
              <a:t>Задания линии 22</a:t>
            </a:r>
          </a:p>
          <a:p>
            <a:pPr indent="12700">
              <a:buClr>
                <a:srgbClr val="4F81BD"/>
              </a:buClr>
              <a:buSzPct val="80000"/>
              <a:defRPr/>
            </a:pPr>
            <a:endParaRPr lang="ru-RU" sz="2400" b="1" dirty="0" smtClean="0">
              <a:solidFill>
                <a:srgbClr val="047A6F"/>
              </a:solidFill>
              <a:latin typeface="Arial Narrow" panose="020B0606020202030204" pitchFamily="34" charset="0"/>
            </a:endParaRPr>
          </a:p>
          <a:p>
            <a:pPr indent="12700">
              <a:buClr>
                <a:srgbClr val="4F81BD"/>
              </a:buClr>
              <a:buSzPct val="80000"/>
              <a:defRPr/>
            </a:pPr>
            <a:endParaRPr lang="ru-RU" sz="3200" b="1" dirty="0">
              <a:solidFill>
                <a:srgbClr val="4F81BD">
                  <a:lumMod val="75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AutoShape 2" descr="увеличи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428596" y="2214554"/>
            <a:ext cx="8572560" cy="1470025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b="1" i="1" dirty="0">
              <a:latin typeface="Bookman Old Style" pitchFamily="18" charset="0"/>
              <a:cs typeface="Arial" pitchFamily="34" charset="0"/>
            </a:endParaRPr>
          </a:p>
        </p:txBody>
      </p:sp>
      <p:pic>
        <p:nvPicPr>
          <p:cNvPr id="7" name="Picture 4" descr="C:\Users\1\Desktop\герб.jpg"/>
          <p:cNvPicPr>
            <a:picLocks noChangeAspect="1" noChangeArrowheads="1"/>
          </p:cNvPicPr>
          <p:nvPr/>
        </p:nvPicPr>
        <p:blipFill>
          <a:blip r:embed="rId2"/>
          <a:srcRect l="15823" t="4626" r="19302" b="7259"/>
          <a:stretch>
            <a:fillRect/>
          </a:stretch>
        </p:blipFill>
        <p:spPr bwMode="auto">
          <a:xfrm>
            <a:off x="7572375" y="0"/>
            <a:ext cx="1571625" cy="16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АИРО отмечает 85-летний юбилей - Алтайский институт развития образования  имени Адриана Митрофановича Топорова"/>
          <p:cNvPicPr/>
          <p:nvPr/>
        </p:nvPicPr>
        <p:blipFill>
          <a:blip r:embed="rId3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14480" cy="16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>
          <a:xfrm>
            <a:off x="214282" y="1857364"/>
            <a:ext cx="8786874" cy="4214842"/>
          </a:xfrm>
        </p:spPr>
        <p:txBody>
          <a:bodyPr/>
          <a:lstStyle/>
          <a:p>
            <a:pPr lvl="0" algn="l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Элементы ответа:</a:t>
            </a:r>
          </a:p>
          <a:p>
            <a:pPr lvl="0"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водопроводная вода не является физиологической (нормальной) средой для растительных клеток;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</a:p>
          <a:p>
            <a:pPr lvl="0"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в водопроводной воде содержание солей (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осмолярность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отличается от нормальной (физиологической) для растений (клеток);</a:t>
            </a:r>
          </a:p>
          <a:p>
            <a:pPr lvl="0"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зависимость между продолжительностью нахождения клеток в гипертоническом растворе соли и выраженностью плазмолиза (объёмом протопласта, морфологией протопласта) не удастся установить в явном виде;</a:t>
            </a:r>
          </a:p>
          <a:p>
            <a:pPr lvl="0"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следует поместить фрагмент эпидермиса тюльпана в физиологический раствор соли (в раствор с нормальной концентрацией соли);</a:t>
            </a:r>
          </a:p>
          <a:p>
            <a:pPr lvl="0"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остальные параметры оставить неизменными (вид растения, тип ткани, температуру и т.д.). </a:t>
            </a:r>
          </a:p>
        </p:txBody>
      </p:sp>
    </p:spTree>
    <p:extLst>
      <p:ext uri="{BB962C8B-B14F-4D97-AF65-F5344CB8AC3E}">
        <p14:creationId xmlns:p14="http://schemas.microsoft.com/office/powerpoint/2010/main" xmlns="" val="228456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одержимое 2"/>
          <p:cNvSpPr txBox="1">
            <a:spLocks/>
          </p:cNvSpPr>
          <p:nvPr/>
        </p:nvSpPr>
        <p:spPr>
          <a:xfrm>
            <a:off x="1428728" y="285728"/>
            <a:ext cx="7010589" cy="10715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indent="12700">
              <a:buClr>
                <a:srgbClr val="4F81BD"/>
              </a:buClr>
              <a:buSzPct val="80000"/>
              <a:defRPr/>
            </a:pPr>
            <a:endParaRPr lang="ru-RU" sz="3200" b="1" dirty="0" smtClean="0">
              <a:solidFill>
                <a:srgbClr val="4F81BD">
                  <a:lumMod val="75000"/>
                </a:srgbClr>
              </a:solidFill>
              <a:latin typeface="Arial Narrow" panose="020B0606020202030204" pitchFamily="34" charset="0"/>
            </a:endParaRPr>
          </a:p>
          <a:p>
            <a:pPr indent="12700">
              <a:buClr>
                <a:srgbClr val="4F81BD"/>
              </a:buClr>
              <a:buSzPct val="80000"/>
              <a:defRPr/>
            </a:pPr>
            <a:r>
              <a:rPr lang="ru-RU" sz="3200" b="1" dirty="0" smtClean="0">
                <a:solidFill>
                  <a:srgbClr val="4F81BD">
                    <a:lumMod val="75000"/>
                  </a:srgbClr>
                </a:solidFill>
                <a:latin typeface="Arial Narrow" panose="020B0606020202030204" pitchFamily="34" charset="0"/>
              </a:rPr>
              <a:t>          </a:t>
            </a:r>
          </a:p>
          <a:p>
            <a:pPr indent="12700" algn="ctr">
              <a:buClr>
                <a:srgbClr val="4F81BD"/>
              </a:buClr>
              <a:buSzPct val="80000"/>
              <a:defRPr/>
            </a:pPr>
            <a:r>
              <a:rPr lang="ru-RU" sz="3600" b="1" dirty="0" smtClean="0">
                <a:solidFill>
                  <a:schemeClr val="tx1"/>
                </a:solidFill>
                <a:latin typeface="Bookman Old Style" pitchFamily="18" charset="0"/>
              </a:rPr>
              <a:t>Задания линии 23</a:t>
            </a:r>
          </a:p>
          <a:p>
            <a:pPr indent="12700">
              <a:buClr>
                <a:srgbClr val="4F81BD"/>
              </a:buClr>
              <a:buSzPct val="80000"/>
              <a:defRPr/>
            </a:pPr>
            <a:endParaRPr lang="ru-RU" sz="2400" b="1" dirty="0" smtClean="0">
              <a:solidFill>
                <a:srgbClr val="047A6F"/>
              </a:solidFill>
              <a:latin typeface="Arial Narrow" panose="020B0606020202030204" pitchFamily="34" charset="0"/>
            </a:endParaRPr>
          </a:p>
          <a:p>
            <a:pPr indent="12700">
              <a:buClr>
                <a:srgbClr val="4F81BD"/>
              </a:buClr>
              <a:buSzPct val="80000"/>
              <a:defRPr/>
            </a:pPr>
            <a:endParaRPr lang="ru-RU" sz="3200" b="1" dirty="0">
              <a:solidFill>
                <a:srgbClr val="4F81BD">
                  <a:lumMod val="75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AutoShape 2" descr="увеличи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428596" y="2214554"/>
            <a:ext cx="8572560" cy="1470025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b="1" i="1" dirty="0">
              <a:latin typeface="Bookman Old Style" pitchFamily="18" charset="0"/>
              <a:cs typeface="Arial" pitchFamily="34" charset="0"/>
            </a:endParaRPr>
          </a:p>
        </p:txBody>
      </p:sp>
      <p:pic>
        <p:nvPicPr>
          <p:cNvPr id="7" name="Picture 4" descr="C:\Users\1\Desktop\герб.jpg"/>
          <p:cNvPicPr>
            <a:picLocks noChangeAspect="1" noChangeArrowheads="1"/>
          </p:cNvPicPr>
          <p:nvPr/>
        </p:nvPicPr>
        <p:blipFill>
          <a:blip r:embed="rId2"/>
          <a:srcRect l="15823" t="4626" r="19302" b="7259"/>
          <a:stretch>
            <a:fillRect/>
          </a:stretch>
        </p:blipFill>
        <p:spPr bwMode="auto">
          <a:xfrm>
            <a:off x="7572375" y="0"/>
            <a:ext cx="1571625" cy="16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АИРО отмечает 85-летний юбилей - Алтайский институт развития образования  имени Адриана Митрофановича Топорова"/>
          <p:cNvPicPr/>
          <p:nvPr/>
        </p:nvPicPr>
        <p:blipFill>
          <a:blip r:embed="rId3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14480" cy="16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>
          <a:xfrm>
            <a:off x="0" y="1714488"/>
            <a:ext cx="9144000" cy="4214842"/>
          </a:xfrm>
        </p:spPr>
        <p:txBody>
          <a:bodyPr/>
          <a:lstStyle/>
          <a:p>
            <a:pPr algn="l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23. Что произойдёт в описываемом эксперименте с клеткой, если через две минуты заменить раствор соли на дистиллированную воду? Ответ поясните. Почему чрезмерное применение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противогололёдных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солевых смесей неблагоприятно отражается на растениях вдоль дорог? </a:t>
            </a:r>
          </a:p>
          <a:p>
            <a:pPr algn="l"/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Элементы ответа:</a:t>
            </a:r>
          </a:p>
          <a:p>
            <a:pPr lvl="0" algn="l"/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начнётся </a:t>
            </a:r>
            <a:r>
              <a:rPr lang="ru-RU" sz="1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деплазмолиз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(увеличение объёма протопласта/вакуоли/ цитоплазмы растительной клетки);</a:t>
            </a:r>
          </a:p>
          <a:p>
            <a:pPr lvl="0" algn="l"/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в дистиллированной воде концентрация соли равна 0 % </a:t>
            </a:r>
          </a:p>
          <a:p>
            <a:pPr lvl="0" algn="l"/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</a:p>
          <a:p>
            <a:pPr lvl="0" algn="l"/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дистиллированная вода – гипотонический раствор;</a:t>
            </a:r>
          </a:p>
          <a:p>
            <a:pPr lvl="0" algn="l"/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вода будет поступать в раствор с большей концентрацией растворённых веществ (в клетку растения/в вакуоль/в протопласт);</a:t>
            </a:r>
          </a:p>
          <a:p>
            <a:pPr lvl="0" algn="l"/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растворение солей из </a:t>
            </a:r>
            <a:r>
              <a:rPr lang="ru-RU" sz="1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противогололёдных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смесей в почве приводит к образованию гипертонических растворов</a:t>
            </a:r>
          </a:p>
          <a:p>
            <a:pPr lvl="0" algn="l"/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ИЛИ </a:t>
            </a:r>
          </a:p>
          <a:p>
            <a:pPr lvl="0" algn="l"/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соли из </a:t>
            </a:r>
            <a:r>
              <a:rPr lang="ru-RU" sz="1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противогололёдных</a:t>
            </a:r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смесей приводят к засолению почв;</a:t>
            </a:r>
          </a:p>
          <a:p>
            <a:pPr lvl="0" algn="l"/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5) нарушается поглощение (всасывание) воды растениями </a:t>
            </a:r>
          </a:p>
          <a:p>
            <a:pPr lvl="0" algn="l"/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</a:p>
          <a:p>
            <a:pPr algn="l"/>
            <a:r>
              <a:rPr lang="ru-RU" sz="1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5) в клетках корней происходит плазмолиз (обезвоживание корней, выход воды из клеток).</a:t>
            </a:r>
          </a:p>
        </p:txBody>
      </p:sp>
    </p:spTree>
    <p:extLst>
      <p:ext uri="{BB962C8B-B14F-4D97-AF65-F5344CB8AC3E}">
        <p14:creationId xmlns:p14="http://schemas.microsoft.com/office/powerpoint/2010/main" xmlns="" val="228456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одержимое 2"/>
          <p:cNvSpPr txBox="1">
            <a:spLocks/>
          </p:cNvSpPr>
          <p:nvPr/>
        </p:nvSpPr>
        <p:spPr>
          <a:xfrm>
            <a:off x="1428728" y="285728"/>
            <a:ext cx="7010589" cy="10715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indent="12700">
              <a:buClr>
                <a:srgbClr val="4F81BD"/>
              </a:buClr>
              <a:buSzPct val="80000"/>
              <a:defRPr/>
            </a:pPr>
            <a:endParaRPr lang="ru-RU" sz="3200" b="1" dirty="0" smtClean="0">
              <a:solidFill>
                <a:srgbClr val="4F81BD">
                  <a:lumMod val="75000"/>
                </a:srgbClr>
              </a:solidFill>
              <a:latin typeface="Arial Narrow" panose="020B0606020202030204" pitchFamily="34" charset="0"/>
            </a:endParaRPr>
          </a:p>
          <a:p>
            <a:pPr indent="12700">
              <a:buClr>
                <a:srgbClr val="4F81BD"/>
              </a:buClr>
              <a:buSzPct val="80000"/>
              <a:defRPr/>
            </a:pPr>
            <a:r>
              <a:rPr lang="ru-RU" sz="3200" b="1" dirty="0" smtClean="0">
                <a:solidFill>
                  <a:srgbClr val="4F81BD">
                    <a:lumMod val="75000"/>
                  </a:srgbClr>
                </a:solidFill>
                <a:latin typeface="Arial Narrow" panose="020B0606020202030204" pitchFamily="34" charset="0"/>
              </a:rPr>
              <a:t>          </a:t>
            </a:r>
          </a:p>
          <a:p>
            <a:pPr indent="12700" algn="ctr">
              <a:buClr>
                <a:srgbClr val="4F81BD"/>
              </a:buClr>
              <a:buSzPct val="80000"/>
              <a:defRPr/>
            </a:pPr>
            <a:r>
              <a:rPr lang="ru-RU" sz="3600" b="1" dirty="0" smtClean="0">
                <a:solidFill>
                  <a:schemeClr val="tx1"/>
                </a:solidFill>
                <a:latin typeface="Bookman Old Style" pitchFamily="18" charset="0"/>
              </a:rPr>
              <a:t>Задания линии 25</a:t>
            </a:r>
          </a:p>
          <a:p>
            <a:pPr indent="12700">
              <a:buClr>
                <a:srgbClr val="4F81BD"/>
              </a:buClr>
              <a:buSzPct val="80000"/>
              <a:defRPr/>
            </a:pPr>
            <a:endParaRPr lang="ru-RU" sz="2400" b="1" dirty="0" smtClean="0">
              <a:solidFill>
                <a:srgbClr val="047A6F"/>
              </a:solidFill>
              <a:latin typeface="Arial Narrow" panose="020B0606020202030204" pitchFamily="34" charset="0"/>
            </a:endParaRPr>
          </a:p>
          <a:p>
            <a:pPr indent="12700">
              <a:buClr>
                <a:srgbClr val="4F81BD"/>
              </a:buClr>
              <a:buSzPct val="80000"/>
              <a:defRPr/>
            </a:pPr>
            <a:endParaRPr lang="ru-RU" sz="3200" b="1" dirty="0">
              <a:solidFill>
                <a:srgbClr val="4F81BD">
                  <a:lumMod val="75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AutoShape 2" descr="увеличи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428596" y="2214554"/>
            <a:ext cx="8572560" cy="1470025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b="1" i="1" dirty="0">
              <a:latin typeface="Bookman Old Style" pitchFamily="18" charset="0"/>
              <a:cs typeface="Arial" pitchFamily="34" charset="0"/>
            </a:endParaRPr>
          </a:p>
        </p:txBody>
      </p:sp>
      <p:pic>
        <p:nvPicPr>
          <p:cNvPr id="7" name="Picture 4" descr="C:\Users\1\Desktop\герб.jpg"/>
          <p:cNvPicPr>
            <a:picLocks noChangeAspect="1" noChangeArrowheads="1"/>
          </p:cNvPicPr>
          <p:nvPr/>
        </p:nvPicPr>
        <p:blipFill>
          <a:blip r:embed="rId2"/>
          <a:srcRect l="15823" t="4626" r="19302" b="7259"/>
          <a:stretch>
            <a:fillRect/>
          </a:stretch>
        </p:blipFill>
        <p:spPr bwMode="auto">
          <a:xfrm>
            <a:off x="7572375" y="0"/>
            <a:ext cx="1571625" cy="16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АИРО отмечает 85-летний юбилей - Алтайский институт развития образования  имени Адриана Митрофановича Топорова"/>
          <p:cNvPicPr/>
          <p:nvPr/>
        </p:nvPicPr>
        <p:blipFill>
          <a:blip r:embed="rId3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14480" cy="16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>
          <a:xfrm>
            <a:off x="642910" y="2071678"/>
            <a:ext cx="7858180" cy="3286148"/>
          </a:xfrm>
        </p:spPr>
        <p:txBody>
          <a:bodyPr/>
          <a:lstStyle/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25. Если сравнить сердца у китообразных и наземных млекопитающих, то окажется, что у многих китов правый желудочек развит существенно лучше левого, тогда как у наземных млекопитающих левый желудочек заметно толще правого. Как можно объяснить данную закономерность? При погружении у китообразных снижается общее потребление кислорода за счёт уменьшения кровоснабжения скелетных мышц. Как при этом изменяется частота сердечных сокращений? За счёт каких  адаптаций и процессов в скелетной мускулатуре продолжает вырабатываться АТФ во время погружения?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(процент выполнения – 16,6%)</a:t>
            </a:r>
          </a:p>
          <a:p>
            <a:pPr algn="l"/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456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одержимое 2"/>
          <p:cNvSpPr txBox="1">
            <a:spLocks/>
          </p:cNvSpPr>
          <p:nvPr/>
        </p:nvSpPr>
        <p:spPr>
          <a:xfrm>
            <a:off x="1428728" y="285728"/>
            <a:ext cx="7010589" cy="10715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indent="12700">
              <a:buClr>
                <a:srgbClr val="4F81BD"/>
              </a:buClr>
              <a:buSzPct val="80000"/>
              <a:defRPr/>
            </a:pPr>
            <a:endParaRPr lang="ru-RU" sz="3200" b="1" dirty="0" smtClean="0">
              <a:solidFill>
                <a:srgbClr val="4F81BD">
                  <a:lumMod val="75000"/>
                </a:srgbClr>
              </a:solidFill>
              <a:latin typeface="Arial Narrow" panose="020B0606020202030204" pitchFamily="34" charset="0"/>
            </a:endParaRPr>
          </a:p>
          <a:p>
            <a:pPr indent="12700">
              <a:buClr>
                <a:srgbClr val="4F81BD"/>
              </a:buClr>
              <a:buSzPct val="80000"/>
              <a:defRPr/>
            </a:pPr>
            <a:r>
              <a:rPr lang="ru-RU" sz="3200" b="1" dirty="0" smtClean="0">
                <a:solidFill>
                  <a:srgbClr val="4F81BD">
                    <a:lumMod val="75000"/>
                  </a:srgbClr>
                </a:solidFill>
                <a:latin typeface="Arial Narrow" panose="020B0606020202030204" pitchFamily="34" charset="0"/>
              </a:rPr>
              <a:t>          </a:t>
            </a:r>
          </a:p>
          <a:p>
            <a:pPr indent="12700" algn="ctr">
              <a:buClr>
                <a:srgbClr val="4F81BD"/>
              </a:buClr>
              <a:buSzPct val="80000"/>
              <a:defRPr/>
            </a:pPr>
            <a:r>
              <a:rPr lang="ru-RU" sz="3600" b="1" dirty="0" smtClean="0">
                <a:solidFill>
                  <a:schemeClr val="tx1"/>
                </a:solidFill>
                <a:latin typeface="Bookman Old Style" pitchFamily="18" charset="0"/>
              </a:rPr>
              <a:t>Задания линии 25</a:t>
            </a:r>
          </a:p>
          <a:p>
            <a:pPr indent="12700">
              <a:buClr>
                <a:srgbClr val="4F81BD"/>
              </a:buClr>
              <a:buSzPct val="80000"/>
              <a:defRPr/>
            </a:pPr>
            <a:endParaRPr lang="ru-RU" sz="2400" b="1" dirty="0" smtClean="0">
              <a:solidFill>
                <a:srgbClr val="047A6F"/>
              </a:solidFill>
              <a:latin typeface="Arial Narrow" panose="020B0606020202030204" pitchFamily="34" charset="0"/>
            </a:endParaRPr>
          </a:p>
          <a:p>
            <a:pPr indent="12700">
              <a:buClr>
                <a:srgbClr val="4F81BD"/>
              </a:buClr>
              <a:buSzPct val="80000"/>
              <a:defRPr/>
            </a:pPr>
            <a:endParaRPr lang="ru-RU" sz="3200" b="1" dirty="0">
              <a:solidFill>
                <a:srgbClr val="4F81BD">
                  <a:lumMod val="75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AutoShape 2" descr="увеличи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428596" y="2214554"/>
            <a:ext cx="8572560" cy="1470025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b="1" i="1" dirty="0">
              <a:latin typeface="Bookman Old Style" pitchFamily="18" charset="0"/>
              <a:cs typeface="Arial" pitchFamily="34" charset="0"/>
            </a:endParaRPr>
          </a:p>
        </p:txBody>
      </p:sp>
      <p:pic>
        <p:nvPicPr>
          <p:cNvPr id="7" name="Picture 4" descr="C:\Users\1\Desktop\герб.jpg"/>
          <p:cNvPicPr>
            <a:picLocks noChangeAspect="1" noChangeArrowheads="1"/>
          </p:cNvPicPr>
          <p:nvPr/>
        </p:nvPicPr>
        <p:blipFill>
          <a:blip r:embed="rId2"/>
          <a:srcRect l="15823" t="4626" r="19302" b="7259"/>
          <a:stretch>
            <a:fillRect/>
          </a:stretch>
        </p:blipFill>
        <p:spPr bwMode="auto">
          <a:xfrm>
            <a:off x="7572375" y="0"/>
            <a:ext cx="1571625" cy="16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АИРО отмечает 85-летний юбилей - Алтайский институт развития образования  имени Адриана Митрофановича Топорова"/>
          <p:cNvPicPr/>
          <p:nvPr/>
        </p:nvPicPr>
        <p:blipFill>
          <a:blip r:embed="rId3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14480" cy="16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>
          <a:xfrm>
            <a:off x="0" y="1643050"/>
            <a:ext cx="9144000" cy="4286280"/>
          </a:xfrm>
        </p:spPr>
        <p:txBody>
          <a:bodyPr/>
          <a:lstStyle/>
          <a:p>
            <a:pPr algn="l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Элементы ответа: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у китов лучше развита капиллярная система лёгких (больше лёгкие)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</a:p>
          <a:p>
            <a:pPr lvl="0"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разветвлённая капиллярная сеть лёгких обеспечивает сильное сопротивление току крови</a:t>
            </a:r>
          </a:p>
          <a:p>
            <a:pPr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</a:p>
          <a:p>
            <a:pPr lvl="0"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вода	сильнее	воздуха	сжимает	лёгкие	грудной	клетки китообразных;</a:t>
            </a:r>
          </a:p>
          <a:p>
            <a:pPr lvl="0"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увеличенная стенка правого желудочка позволяет развивать достаточное для газообмена давление в сосудах;</a:t>
            </a:r>
          </a:p>
          <a:p>
            <a:pPr lvl="0"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при нырянии у китообразных снижается частота сердечных сокращений;</a:t>
            </a:r>
          </a:p>
          <a:p>
            <a:pPr lvl="0"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в скелетных мышцах имеется запас кислорода, связанный с миоглобином;</a:t>
            </a:r>
          </a:p>
          <a:p>
            <a:pPr lvl="0"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5) в скелетных мышцах происходит выработка АТФ за счёт аэробных процессов (клеточного дыхания);</a:t>
            </a:r>
          </a:p>
          <a:p>
            <a:pPr lvl="0"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6) в скелетных мышцах происходит выработка АТФ за счёт молочнокислого брожения (анаэробных процессов, гликолиза).</a:t>
            </a:r>
          </a:p>
          <a:p>
            <a:pPr lvl="0"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«5-6» – 3 балла, «3-4» – 2 балла, «2» – 1 балл</a:t>
            </a:r>
          </a:p>
        </p:txBody>
      </p:sp>
    </p:spTree>
    <p:extLst>
      <p:ext uri="{BB962C8B-B14F-4D97-AF65-F5344CB8AC3E}">
        <p14:creationId xmlns:p14="http://schemas.microsoft.com/office/powerpoint/2010/main" xmlns="" val="228456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одержимое 2"/>
          <p:cNvSpPr txBox="1">
            <a:spLocks/>
          </p:cNvSpPr>
          <p:nvPr/>
        </p:nvSpPr>
        <p:spPr>
          <a:xfrm>
            <a:off x="1428728" y="285728"/>
            <a:ext cx="7010589" cy="10715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indent="12700">
              <a:buClr>
                <a:srgbClr val="4F81BD"/>
              </a:buClr>
              <a:buSzPct val="80000"/>
              <a:defRPr/>
            </a:pPr>
            <a:endParaRPr lang="ru-RU" sz="3200" b="1" dirty="0" smtClean="0">
              <a:solidFill>
                <a:srgbClr val="4F81BD">
                  <a:lumMod val="75000"/>
                </a:srgbClr>
              </a:solidFill>
              <a:latin typeface="Arial Narrow" panose="020B0606020202030204" pitchFamily="34" charset="0"/>
            </a:endParaRPr>
          </a:p>
          <a:p>
            <a:pPr indent="12700">
              <a:buClr>
                <a:srgbClr val="4F81BD"/>
              </a:buClr>
              <a:buSzPct val="80000"/>
              <a:defRPr/>
            </a:pPr>
            <a:r>
              <a:rPr lang="ru-RU" sz="3200" b="1" dirty="0" smtClean="0">
                <a:solidFill>
                  <a:srgbClr val="4F81BD">
                    <a:lumMod val="75000"/>
                  </a:srgbClr>
                </a:solidFill>
                <a:latin typeface="Arial Narrow" panose="020B0606020202030204" pitchFamily="34" charset="0"/>
              </a:rPr>
              <a:t>          </a:t>
            </a:r>
          </a:p>
          <a:p>
            <a:pPr indent="12700" algn="ctr">
              <a:buClr>
                <a:srgbClr val="4F81BD"/>
              </a:buClr>
              <a:buSzPct val="80000"/>
              <a:defRPr/>
            </a:pPr>
            <a:r>
              <a:rPr lang="ru-RU" sz="3600" b="1" dirty="0" smtClean="0">
                <a:solidFill>
                  <a:schemeClr val="tx1"/>
                </a:solidFill>
                <a:latin typeface="Bookman Old Style" pitchFamily="18" charset="0"/>
              </a:rPr>
              <a:t>Задания линии 27</a:t>
            </a:r>
          </a:p>
          <a:p>
            <a:pPr indent="12700">
              <a:buClr>
                <a:srgbClr val="4F81BD"/>
              </a:buClr>
              <a:buSzPct val="80000"/>
              <a:defRPr/>
            </a:pPr>
            <a:endParaRPr lang="ru-RU" sz="2400" b="1" dirty="0" smtClean="0">
              <a:solidFill>
                <a:srgbClr val="047A6F"/>
              </a:solidFill>
              <a:latin typeface="Arial Narrow" panose="020B0606020202030204" pitchFamily="34" charset="0"/>
            </a:endParaRPr>
          </a:p>
          <a:p>
            <a:pPr indent="12700">
              <a:buClr>
                <a:srgbClr val="4F81BD"/>
              </a:buClr>
              <a:buSzPct val="80000"/>
              <a:defRPr/>
            </a:pPr>
            <a:endParaRPr lang="ru-RU" sz="3200" b="1" dirty="0">
              <a:solidFill>
                <a:srgbClr val="4F81BD">
                  <a:lumMod val="75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AutoShape 2" descr="увеличи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428596" y="2357430"/>
            <a:ext cx="8572560" cy="1470025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b="1" i="1" dirty="0">
              <a:latin typeface="Bookman Old Style" pitchFamily="18" charset="0"/>
              <a:cs typeface="Arial" pitchFamily="34" charset="0"/>
            </a:endParaRPr>
          </a:p>
        </p:txBody>
      </p:sp>
      <p:pic>
        <p:nvPicPr>
          <p:cNvPr id="7" name="Picture 4" descr="C:\Users\1\Desktop\герб.jpg"/>
          <p:cNvPicPr>
            <a:picLocks noChangeAspect="1" noChangeArrowheads="1"/>
          </p:cNvPicPr>
          <p:nvPr/>
        </p:nvPicPr>
        <p:blipFill>
          <a:blip r:embed="rId2"/>
          <a:srcRect l="15823" t="4626" r="19302" b="7259"/>
          <a:stretch>
            <a:fillRect/>
          </a:stretch>
        </p:blipFill>
        <p:spPr bwMode="auto">
          <a:xfrm>
            <a:off x="7572375" y="0"/>
            <a:ext cx="1571625" cy="16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АИРО отмечает 85-летний юбилей - Алтайский институт развития образования  имени Адриана Митрофановича Топорова"/>
          <p:cNvPicPr/>
          <p:nvPr/>
        </p:nvPicPr>
        <p:blipFill>
          <a:blip r:embed="rId3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14480" cy="16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>
          <a:xfrm>
            <a:off x="357158" y="2071678"/>
            <a:ext cx="8358246" cy="3286148"/>
          </a:xfrm>
        </p:spPr>
        <p:txBody>
          <a:bodyPr/>
          <a:lstStyle/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27.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Фенилкетонурия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−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моногенное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заболевание, возникающее в результате нарушения аминокислотного обмена, наследующееся по аутосомно-рецессивному типу. Среди японцев заболевание встречается в среднем 8 раз на 19000 рождений. При этом частота мутантного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аллеля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во всей человеческой популяции составляет 0,01. Рассчитайте равновесные частоты мутантного и нормального фенотипов в человеческой популяции, а также частоту мутантного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аллеля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среди японцев. Поясните ход решения. Какой эволюционный фактор приводит к наблюдаемому различию частот мутантного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аллеля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При расчетах округляйте значения до четырех знаков после запятой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(процент выполнения – 26,1).</a:t>
            </a:r>
          </a:p>
        </p:txBody>
      </p:sp>
    </p:spTree>
    <p:extLst>
      <p:ext uri="{BB962C8B-B14F-4D97-AF65-F5344CB8AC3E}">
        <p14:creationId xmlns:p14="http://schemas.microsoft.com/office/powerpoint/2010/main" xmlns="" val="228456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одержимое 2"/>
          <p:cNvSpPr txBox="1">
            <a:spLocks/>
          </p:cNvSpPr>
          <p:nvPr/>
        </p:nvSpPr>
        <p:spPr>
          <a:xfrm>
            <a:off x="1428728" y="285728"/>
            <a:ext cx="7010589" cy="10715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indent="12700">
              <a:buClr>
                <a:srgbClr val="4F81BD"/>
              </a:buClr>
              <a:buSzPct val="80000"/>
              <a:defRPr/>
            </a:pPr>
            <a:endParaRPr lang="ru-RU" sz="3200" b="1" dirty="0" smtClean="0">
              <a:solidFill>
                <a:srgbClr val="4F81BD">
                  <a:lumMod val="75000"/>
                </a:srgbClr>
              </a:solidFill>
              <a:latin typeface="Arial Narrow" panose="020B0606020202030204" pitchFamily="34" charset="0"/>
            </a:endParaRPr>
          </a:p>
          <a:p>
            <a:pPr indent="12700">
              <a:buClr>
                <a:srgbClr val="4F81BD"/>
              </a:buClr>
              <a:buSzPct val="80000"/>
              <a:defRPr/>
            </a:pPr>
            <a:r>
              <a:rPr lang="ru-RU" sz="3200" b="1" dirty="0" smtClean="0">
                <a:solidFill>
                  <a:srgbClr val="4F81BD">
                    <a:lumMod val="75000"/>
                  </a:srgbClr>
                </a:solidFill>
                <a:latin typeface="Arial Narrow" panose="020B0606020202030204" pitchFamily="34" charset="0"/>
              </a:rPr>
              <a:t>          </a:t>
            </a:r>
          </a:p>
          <a:p>
            <a:pPr indent="12700" algn="ctr">
              <a:buClr>
                <a:srgbClr val="4F81BD"/>
              </a:buClr>
              <a:buSzPct val="80000"/>
              <a:defRPr/>
            </a:pPr>
            <a:r>
              <a:rPr lang="ru-RU" sz="3600" b="1" dirty="0" smtClean="0">
                <a:solidFill>
                  <a:schemeClr val="tx1"/>
                </a:solidFill>
                <a:latin typeface="Bookman Old Style" pitchFamily="18" charset="0"/>
              </a:rPr>
              <a:t>Задания линии 27</a:t>
            </a:r>
          </a:p>
          <a:p>
            <a:pPr indent="12700">
              <a:buClr>
                <a:srgbClr val="4F81BD"/>
              </a:buClr>
              <a:buSzPct val="80000"/>
              <a:defRPr/>
            </a:pPr>
            <a:endParaRPr lang="ru-RU" sz="2400" b="1" dirty="0" smtClean="0">
              <a:solidFill>
                <a:srgbClr val="047A6F"/>
              </a:solidFill>
              <a:latin typeface="Arial Narrow" panose="020B0606020202030204" pitchFamily="34" charset="0"/>
            </a:endParaRPr>
          </a:p>
          <a:p>
            <a:pPr indent="12700">
              <a:buClr>
                <a:srgbClr val="4F81BD"/>
              </a:buClr>
              <a:buSzPct val="80000"/>
              <a:defRPr/>
            </a:pPr>
            <a:endParaRPr lang="ru-RU" sz="3200" b="1" dirty="0">
              <a:solidFill>
                <a:srgbClr val="4F81BD">
                  <a:lumMod val="75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AutoShape 2" descr="увеличи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428596" y="2214554"/>
            <a:ext cx="8572560" cy="1470025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b="1" i="1" dirty="0">
              <a:latin typeface="Bookman Old Style" pitchFamily="18" charset="0"/>
              <a:cs typeface="Arial" pitchFamily="34" charset="0"/>
            </a:endParaRPr>
          </a:p>
        </p:txBody>
      </p:sp>
      <p:pic>
        <p:nvPicPr>
          <p:cNvPr id="7" name="Picture 4" descr="C:\Users\1\Desktop\герб.jpg"/>
          <p:cNvPicPr>
            <a:picLocks noChangeAspect="1" noChangeArrowheads="1"/>
          </p:cNvPicPr>
          <p:nvPr/>
        </p:nvPicPr>
        <p:blipFill>
          <a:blip r:embed="rId2"/>
          <a:srcRect l="15823" t="4626" r="19302" b="7259"/>
          <a:stretch>
            <a:fillRect/>
          </a:stretch>
        </p:blipFill>
        <p:spPr bwMode="auto">
          <a:xfrm>
            <a:off x="7572375" y="0"/>
            <a:ext cx="1571625" cy="16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АИРО отмечает 85-летний юбилей - Алтайский институт развития образования  имени Адриана Митрофановича Топорова"/>
          <p:cNvPicPr/>
          <p:nvPr/>
        </p:nvPicPr>
        <p:blipFill>
          <a:blip r:embed="rId3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14480" cy="16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>
          <a:xfrm>
            <a:off x="0" y="2143116"/>
            <a:ext cx="8786874" cy="4286280"/>
          </a:xfrm>
        </p:spPr>
        <p:txBody>
          <a:bodyPr/>
          <a:lstStyle/>
          <a:p>
            <a:pPr algn="l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Элементы ответа:</a:t>
            </a:r>
          </a:p>
          <a:p>
            <a:pPr marL="342900" indent="-342900" algn="l">
              <a:buAutoNum type="arabicParenR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Равновесная частота мутантного фенотипа (</a:t>
            </a:r>
            <a:r>
              <a:rPr lang="ru-RU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составляет </a:t>
            </a:r>
            <a:r>
              <a:rPr lang="fr-F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18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fr-F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0,01</a:t>
            </a:r>
            <a:r>
              <a:rPr lang="ru-RU" sz="18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fr-F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0,000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marL="342900" indent="-342900" algn="l">
              <a:buAutoNum type="arabicParenR"/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Равновесная частота нормального фенотипа составляет 1-</a:t>
            </a:r>
            <a:r>
              <a:rPr lang="fr-F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q</a:t>
            </a:r>
            <a:r>
              <a:rPr lang="ru-RU" sz="18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fr-F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0,9999</a:t>
            </a:r>
          </a:p>
          <a:p>
            <a:pPr marL="342900" indent="-342900"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</a:p>
          <a:p>
            <a:pPr marL="342900" indent="-342900"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Равновесная частота нормального фенотипа составляет р+2р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=0,99</a:t>
            </a:r>
            <a:r>
              <a:rPr lang="ru-RU" sz="18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 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+ 2х0,99х0,01 = 0,9801+0,0198 = 0,9999;</a:t>
            </a:r>
          </a:p>
          <a:p>
            <a:pPr marL="342900" indent="-342900"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Нормальный фенотип представлен доминантными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гомозигота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(АА) или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гетерозиготами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Аа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342900" indent="-342900"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Частота мутантного фенотипа у японцев составляет 8/19000=0,0004=</a:t>
            </a:r>
            <a:r>
              <a:rPr lang="fr-FR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q</a:t>
            </a:r>
            <a:r>
              <a:rPr lang="ru-RU" sz="18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800" baseline="30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5) Частота мутантного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аллеля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у японцев составляет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q= √ 0,0004=0,02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00 (0,0205);</a:t>
            </a:r>
          </a:p>
          <a:p>
            <a:pPr marL="342900" indent="-342900" algn="l"/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6) Дрейф генов (эффект основателя, изоляция).</a:t>
            </a:r>
          </a:p>
          <a:p>
            <a:pPr marL="342900" indent="-342900" algn="l"/>
            <a:endPara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456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7742</TotalTime>
  <Words>1211</Words>
  <Application>Microsoft Office PowerPoint</Application>
  <PresentationFormat>Экран (4:3)</PresentationFormat>
  <Paragraphs>155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2_Тема Office</vt:lpstr>
      <vt:lpstr> Анализируем трудные задания развёрнутой части КИМ ГИА 2025 по биологии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Слайд 11</vt:lpstr>
      <vt:lpstr> </vt:lpstr>
      <vt:lpstr>Слайд 13</vt:lpstr>
      <vt:lpstr>Слайд 14</vt:lpstr>
      <vt:lpstr> 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Гончарова Елена Николаевна</dc:creator>
  <cp:lastModifiedBy>1</cp:lastModifiedBy>
  <cp:revision>735</cp:revision>
  <cp:lastPrinted>2020-11-16T07:58:22Z</cp:lastPrinted>
  <dcterms:created xsi:type="dcterms:W3CDTF">2015-10-26T10:01:08Z</dcterms:created>
  <dcterms:modified xsi:type="dcterms:W3CDTF">2024-10-31T12:46:09Z</dcterms:modified>
</cp:coreProperties>
</file>