
<file path=[Content_Types].xml><?xml version="1.0" encoding="utf-8"?>
<Types xmlns="http://schemas.openxmlformats.org/package/2006/content-types">
  <Default Extension="png" ContentType="image/png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73" r:id="rId1"/>
    <p:sldMasterId id="2147483679" r:id="rId2"/>
    <p:sldMasterId id="2147483678" r:id="rId3"/>
  </p:sldMasterIdLst>
  <p:notesMasterIdLst>
    <p:notesMasterId r:id="rId55"/>
  </p:notesMasterIdLst>
  <p:sldIdLst>
    <p:sldId id="297" r:id="rId4"/>
    <p:sldId id="331" r:id="rId5"/>
    <p:sldId id="332" r:id="rId6"/>
    <p:sldId id="333" r:id="rId7"/>
    <p:sldId id="335" r:id="rId8"/>
    <p:sldId id="336" r:id="rId9"/>
    <p:sldId id="334" r:id="rId10"/>
    <p:sldId id="337" r:id="rId11"/>
    <p:sldId id="344" r:id="rId12"/>
    <p:sldId id="338" r:id="rId13"/>
    <p:sldId id="339" r:id="rId14"/>
    <p:sldId id="340" r:id="rId15"/>
    <p:sldId id="341" r:id="rId16"/>
    <p:sldId id="342" r:id="rId17"/>
    <p:sldId id="343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5" r:id="rId28"/>
    <p:sldId id="356" r:id="rId29"/>
    <p:sldId id="357" r:id="rId30"/>
    <p:sldId id="361" r:id="rId31"/>
    <p:sldId id="354" r:id="rId32"/>
    <p:sldId id="358" r:id="rId33"/>
    <p:sldId id="359" r:id="rId34"/>
    <p:sldId id="360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Georgia" panose="02040502050405020303" pitchFamily="18" charset="0"/>
      <p:regular r:id="rId60"/>
      <p:bold r:id="rId61"/>
      <p:italic r:id="rId62"/>
      <p:boldItalic r:id="rId63"/>
    </p:embeddedFont>
    <p:embeddedFont>
      <p:font typeface="Abhaya Libre" panose="020B0604020202020204" charset="0"/>
      <p:regular r:id="rId64"/>
      <p:bold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Arial Narrow" panose="020B0606020202030204" pitchFamily="34" charset="0"/>
      <p:regular r:id="rId68"/>
      <p:bold r:id="rId69"/>
      <p:italic r:id="rId70"/>
      <p:boldItalic r:id="rId71"/>
    </p:embeddedFont>
    <p:embeddedFont>
      <p:font typeface="SimSun" panose="02010600030101010101" pitchFamily="2" charset="-122"/>
      <p:regular r:id="rId72"/>
    </p:embeddedFont>
    <p:embeddedFont>
      <p:font typeface="Jost" panose="020B0604020202020204" charset="-52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1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font" Target="fonts/font21.fntdata"/><Relationship Id="rId7" Type="http://schemas.openxmlformats.org/officeDocument/2006/relationships/slide" Target="slides/slide4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Оценка, полученная за ЕГЭ по математике (базовый уровень) все категории участников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Лист1!$E$27:$E$30</c:f>
              <c:numCache>
                <c:formatCode>General</c:formatCode>
                <c:ptCount val="4"/>
                <c:pt idx="0">
                  <c:v>62</c:v>
                </c:pt>
                <c:pt idx="1">
                  <c:v>1164</c:v>
                </c:pt>
                <c:pt idx="2">
                  <c:v>3000</c:v>
                </c:pt>
                <c:pt idx="3">
                  <c:v>1628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68-4605-9D9D-4460706CEDA3}"/>
            </c:ext>
          </c:extLst>
        </c:ser>
        <c:ser>
          <c:idx val="1"/>
          <c:order val="1"/>
          <c:tx>
            <c:v>Оценка, полученная за ЕГЭ по математике (базовый уровень) ВТГ</c:v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Лист1!$F$27:$F$30</c:f>
              <c:numCache>
                <c:formatCode>General</c:formatCode>
                <c:ptCount val="4"/>
                <c:pt idx="0">
                  <c:v>59</c:v>
                </c:pt>
                <c:pt idx="1">
                  <c:v>1156</c:v>
                </c:pt>
                <c:pt idx="2">
                  <c:v>2997</c:v>
                </c:pt>
                <c:pt idx="3">
                  <c:v>1627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68-4605-9D9D-4460706CE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354224"/>
        <c:axId val="155354608"/>
      </c:barChart>
      <c:catAx>
        <c:axId val="155354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354608"/>
        <c:crosses val="autoZero"/>
        <c:auto val="1"/>
        <c:lblAlgn val="ctr"/>
        <c:lblOffset val="100"/>
        <c:noMultiLvlLbl val="0"/>
      </c:catAx>
      <c:valAx>
        <c:axId val="15535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35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labor-d.iro22.ru/index.php/kontakty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labor-d.iro22.ru/index.php/kontakty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39Ld3" TargetMode="External"/><Relationship Id="rId2" Type="http://schemas.openxmlformats.org/officeDocument/2006/relationships/hyperlink" Target="https://clck.ru/3CKwRB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lck.ru/3CNVbb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aouAP" TargetMode="External"/><Relationship Id="rId2" Type="http://schemas.openxmlformats.org/officeDocument/2006/relationships/hyperlink" Target="https://apkpro.ru/fmc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ck.ru/329vzL" TargetMode="External"/><Relationship Id="rId5" Type="http://schemas.openxmlformats.org/officeDocument/2006/relationships/hyperlink" Target="https://clck.ru/34oz5g" TargetMode="External"/><Relationship Id="rId4" Type="http://schemas.openxmlformats.org/officeDocument/2006/relationships/hyperlink" Target="https://fipi.ru/og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atematika-ru.1gb.ru/geometria/yhebnik.pdf" TargetMode="External"/><Relationship Id="rId2" Type="http://schemas.openxmlformats.org/officeDocument/2006/relationships/hyperlink" Target="https://djvu.online/file/eRfhUkvOqrdnW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ru/lib/75" TargetMode="External"/><Relationship Id="rId2" Type="http://schemas.openxmlformats.org/officeDocument/2006/relationships/hyperlink" Target="https://clck.ru/357dpv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oo.su/H6PW5zz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vpr.statgrad/org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vk.com/video745889299_456239136?list=ln-zzWudUaupPakdKnpNf&amp;t=4m38s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lck.ru/3CKwQ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7510" y="1583140"/>
            <a:ext cx="4024422" cy="1844289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altLang="ru-RU" sz="1800" dirty="0"/>
              <a:t>Анализ результатов ГИА по математике в 2024 году</a:t>
            </a:r>
            <a:br>
              <a:rPr lang="ru-RU" alt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72640" y="3587885"/>
            <a:ext cx="4231141" cy="598318"/>
          </a:xfrm>
        </p:spPr>
        <p:txBody>
          <a:bodyPr/>
          <a:lstStyle/>
          <a:p>
            <a:pPr algn="l"/>
            <a:r>
              <a:rPr lang="ru-RU" sz="1200" dirty="0" smtClean="0"/>
              <a:t> </a:t>
            </a:r>
            <a:r>
              <a:rPr lang="ru-RU" altLang="ru-RU" sz="1200" dirty="0" err="1"/>
              <a:t>Шуклина</a:t>
            </a:r>
            <a:r>
              <a:rPr lang="ru-RU" altLang="ru-RU" sz="1200" dirty="0"/>
              <a:t> В.А., доцент кафедры математического образования, информатики и ИКТ КАУ ДПО «АИРО имени А.М. </a:t>
            </a:r>
            <a:r>
              <a:rPr lang="ru-RU" altLang="ru-RU" sz="1200" dirty="0" err="1" smtClean="0"/>
              <a:t>Топорова</a:t>
            </a:r>
            <a:r>
              <a:rPr lang="ru-RU" altLang="ru-RU" sz="1200" dirty="0" smtClean="0"/>
              <a:t>»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5" y="-37940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dirty="0">
                <a:latin typeface="+mn-lt"/>
                <a:cs typeface="Times New Roman" pitchFamily="18" charset="0"/>
              </a:rPr>
              <a:t>Результаты выполнения второй части (ОГЭ 2024)</a:t>
            </a:r>
            <a:br>
              <a:rPr lang="ru-RU" altLang="ru-RU" sz="2800" b="1" dirty="0">
                <a:latin typeface="+mn-lt"/>
                <a:cs typeface="Times New Roman" pitchFamily="18" charset="0"/>
              </a:rPr>
            </a:br>
            <a:endParaRPr lang="ru-RU" sz="2800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422233"/>
              </p:ext>
            </p:extLst>
          </p:nvPr>
        </p:nvGraphicFramePr>
        <p:xfrm>
          <a:off x="812800" y="790259"/>
          <a:ext cx="7518400" cy="42981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2252"/>
                <a:gridCol w="3658996"/>
                <a:gridCol w="936104"/>
                <a:gridCol w="936104"/>
                <a:gridCol w="1454944"/>
              </a:tblGrid>
              <a:tr h="50644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Проверяемые  элементы математической подготовки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Факт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План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Выводы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977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ru-RU" sz="18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Преобразование алгебраических выражений, решение уравнений, неравенств</a:t>
                      </a:r>
                      <a:endParaRPr lang="ru-RU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baseline="0" dirty="0" smtClean="0">
                          <a:solidFill>
                            <a:schemeClr val="dk1"/>
                          </a:solidFill>
                          <a:latin typeface="+mn-lt"/>
                          <a:cs typeface="Times New Roman" pitchFamily="18" charset="0"/>
                        </a:rPr>
                        <a:t>9,1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  <a:cs typeface="Times New Roman" pitchFamily="18" charset="0"/>
                        </a:rPr>
                        <a:t>30-50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Ниже нормы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797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ru-RU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Решение текстовой задачи</a:t>
                      </a:r>
                      <a:endParaRPr lang="ru-RU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9,35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15-30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+mn-lt"/>
                          <a:cs typeface="Times New Roman" pitchFamily="18" charset="0"/>
                        </a:rPr>
                        <a:t>Ниже нормы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792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22</a:t>
                      </a:r>
                      <a:endParaRPr lang="ru-RU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Построение графика функции</a:t>
                      </a:r>
                      <a:endParaRPr lang="ru-RU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3,47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3-15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+mn-lt"/>
                          <a:cs typeface="Times New Roman" pitchFamily="18" charset="0"/>
                        </a:rPr>
                        <a:t>В норме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760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18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Геометрическая задача на вычисления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baseline="0" dirty="0" smtClean="0">
                          <a:solidFill>
                            <a:schemeClr val="dk1"/>
                          </a:solidFill>
                          <a:latin typeface="+mn-lt"/>
                          <a:cs typeface="Times New Roman" pitchFamily="18" charset="0"/>
                        </a:rPr>
                        <a:t>4,74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  <a:cs typeface="Times New Roman" pitchFamily="18" charset="0"/>
                        </a:rPr>
                        <a:t>30-50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Ниже нормы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76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  <a:cs typeface="Times New Roman" pitchFamily="18" charset="0"/>
                        </a:rPr>
                        <a:t>24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latin typeface="+mn-lt"/>
                          <a:cs typeface="Times New Roman" pitchFamily="18" charset="0"/>
                        </a:rPr>
                        <a:t>Геометрическая задача на доказательство 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2,57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  <a:cs typeface="Times New Roman" pitchFamily="18" charset="0"/>
                        </a:rPr>
                        <a:t>15-30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Ниже нормы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09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+mn-lt"/>
                          <a:cs typeface="Times New Roman" pitchFamily="18" charset="0"/>
                        </a:rPr>
                        <a:t>Геометрическая задача </a:t>
                      </a:r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(многоугольник вписан в окружность)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0,31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  <a:cs typeface="Times New Roman" pitchFamily="18" charset="0"/>
                        </a:rPr>
                        <a:t>3-15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  <a:cs typeface="Times New Roman" pitchFamily="18" charset="0"/>
                        </a:rPr>
                        <a:t>Ниже нормы</a:t>
                      </a:r>
                    </a:p>
                  </a:txBody>
                  <a:tcPr marL="91439" marR="91439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2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30" y="1717358"/>
            <a:ext cx="7886700" cy="99377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altLang="ru-RU" b="1" dirty="0"/>
              <a:t>Характеристика участников</a:t>
            </a:r>
            <a:br>
              <a:rPr lang="ru-RU" altLang="ru-RU" b="1" dirty="0"/>
            </a:br>
            <a:r>
              <a:rPr lang="ru-RU" altLang="ru-RU" b="1" dirty="0"/>
              <a:t>ЕГЭ по математике в 2024 г.</a:t>
            </a:r>
          </a:p>
        </p:txBody>
      </p:sp>
    </p:spTree>
    <p:extLst>
      <p:ext uri="{BB962C8B-B14F-4D97-AF65-F5344CB8AC3E}">
        <p14:creationId xmlns:p14="http://schemas.microsoft.com/office/powerpoint/2010/main" val="159881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ea typeface="SimSun" panose="02010600030101010101" pitchFamily="2" charset="-122"/>
                <a:cs typeface="Calibri" panose="020F0502020204030204" pitchFamily="34" charset="0"/>
              </a:rPr>
              <a:t>Количество участников ЕГЭ по математике</a:t>
            </a:r>
            <a:br>
              <a:rPr lang="ru-RU" altLang="ru-RU" sz="3200" b="1" dirty="0">
                <a:ea typeface="SimSun" panose="02010600030101010101" pitchFamily="2" charset="-122"/>
                <a:cs typeface="Calibri" panose="020F0502020204030204" pitchFamily="34" charset="0"/>
              </a:rPr>
            </a:b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089"/>
              </p:ext>
            </p:extLst>
          </p:nvPr>
        </p:nvGraphicFramePr>
        <p:xfrm>
          <a:off x="457200" y="1023303"/>
          <a:ext cx="8229599" cy="34337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5657"/>
                <a:gridCol w="1056591"/>
                <a:gridCol w="1294723"/>
                <a:gridCol w="1009533"/>
                <a:gridCol w="1341781"/>
                <a:gridCol w="1034483"/>
                <a:gridCol w="1316831"/>
              </a:tblGrid>
              <a:tr h="44373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2022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2023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2024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3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Человек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% от общего числа участников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Человек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 от общего числа участников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Человек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 от общего числа участников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8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Базовый уровень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6448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59,24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6363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61,14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5854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60,09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8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Профиль. </a:t>
                      </a:r>
                      <a:r>
                        <a:rPr lang="ru-RU" sz="1800" dirty="0">
                          <a:effectLst/>
                        </a:rPr>
                        <a:t>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4480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41,16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3983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38,27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3731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38,3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206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0510">
              <a:spcBef>
                <a:spcPts val="1000"/>
              </a:spcBef>
              <a:spcAft>
                <a:spcPts val="0"/>
              </a:spcAft>
              <a:tabLst>
                <a:tab pos="90170" algn="l"/>
              </a:tabLst>
              <a:defRPr/>
            </a:pPr>
            <a:r>
              <a:rPr lang="x-none" sz="2800" b="1" dirty="0">
                <a:ea typeface="SimSun" panose="02010600030101010101" pitchFamily="2" charset="-122"/>
                <a:cs typeface="Times New Roman" panose="02020603050405020304" pitchFamily="18" charset="0"/>
              </a:rPr>
              <a:t>Процентное соотношение юношей и девушек,  участвующих в ЕГЭ</a:t>
            </a:r>
            <a:r>
              <a:rPr lang="ru-RU" sz="2800" b="1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x-none" sz="28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ea typeface="SimSun" panose="02010600030101010101" pitchFamily="2" charset="-122"/>
                <a:cs typeface="Times New Roman" panose="02020603050405020304" pitchFamily="18" charset="0"/>
              </a:rPr>
              <a:t>по уровням)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120502"/>
              </p:ext>
            </p:extLst>
          </p:nvPr>
        </p:nvGraphicFramePr>
        <p:xfrm>
          <a:off x="435849" y="1430973"/>
          <a:ext cx="8312941" cy="307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563"/>
                <a:gridCol w="1187563"/>
                <a:gridCol w="1187563"/>
                <a:gridCol w="1187563"/>
                <a:gridCol w="1187563"/>
                <a:gridCol w="1187563"/>
                <a:gridCol w="1187563"/>
              </a:tblGrid>
              <a:tr h="526942">
                <a:tc rowSpan="2">
                  <a:txBody>
                    <a:bodyPr/>
                    <a:lstStyle/>
                    <a:p>
                      <a:r>
                        <a:rPr lang="ru-RU" sz="1800" dirty="0" smtClean="0"/>
                        <a:t>Пол 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2022 год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2023 год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2024 год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8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Базовый уровень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Профиль уровень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Базовый уровень</a:t>
                      </a:r>
                    </a:p>
                    <a:p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Профиль уровень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Базовый уровень</a:t>
                      </a:r>
                    </a:p>
                    <a:p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Профиль уровень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</a:tr>
              <a:tr h="78882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Мужской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40,54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56,99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38,94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62,39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37,79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62,72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</a:tr>
              <a:tr h="78882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Женский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59,46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43,01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61.06</a:t>
                      </a:r>
                    </a:p>
                    <a:p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37,61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62,21</a:t>
                      </a:r>
                    </a:p>
                    <a:p>
                      <a:endParaRPr lang="ru-RU" sz="1800" dirty="0"/>
                    </a:p>
                  </a:txBody>
                  <a:tcPr marL="91450" marR="91450" marT="45721" marB="45721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37,28</a:t>
                      </a:r>
                      <a:endParaRPr lang="ru-RU" sz="1800" dirty="0"/>
                    </a:p>
                  </a:txBody>
                  <a:tcPr marL="91450" marR="91450"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02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90" y="2032318"/>
            <a:ext cx="7886700" cy="99377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altLang="ru-RU" b="1" dirty="0"/>
              <a:t>Основные результаты </a:t>
            </a:r>
            <a:br>
              <a:rPr lang="ru-RU" altLang="ru-RU" b="1" dirty="0"/>
            </a:br>
            <a:r>
              <a:rPr lang="ru-RU" altLang="ru-RU" b="1" dirty="0"/>
              <a:t>ЕГЭ по математике в 2024 г.</a:t>
            </a:r>
            <a:br>
              <a:rPr lang="ru-RU" altLang="ru-RU" b="1" dirty="0"/>
            </a:br>
            <a:r>
              <a:rPr lang="ru-RU" altLang="ru-RU" b="1" dirty="0"/>
              <a:t>(базовый уровень)</a:t>
            </a:r>
            <a:br>
              <a:rPr lang="ru-RU" alt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005" y="462605"/>
            <a:ext cx="7886700" cy="993775"/>
          </a:xfrm>
        </p:spPr>
        <p:txBody>
          <a:bodyPr>
            <a:noAutofit/>
          </a:bodyPr>
          <a:lstStyle/>
          <a:p>
            <a:r>
              <a:rPr lang="ru-RU" altLang="ru-RU" sz="3200" dirty="0">
                <a:cs typeface="Calibri" panose="020F0502020204030204" pitchFamily="34" charset="0"/>
              </a:rPr>
              <a:t>Диаграмма распределения тестовых баллов участников ЕГЭ </a:t>
            </a:r>
            <a:r>
              <a:rPr lang="ru-RU" altLang="ru-RU" sz="3200" dirty="0"/>
              <a:t/>
            </a:r>
            <a:br>
              <a:rPr lang="ru-RU" altLang="ru-RU" sz="3200" dirty="0"/>
            </a:br>
            <a:endParaRPr lang="ru-RU" sz="3200" dirty="0"/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" y="1234357"/>
            <a:ext cx="8020050" cy="39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98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0" y="559600"/>
            <a:ext cx="7886700" cy="993775"/>
          </a:xfrm>
        </p:spPr>
        <p:txBody>
          <a:bodyPr>
            <a:noAutofit/>
          </a:bodyPr>
          <a:lstStyle/>
          <a:p>
            <a:r>
              <a:rPr lang="ru-RU" sz="2800" b="1" dirty="0"/>
              <a:t>Оценка, полученная за ЕГЭ по математике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/>
              <a:t>базовый уровень)</a:t>
            </a:r>
            <a:br>
              <a:rPr lang="ru-RU" sz="2800" b="1" dirty="0"/>
            </a:br>
            <a:endParaRPr lang="ru-RU" sz="28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12161172"/>
              </p:ext>
            </p:extLst>
          </p:nvPr>
        </p:nvGraphicFramePr>
        <p:xfrm>
          <a:off x="915352" y="1231899"/>
          <a:ext cx="7484120" cy="391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814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800" b="1" dirty="0"/>
              <a:t>Динамика результатов ЕГЭ </a:t>
            </a:r>
            <a:br>
              <a:rPr lang="ru-RU" sz="2800" b="1" dirty="0"/>
            </a:br>
            <a:r>
              <a:rPr lang="ru-RU" sz="2800" b="1" dirty="0"/>
              <a:t>по математике базовый уровень </a:t>
            </a:r>
            <a:r>
              <a:rPr lang="ru-RU" sz="2800" b="1" dirty="0" smtClean="0"/>
              <a:t>за </a:t>
            </a:r>
            <a:r>
              <a:rPr lang="ru-RU" sz="2800" b="1" dirty="0"/>
              <a:t>3 года</a:t>
            </a:r>
          </a:p>
        </p:txBody>
      </p:sp>
      <p:graphicFrame>
        <p:nvGraphicFramePr>
          <p:cNvPr id="6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4996"/>
              </p:ext>
            </p:extLst>
          </p:nvPr>
        </p:nvGraphicFramePr>
        <p:xfrm>
          <a:off x="1029494" y="1651318"/>
          <a:ext cx="7085012" cy="2697162"/>
        </p:xfrm>
        <a:graphic>
          <a:graphicData uri="http://schemas.openxmlformats.org/drawingml/2006/table">
            <a:tbl>
              <a:tblPr/>
              <a:tblGrid>
                <a:gridCol w="1786217"/>
                <a:gridCol w="1463734"/>
                <a:gridCol w="1384285"/>
                <a:gridCol w="1222695"/>
                <a:gridCol w="1228081"/>
              </a:tblGrid>
              <a:tr h="430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Отметка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«2»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«3»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«4»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«5»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2022 г.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3,97%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22,37%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41,65%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32,02%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2,06%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25,58</a:t>
                      </a: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45,02</a:t>
                      </a: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27,34</a:t>
                      </a: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 г.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1,06%</a:t>
                      </a: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19,88%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51,25%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27,81%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3" marR="88803" marT="44381" marB="443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75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530" y="2093278"/>
            <a:ext cx="7886700" cy="99377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altLang="ru-RU" b="1" dirty="0"/>
              <a:t>Основные результаты </a:t>
            </a:r>
            <a:br>
              <a:rPr lang="ru-RU" altLang="ru-RU" b="1" dirty="0"/>
            </a:br>
            <a:r>
              <a:rPr lang="ru-RU" altLang="ru-RU" b="1" dirty="0"/>
              <a:t>ЕГЭ по математике </a:t>
            </a:r>
            <a:br>
              <a:rPr lang="ru-RU" altLang="ru-RU" b="1" dirty="0"/>
            </a:br>
            <a:r>
              <a:rPr lang="ru-RU" altLang="ru-RU" b="1" dirty="0"/>
              <a:t>(профильный уровень)</a:t>
            </a:r>
            <a:br>
              <a:rPr lang="ru-RU" alt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15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dirty="0">
                <a:cs typeface="Calibri" panose="020F0502020204030204" pitchFamily="34" charset="0"/>
              </a:rPr>
              <a:t>Диаграмма распределения тестовых баллов участников ЕГЭ </a:t>
            </a: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" y="1268413"/>
            <a:ext cx="792083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84415" y="1751624"/>
            <a:ext cx="5629982" cy="893700"/>
          </a:xfrm>
        </p:spPr>
        <p:txBody>
          <a:bodyPr/>
          <a:lstStyle/>
          <a:p>
            <a:r>
              <a:rPr lang="ru-RU" b="1" dirty="0">
                <a:cs typeface="Calibri Light" panose="020F0302020204030204" pitchFamily="34" charset="0"/>
              </a:rPr>
              <a:t>Анализ результатов ГИА по математике в 2024 году</a:t>
            </a:r>
            <a:br>
              <a:rPr lang="ru-RU" b="1" dirty="0">
                <a:cs typeface="Calibri Light" panose="020F03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43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70" y="381325"/>
            <a:ext cx="8108950" cy="993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/>
              <a:t>Динамика результатов ЕГЭ </a:t>
            </a:r>
            <a:br>
              <a:rPr lang="ru-RU" sz="2800" b="1" dirty="0"/>
            </a:br>
            <a:r>
              <a:rPr lang="ru-RU" sz="2800" b="1" dirty="0"/>
              <a:t>по математике (профильный уровень) за 3 года</a:t>
            </a:r>
            <a:br>
              <a:rPr lang="ru-RU" sz="2800" b="1" dirty="0"/>
            </a:br>
            <a:endParaRPr lang="ru-RU" sz="2800" dirty="0"/>
          </a:p>
        </p:txBody>
      </p:sp>
      <p:graphicFrame>
        <p:nvGraphicFramePr>
          <p:cNvPr id="6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44382"/>
              </p:ext>
            </p:extLst>
          </p:nvPr>
        </p:nvGraphicFramePr>
        <p:xfrm>
          <a:off x="708343" y="1282383"/>
          <a:ext cx="7548562" cy="3665538"/>
        </p:xfrm>
        <a:graphic>
          <a:graphicData uri="http://schemas.openxmlformats.org/drawingml/2006/table">
            <a:tbl>
              <a:tblPr/>
              <a:tblGrid>
                <a:gridCol w="4261924"/>
                <a:gridCol w="1048927"/>
                <a:gridCol w="1048927"/>
                <a:gridCol w="1188784"/>
              </a:tblGrid>
              <a:tr h="473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Участников, набравших балл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2022 г.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2023 г.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 г.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Ниже минимального балла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11,74%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11,45%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1,39%</a:t>
                      </a:r>
                      <a:endParaRPr lang="ru-RU" sz="1800" dirty="0"/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 минимального балла до 60 баллов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49,12%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50,39%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51,88%</a:t>
                      </a:r>
                      <a:endParaRPr lang="ru-RU" sz="1800" dirty="0"/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 61 до 80 баллов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36,59%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35,95%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36,34%</a:t>
                      </a:r>
                      <a:endParaRPr lang="ru-RU" sz="1800" dirty="0"/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 81 до 99 баллов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2,50%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2,19</a:t>
                      </a: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10,29%</a:t>
                      </a:r>
                      <a:endParaRPr kumimoji="0" lang="ru-RU" sz="1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 баллов (человек)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Средний тестовый балл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51,00</a:t>
                      </a: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50,14</a:t>
                      </a: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57,98%</a:t>
                      </a:r>
                    </a:p>
                  </a:txBody>
                  <a:tcPr marL="88802" marR="88802" marT="44403" marB="444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05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99181"/>
            <a:ext cx="8229600" cy="4525963"/>
          </a:xfrm>
          <a:prstGeom prst="rect">
            <a:avLst/>
          </a:prstGeom>
          <a:blipFill rotWithShape="0">
            <a:blip r:embed="rId2"/>
            <a:stretch>
              <a:fillRect l="-1111" t="-1078"/>
            </a:stretch>
          </a:blip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ru-RU" smtClean="0">
                <a:noFill/>
              </a:rPr>
              <a:t> </a:t>
            </a:r>
            <a:endParaRPr lang="ru-RU">
              <a:noFill/>
            </a:endParaRPr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60" y="1666486"/>
            <a:ext cx="5665788" cy="329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18160" y="321310"/>
            <a:ext cx="8229600" cy="3001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000" b="1" i="1" u="sng" dirty="0" smtClean="0"/>
              <a:t>Задание 14. </a:t>
            </a:r>
            <a:endParaRPr lang="ru-RU" altLang="ru-RU" sz="2000" dirty="0" smtClean="0"/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000" dirty="0" smtClean="0"/>
              <a:t>Все ребра правильной четырехугольной пирамиды </a:t>
            </a:r>
            <a:r>
              <a:rPr lang="en-US" altLang="ru-RU" sz="2000" dirty="0" smtClean="0"/>
              <a:t>SABCD</a:t>
            </a:r>
            <a:r>
              <a:rPr lang="ru-RU" altLang="ru-RU" sz="2000" dirty="0" smtClean="0"/>
              <a:t> с основанием </a:t>
            </a:r>
            <a:r>
              <a:rPr lang="en-US" altLang="ru-RU" sz="2000" dirty="0" smtClean="0"/>
              <a:t>ABCD</a:t>
            </a:r>
            <a:r>
              <a:rPr lang="ru-RU" altLang="ru-RU" sz="2000" dirty="0" smtClean="0"/>
              <a:t> равны 4. Точка О - центр основания пирамиды. Плоскость, параллельная прямой </a:t>
            </a:r>
            <a:r>
              <a:rPr lang="en-US" altLang="ru-RU" sz="2000" dirty="0" smtClean="0"/>
              <a:t>SA</a:t>
            </a:r>
            <a:r>
              <a:rPr lang="ru-RU" altLang="ru-RU" sz="2000" dirty="0" smtClean="0"/>
              <a:t> и проходящая через точку О, пересекает ребра </a:t>
            </a:r>
            <a:r>
              <a:rPr lang="en-US" altLang="ru-RU" sz="2000" dirty="0" smtClean="0"/>
              <a:t>SC</a:t>
            </a:r>
            <a:r>
              <a:rPr lang="ru-RU" altLang="ru-RU" sz="2000" dirty="0" smtClean="0"/>
              <a:t> и </a:t>
            </a:r>
            <a:r>
              <a:rPr lang="en-US" altLang="ru-RU" sz="2000" dirty="0" smtClean="0"/>
              <a:t>SD</a:t>
            </a:r>
            <a:r>
              <a:rPr lang="ru-RU" altLang="ru-RU" sz="2000" dirty="0" smtClean="0"/>
              <a:t> в точках </a:t>
            </a:r>
            <a:r>
              <a:rPr lang="en-US" altLang="ru-RU" sz="2000" dirty="0" smtClean="0"/>
              <a:t>M</a:t>
            </a:r>
            <a:r>
              <a:rPr lang="ru-RU" altLang="ru-RU" sz="2000" dirty="0" smtClean="0"/>
              <a:t> и </a:t>
            </a:r>
            <a:r>
              <a:rPr lang="en-US" altLang="ru-RU" sz="2000" dirty="0" smtClean="0"/>
              <a:t>N</a:t>
            </a:r>
            <a:r>
              <a:rPr lang="ru-RU" altLang="ru-RU" sz="2000" dirty="0" smtClean="0"/>
              <a:t> соответственно. Точка </a:t>
            </a:r>
            <a:r>
              <a:rPr lang="en-US" altLang="ru-RU" sz="2000" dirty="0" smtClean="0"/>
              <a:t>N</a:t>
            </a:r>
            <a:r>
              <a:rPr lang="ru-RU" altLang="ru-RU" sz="2000" dirty="0" smtClean="0"/>
              <a:t> делит ребро </a:t>
            </a:r>
            <a:r>
              <a:rPr lang="en-US" altLang="ru-RU" sz="2000" dirty="0" smtClean="0"/>
              <a:t>SD</a:t>
            </a:r>
            <a:r>
              <a:rPr lang="ru-RU" altLang="ru-RU" sz="2000" dirty="0" smtClean="0"/>
              <a:t> в отношении </a:t>
            </a:r>
            <a:r>
              <a:rPr lang="en-US" altLang="ru-RU" sz="2000" dirty="0" smtClean="0"/>
              <a:t>SN</a:t>
            </a:r>
            <a:r>
              <a:rPr lang="ru-RU" altLang="ru-RU" sz="2000" dirty="0" smtClean="0"/>
              <a:t>:</a:t>
            </a:r>
            <a:r>
              <a:rPr lang="en-US" altLang="ru-RU" sz="2000" dirty="0" smtClean="0"/>
              <a:t>ND</a:t>
            </a:r>
            <a:r>
              <a:rPr lang="ru-RU" altLang="ru-RU" sz="2000" dirty="0" smtClean="0"/>
              <a:t>=1:3.</a:t>
            </a:r>
          </a:p>
          <a:p>
            <a:pPr marL="0" indent="0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ru-RU" altLang="ru-RU" sz="2000" dirty="0" smtClean="0"/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08" y="1996748"/>
            <a:ext cx="6283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8160" y="2135584"/>
            <a:ext cx="3667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а) Докажите, что 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середина ребра 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б) Найдите длину отрезка, по которому плоскость 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OMN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пересекает грань 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SBC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56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457200" y="764704"/>
            <a:ext cx="8229600" cy="1112838"/>
          </a:xfrm>
          <a:blipFill rotWithShape="0">
            <a:blip r:embed="rId2"/>
            <a:stretch>
              <a:fillRect t="-46448" b="-10929"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68" y="2014539"/>
            <a:ext cx="5693092" cy="31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9686" y="775187"/>
            <a:ext cx="1745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000" b="1" i="1" u="sng" dirty="0"/>
              <a:t>Задание </a:t>
            </a:r>
            <a:r>
              <a:rPr lang="ru-RU" altLang="ru-RU" sz="2000" b="1" i="1" u="sng" dirty="0" smtClean="0"/>
              <a:t>15. 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2366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5930" y="912813"/>
            <a:ext cx="8569325" cy="110966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200" b="1" i="1" u="sng" dirty="0">
                <a:latin typeface="+mn-lt"/>
                <a:ea typeface="+mn-ea"/>
                <a:cs typeface="+mn-cs"/>
                <a:sym typeface="Arial"/>
              </a:rPr>
              <a:t>Задание 16</a:t>
            </a:r>
            <a:r>
              <a:rPr lang="ru-RU" altLang="ru-RU" sz="2200" b="1" i="1" u="sng" dirty="0" smtClean="0">
                <a:latin typeface="+mn-lt"/>
                <a:ea typeface="+mn-ea"/>
                <a:cs typeface="+mn-cs"/>
                <a:sym typeface="Arial"/>
              </a:rPr>
              <a:t>. </a:t>
            </a:r>
            <a:r>
              <a:rPr lang="ru-RU" altLang="ru-RU" sz="2200" dirty="0" smtClean="0">
                <a:latin typeface="+mn-lt"/>
                <a:ea typeface="+mn-ea"/>
                <a:cs typeface="+mn-cs"/>
                <a:sym typeface="Arial"/>
              </a:rPr>
              <a:t>В </a:t>
            </a:r>
            <a:r>
              <a:rPr lang="ru-RU" altLang="ru-RU" sz="2200" dirty="0">
                <a:latin typeface="+mn-lt"/>
                <a:ea typeface="+mn-ea"/>
                <a:cs typeface="+mn-cs"/>
                <a:sym typeface="Arial"/>
              </a:rPr>
              <a:t>июле 2026 года планируется взять кредит в банке на некоторую сумму. Условия его возврата таковы: каждый январь долг увеличивается на 20 % по сравнению с концом предыдущего года; с февраля по июнь каждого года необходимо выплатить одним платежом часть долга. Сколько рублей планируется взять в банке, если известно, что кредит будет полностью погашен четырьмя равными платежами (то есть за четыре года) и общая сумма платежей составит 311 040 рублей?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endParaRPr lang="ru-RU" altLang="ru-RU" sz="2400" dirty="0" smtClean="0"/>
          </a:p>
        </p:txBody>
      </p:sp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28" y="2434215"/>
            <a:ext cx="5500052" cy="270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40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0240" y="420251"/>
            <a:ext cx="7792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Задание 17.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Окружность с центром в точке О касается сторон угла с вершиной 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точках А и В. Отрезок ВС – диаметр этой окружности.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а) Докажите, что ∠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ANB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=2∠</a:t>
            </a:r>
            <a:r>
              <a:rPr lang="en-US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ABC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б) Найдите расстояние от точки </a:t>
            </a:r>
            <a:r>
              <a:rPr lang="en-US" alt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ru-RU" alt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alt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прямой АВ, если известно, что АС=14 и АВ=36.</a:t>
            </a:r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48" y="2359500"/>
            <a:ext cx="5723572" cy="270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7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332656"/>
            <a:ext cx="8229600" cy="4525963"/>
          </a:xfrm>
          <a:prstGeom prst="rect">
            <a:avLst/>
          </a:prstGeom>
          <a:blipFill rotWithShape="0">
            <a:blip r:embed="rId2"/>
            <a:stretch>
              <a:fillRect l="-1111" t="-1078"/>
            </a:stretch>
          </a:blip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ru-RU" smtClean="0">
                <a:noFill/>
              </a:rPr>
              <a:t> </a:t>
            </a:r>
            <a:endParaRPr lang="ru-RU">
              <a:noFill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r="15656"/>
          <a:stretch/>
        </p:blipFill>
        <p:spPr bwMode="auto">
          <a:xfrm>
            <a:off x="5405120" y="2875171"/>
            <a:ext cx="3738880" cy="226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84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426720" y="290513"/>
            <a:ext cx="8435975" cy="1995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1800" b="1" i="1" u="sng" dirty="0" smtClean="0"/>
              <a:t>Задание 19.</a:t>
            </a:r>
            <a:endParaRPr lang="ru-RU" altLang="ru-RU" sz="1800" dirty="0" smtClean="0"/>
          </a:p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1800" dirty="0" smtClean="0"/>
              <a:t>В порту имеются только заполненные контейнеры, масса каждого из которых равна 20 тонн или 60 тонн. В некоторых из этих контейнеров находится сахарный песок. Количество контейнеров с сахарным песком составляет 25 % от общего количества контейнеров.</a:t>
            </a:r>
          </a:p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1800" dirty="0" smtClean="0"/>
              <a:t>а) Может ли масса контейнеров с сахарным песком составить 20 % от общей массы всех контейнеров?</a:t>
            </a:r>
          </a:p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endParaRPr lang="ru-RU" altLang="ru-RU" sz="2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26720" y="2182183"/>
            <a:ext cx="3911601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б) Может ли масса контейнеров с сахарным песком составить 60 % от общей массы всех контейнеров?</a:t>
            </a:r>
          </a:p>
          <a:p>
            <a: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в) Какую наименьшую долю (в процентах) может составить масса контейнеров с сахарным песком от общей массы всех контейнеров?</a:t>
            </a:r>
          </a:p>
        </p:txBody>
      </p:sp>
      <p:pic>
        <p:nvPicPr>
          <p:cNvPr id="8" name="Рисунок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14078"/>
          <a:stretch/>
        </p:blipFill>
        <p:spPr bwMode="auto">
          <a:xfrm>
            <a:off x="4263708" y="2100903"/>
            <a:ext cx="46736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985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890" y="182911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ru-RU" altLang="ru-RU" b="1" dirty="0"/>
              <a:t>Рекомендации </a:t>
            </a:r>
            <a:br>
              <a:rPr lang="ru-RU" altLang="ru-RU" b="1" dirty="0"/>
            </a:br>
            <a:r>
              <a:rPr lang="ru-RU" altLang="ru-RU" b="1" dirty="0"/>
              <a:t>по совершенствованию преподавания учебного предмета «Математика»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04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765175" y="711200"/>
            <a:ext cx="7918450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61950" algn="l"/>
              </a:tabLst>
              <a:defRPr/>
            </a:pPr>
            <a:r>
              <a:rPr lang="ru-RU" altLang="ru-RU" sz="2600" dirty="0" smtClean="0"/>
              <a:t>Для достижения качественных результатов в обучении математике учитель должен отказаться от репродуктивного обучения и перейти к </a:t>
            </a:r>
            <a:r>
              <a:rPr lang="ru-RU" altLang="ru-RU" sz="2600" dirty="0" err="1" smtClean="0"/>
              <a:t>деятельностной</a:t>
            </a:r>
            <a:r>
              <a:rPr lang="ru-RU" altLang="ru-RU" sz="2600" dirty="0" smtClean="0"/>
              <a:t> педагогике, в которой центральной компетентностью является наличие у человека основ теоретического мышления, основ действовать в нестандартных ситуациях.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r>
              <a:rPr lang="ru-RU" altLang="ru-RU" dirty="0" smtClean="0"/>
              <a:t>    Лаборатория по сопровождению </a:t>
            </a:r>
            <a:r>
              <a:rPr lang="ru-RU" altLang="ru-RU" dirty="0" err="1" smtClean="0"/>
              <a:t>деятельностных</a:t>
            </a:r>
            <a:r>
              <a:rPr lang="ru-RU" altLang="ru-RU" dirty="0" smtClean="0"/>
              <a:t> практик АИРО им. А.М. </a:t>
            </a:r>
            <a:r>
              <a:rPr lang="ru-RU" altLang="ru-RU" dirty="0" err="1" smtClean="0"/>
              <a:t>Топорова</a:t>
            </a:r>
            <a:r>
              <a:rPr lang="ru-RU" altLang="ru-RU" dirty="0" smtClean="0"/>
              <a:t> (</a:t>
            </a:r>
            <a:r>
              <a:rPr lang="ru-RU" altLang="ru-RU" dirty="0" smtClean="0">
                <a:hlinkClick r:id="rId2"/>
              </a:rPr>
              <a:t>https://labor-d.iro22.ru/index.php/kontakty</a:t>
            </a:r>
            <a:r>
              <a:rPr lang="ru-RU" altLang="ru-RU" dirty="0" smtClean="0"/>
              <a:t>).</a:t>
            </a: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tabLst>
                <a:tab pos="361950" algn="l"/>
              </a:tabLst>
              <a:defRPr/>
            </a:pPr>
            <a:endParaRPr lang="ru-RU" altLang="ru-RU" sz="2400" b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tabLst>
                <a:tab pos="361950" algn="l"/>
              </a:tabLst>
              <a:defRPr/>
            </a:pPr>
            <a:endParaRPr lang="ru-RU" altLang="ru-RU" sz="2400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tabLst>
                <a:tab pos="361950" algn="l"/>
              </a:tabLst>
              <a:defRPr/>
            </a:pPr>
            <a:endParaRPr lang="ru-RU" alt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10" y="1971358"/>
            <a:ext cx="7886700" cy="99377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altLang="ru-RU" b="1" dirty="0"/>
              <a:t>Основные результаты </a:t>
            </a:r>
            <a:br>
              <a:rPr lang="ru-RU" altLang="ru-RU" b="1" dirty="0"/>
            </a:br>
            <a:r>
              <a:rPr lang="ru-RU" altLang="ru-RU" b="1" dirty="0"/>
              <a:t>ОГЭ по математике в 2024 г.</a:t>
            </a:r>
            <a:br>
              <a:rPr lang="ru-RU" alt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451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602298" y="653098"/>
            <a:ext cx="8001000" cy="39243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Tx/>
              <a:buFont typeface="Wingdings" panose="05000000000000000000" pitchFamily="2" charset="2"/>
              <a:buChar char="Ø"/>
              <a:defRPr/>
            </a:pPr>
            <a:r>
              <a:rPr lang="ru-RU" sz="9600" dirty="0" smtClean="0">
                <a:cs typeface="Times New Roman" panose="02020603050405020304" pitchFamily="18" charset="0"/>
              </a:rPr>
              <a:t>       Использовать в практике обучения такой оценочный инструментарий, который позволил бы учителю составить качественную характеристику освоения школьниками ключевых понятий и способов предметных действий – инструментарий </a:t>
            </a:r>
            <a:r>
              <a:rPr lang="en-US" sz="9600" dirty="0" smtClean="0">
                <a:cs typeface="Times New Roman" panose="02020603050405020304" pitchFamily="18" charset="0"/>
              </a:rPr>
              <a:t>SAM </a:t>
            </a:r>
            <a:r>
              <a:rPr lang="ru-RU" sz="9600" i="1" dirty="0" smtClean="0">
                <a:cs typeface="Times New Roman" panose="02020603050405020304" pitchFamily="18" charset="0"/>
              </a:rPr>
              <a:t>(</a:t>
            </a:r>
            <a:r>
              <a:rPr lang="en-US" sz="9600" i="1" dirty="0" smtClean="0">
                <a:cs typeface="Times New Roman" panose="02020603050405020304" pitchFamily="18" charset="0"/>
              </a:rPr>
              <a:t>Student Achievement </a:t>
            </a:r>
            <a:r>
              <a:rPr lang="ru-RU" sz="9600" i="1" dirty="0" err="1" smtClean="0">
                <a:cs typeface="Times New Roman" panose="02020603050405020304" pitchFamily="18" charset="0"/>
              </a:rPr>
              <a:t>Monitoring</a:t>
            </a:r>
            <a:r>
              <a:rPr lang="ru-RU" sz="9600" i="1" dirty="0" smtClean="0"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buClrTx/>
              <a:buFont typeface="Wingdings" panose="05000000000000000000" pitchFamily="2" charset="2"/>
              <a:buNone/>
              <a:defRPr/>
            </a:pPr>
            <a:endParaRPr lang="ru-RU" sz="9600" i="1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ClrTx/>
              <a:buFont typeface="Wingdings" panose="05000000000000000000" pitchFamily="2" charset="2"/>
              <a:buNone/>
              <a:defRPr/>
            </a:pPr>
            <a:r>
              <a:rPr lang="ru-RU" sz="9600" dirty="0" smtClean="0">
                <a:cs typeface="Times New Roman" panose="02020603050405020304" pitchFamily="18" charset="0"/>
              </a:rPr>
              <a:t>   Лаборатория </a:t>
            </a:r>
            <a:r>
              <a:rPr lang="ru-RU" sz="9600" dirty="0">
                <a:cs typeface="Times New Roman" panose="02020603050405020304" pitchFamily="18" charset="0"/>
              </a:rPr>
              <a:t>по сопровождению </a:t>
            </a:r>
            <a:r>
              <a:rPr lang="ru-RU" sz="9600" dirty="0" err="1">
                <a:cs typeface="Times New Roman" panose="02020603050405020304" pitchFamily="18" charset="0"/>
              </a:rPr>
              <a:t>деятельностных</a:t>
            </a:r>
            <a:r>
              <a:rPr lang="ru-RU" sz="9600" dirty="0">
                <a:cs typeface="Times New Roman" panose="02020603050405020304" pitchFamily="18" charset="0"/>
              </a:rPr>
              <a:t> практик АИРО им. А.М. </a:t>
            </a:r>
            <a:r>
              <a:rPr lang="ru-RU" sz="9600" dirty="0" err="1">
                <a:cs typeface="Times New Roman" panose="02020603050405020304" pitchFamily="18" charset="0"/>
              </a:rPr>
              <a:t>Топорова</a:t>
            </a:r>
            <a:r>
              <a:rPr lang="ru-RU" sz="9600" dirty="0">
                <a:cs typeface="Times New Roman" panose="02020603050405020304" pitchFamily="18" charset="0"/>
              </a:rPr>
              <a:t> (</a:t>
            </a:r>
            <a:r>
              <a:rPr lang="ru-RU" sz="9600" dirty="0">
                <a:cs typeface="Times New Roman" panose="02020603050405020304" pitchFamily="18" charset="0"/>
                <a:hlinkClick r:id="rId2"/>
              </a:rPr>
              <a:t>https://labor-d.iro22.ru/index.php/kontakty</a:t>
            </a:r>
            <a:r>
              <a:rPr lang="ru-RU" sz="9600" dirty="0"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20000"/>
              </a:lnSpc>
              <a:buClrTx/>
              <a:buFont typeface="Wingdings" panose="05000000000000000000" pitchFamily="2" charset="2"/>
              <a:buNone/>
              <a:defRPr/>
            </a:pPr>
            <a:endParaRPr lang="ru-RU" sz="9600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ClrTx/>
              <a:buFont typeface="Wingdings" panose="05000000000000000000" pitchFamily="2" charset="2"/>
              <a:buNone/>
              <a:defRPr/>
            </a:pPr>
            <a:endParaRPr lang="ru-RU" sz="9600" i="1" dirty="0" smtClean="0">
              <a:cs typeface="Times New Roman" panose="02020603050405020304" pitchFamily="18" charset="0"/>
            </a:endParaRPr>
          </a:p>
          <a:p>
            <a:pPr marL="742950" indent="-742950">
              <a:buClrTx/>
              <a:buFont typeface="Wingdings" panose="05000000000000000000" pitchFamily="2" charset="2"/>
              <a:buAutoNum type="arabicPeriod"/>
              <a:defRPr/>
            </a:pPr>
            <a:endParaRPr lang="ru-RU" dirty="0" smtClean="0"/>
          </a:p>
          <a:p>
            <a:pPr>
              <a:buClr>
                <a:srgbClr val="FE8637"/>
              </a:buClr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prstClr val="black"/>
                </a:solidFill>
              </a:rPr>
              <a:t>    </a:t>
            </a:r>
            <a:endParaRPr lang="ru-RU" i="1" dirty="0" smtClean="0">
              <a:cs typeface="Times New Roman" pitchFamily="18" charset="0"/>
            </a:endParaRPr>
          </a:p>
          <a:p>
            <a:pPr marL="1371600" indent="-137160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AutoNum type="arabicPeriod"/>
              <a:tabLst>
                <a:tab pos="361950" algn="l"/>
              </a:tabLst>
              <a:defRPr/>
            </a:pPr>
            <a:endParaRPr lang="ru-RU" altLang="ru-RU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6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900113" y="692150"/>
            <a:ext cx="7705407" cy="4611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ru-RU" altLang="ru-RU" sz="2400" smtClean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ru-RU" altLang="ru-RU" sz="2400" smtClean="0">
                <a:cs typeface="Times New Roman" panose="02020603050405020304" pitchFamily="18" charset="0"/>
              </a:rPr>
              <a:t>С целью получения оперативной информации о том, насколько успешно идет процесс учения и обучения, определения ближайших шагов в направлении улучшения учебного процесса (не процесса преподавания) целесообразно внедрение в образовательную организацию технологии формирующего оценивания (А.Б. Воронцов).</a:t>
            </a:r>
          </a:p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ru-RU" altLang="ru-RU" sz="2400" smtClean="0"/>
              <a:t>         Семинар «Проблемы оценивания в деятельностном подходе», выступление А.Б. Воронцова: </a:t>
            </a:r>
            <a:r>
              <a:rPr lang="ru-RU" altLang="ru-RU" sz="2400" smtClean="0">
                <a:hlinkClick r:id="rId2"/>
              </a:rPr>
              <a:t>https://clck.ru/3CKwRB</a:t>
            </a:r>
            <a:r>
              <a:rPr lang="ru-RU" altLang="ru-RU" sz="2400" smtClean="0"/>
              <a:t> (видео), </a:t>
            </a:r>
            <a:r>
              <a:rPr lang="ru-RU" altLang="ru-RU" sz="2400" smtClean="0">
                <a:hlinkClick r:id="rId3"/>
              </a:rPr>
              <a:t>https://clck.ru/339Ld3</a:t>
            </a:r>
            <a:r>
              <a:rPr lang="ru-RU" altLang="ru-RU" sz="2400" smtClean="0"/>
              <a:t>  (презентация).</a:t>
            </a:r>
          </a:p>
          <a:p>
            <a:pPr marL="0" indent="0">
              <a:buClrTx/>
              <a:buFont typeface="Wingdings" panose="05000000000000000000" pitchFamily="2" charset="2"/>
              <a:buNone/>
            </a:pPr>
            <a:endParaRPr lang="ru-RU" altLang="ru-RU" sz="2400" smtClean="0"/>
          </a:p>
          <a:p>
            <a:pPr marL="0" indent="0">
              <a:buClrTx/>
              <a:buFont typeface="Wingdings" panose="05000000000000000000" pitchFamily="2" charset="2"/>
              <a:buNone/>
            </a:pPr>
            <a:endParaRPr lang="ru-RU" altLang="ru-RU" sz="2400" smtClean="0"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None/>
            </a:pPr>
            <a:endParaRPr lang="ru-RU" altLang="ru-RU" sz="2400" smtClean="0"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Char char="Ø"/>
            </a:pPr>
            <a:endParaRPr lang="ru-RU" altLang="ru-RU" sz="240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Char char="Ø"/>
            </a:pPr>
            <a:endParaRPr lang="ru-RU" altLang="ru-RU" sz="240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Char char="Ø"/>
            </a:pPr>
            <a:endParaRPr lang="ru-RU" altLang="ru-RU" sz="240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Char char="Ø"/>
            </a:pPr>
            <a:endParaRPr lang="ru-RU" altLang="ru-RU" sz="240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buClrTx/>
              <a:buFont typeface="Wingdings" panose="05000000000000000000" pitchFamily="2" charset="2"/>
              <a:buChar char="Ø"/>
            </a:pPr>
            <a:endParaRPr lang="ru-RU" altLang="ru-RU" sz="24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54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731520" y="620713"/>
            <a:ext cx="8128000" cy="4873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mtClean="0"/>
              <a:t>Учитывая разный уровень математической подготовки обучающихся, их интересы, а также необходимость создания равных стартовых возможностей для изучения математики, полезно в учебном процессе использовать технологию уровневой дифференциации (В.В. Фирсов).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r>
              <a:rPr lang="ru-RU" altLang="ru-RU" smtClean="0"/>
              <a:t> Материалы размещены по ссылке </a:t>
            </a:r>
            <a:r>
              <a:rPr lang="ru-RU" altLang="ru-RU" smtClean="0">
                <a:hlinkClick r:id="rId2"/>
              </a:rPr>
              <a:t>https://clck.ru/3CNVbb</a:t>
            </a:r>
            <a:r>
              <a:rPr lang="ru-RU" altLang="ru-RU" smtClean="0"/>
              <a:t>   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888682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704215" y="711200"/>
            <a:ext cx="7918450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600" smtClean="0"/>
              <a:t>Усиление практико-ориентированности обучения математике должно являться одним из приоритетных направлений в деятельности учителя в условиях реализации обновленных ФГОС ООО.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600" smtClean="0"/>
              <a:t>     Такие задачи находятся на сайтах Академии Минпросвещения РФ (</a:t>
            </a:r>
            <a:r>
              <a:rPr lang="ru-RU" altLang="ru-RU" sz="2600" smtClean="0">
                <a:hlinkClick r:id="rId2"/>
              </a:rPr>
              <a:t>https://apkpro.ru/fmc/</a:t>
            </a:r>
            <a:r>
              <a:rPr lang="ru-RU" altLang="ru-RU" sz="2600" smtClean="0"/>
              <a:t>), ИСРО РАО (</a:t>
            </a:r>
            <a:r>
              <a:rPr lang="ru-RU" altLang="ru-RU" sz="2600" smtClean="0">
                <a:hlinkClick r:id="rId3"/>
              </a:rPr>
              <a:t>https://clck.ru/aouAP</a:t>
            </a:r>
            <a:r>
              <a:rPr lang="ru-RU" altLang="ru-RU" sz="2600" smtClean="0"/>
              <a:t>), ФИПИ (</a:t>
            </a:r>
            <a:r>
              <a:rPr lang="ru-RU" altLang="ru-RU" sz="2600" smtClean="0">
                <a:hlinkClick r:id="rId4"/>
              </a:rPr>
              <a:t>https://fipi.ru/oge</a:t>
            </a:r>
            <a:r>
              <a:rPr lang="ru-RU" altLang="ru-RU" sz="2600" smtClean="0"/>
              <a:t>), АИРО им. А.М. Топорова (https://clck.ru/34oz4C ; </a:t>
            </a:r>
            <a:r>
              <a:rPr lang="ru-RU" altLang="ru-RU" sz="2600" smtClean="0">
                <a:hlinkClick r:id="rId5"/>
              </a:rPr>
              <a:t>https://clck.ru/34oz5g</a:t>
            </a:r>
            <a:r>
              <a:rPr lang="ru-RU" altLang="ru-RU" sz="2600" smtClean="0"/>
              <a:t>), отделения по математике краевого УМО (</a:t>
            </a:r>
            <a:r>
              <a:rPr lang="ru-RU" altLang="ru-RU" sz="2600" smtClean="0">
                <a:hlinkClick r:id="rId6"/>
              </a:rPr>
              <a:t>https://clck.ru/329vzL</a:t>
            </a:r>
            <a:r>
              <a:rPr lang="ru-RU" altLang="ru-RU" sz="2600" smtClean="0"/>
              <a:t>) и др. </a:t>
            </a:r>
          </a:p>
          <a:p>
            <a:pPr marL="0" indent="0" algn="just">
              <a:spcBef>
                <a:spcPts val="975"/>
              </a:spcBef>
              <a:buClrTx/>
              <a:defRPr/>
            </a:pPr>
            <a:endParaRPr lang="ru-RU" altLang="ru-RU" sz="220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2200" b="1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220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defRPr/>
            </a:pPr>
            <a:endParaRPr lang="ru-RU" altLang="ru-RU" sz="22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7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04836" y="109422"/>
            <a:ext cx="6343919" cy="536886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</a:t>
            </a: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 rotWithShape="1">
          <a:blip r:embed="rId2"/>
          <a:srcRect l="40466" t="16447" r="40329" b="38760"/>
          <a:stretch/>
        </p:blipFill>
        <p:spPr>
          <a:xfrm>
            <a:off x="914400" y="684214"/>
            <a:ext cx="2418080" cy="315712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5326063" y="4633831"/>
            <a:ext cx="2799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latin typeface="Georgia" panose="02040502050405020303" pitchFamily="18" charset="0"/>
              </a:rPr>
              <a:t>https://clck.ru/34sx9g</a:t>
            </a: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274763" y="4633831"/>
            <a:ext cx="3002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</a:rPr>
              <a:t>https://clck.ru/33G3HX</a:t>
            </a:r>
          </a:p>
        </p:txBody>
      </p:sp>
      <p:pic>
        <p:nvPicPr>
          <p:cNvPr id="1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1" t="64699" r="8263" b="19202"/>
          <a:stretch>
            <a:fillRect/>
          </a:stretch>
        </p:blipFill>
        <p:spPr bwMode="auto">
          <a:xfrm>
            <a:off x="548323" y="3480118"/>
            <a:ext cx="1246127" cy="124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8031" t="17800" r="23225" b="7301"/>
          <a:stretch/>
        </p:blipFill>
        <p:spPr>
          <a:xfrm>
            <a:off x="5410200" y="684213"/>
            <a:ext cx="2136218" cy="313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2" t="64000" r="8656" b="19202"/>
          <a:stretch>
            <a:fillRect/>
          </a:stretch>
        </p:blipFill>
        <p:spPr bwMode="auto">
          <a:xfrm>
            <a:off x="4622801" y="3431516"/>
            <a:ext cx="1296078" cy="129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3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560388" y="822959"/>
            <a:ext cx="7918450" cy="42300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400" smtClean="0"/>
              <a:t>Методику обучения решению текстовых задач учитель должен строить не на «нарешивании» одного и того же типа задач, а на овладении учениками инструментом, позволяющим решать самые разнообразные задачи как стандартные, так и не стандартные.  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smtClean="0"/>
              <a:t>     Таким инструментом в методике математики служит моделирование, которое выступает для школьников и как способ познания, и как важнейшее учебное действие, являющееся составным элементом учебной деятельности. </a:t>
            </a:r>
            <a:endParaRPr lang="ru-RU" altLang="ru-RU" sz="240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defRPr/>
            </a:pPr>
            <a:endParaRPr lang="ru-RU" altLang="ru-RU" sz="240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2400" b="1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240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975"/>
              </a:spcBef>
              <a:buClrTx/>
              <a:defRPr/>
            </a:pPr>
            <a:endParaRPr lang="ru-RU" alt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9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612458" y="1026159"/>
            <a:ext cx="8001000" cy="36925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400" smtClean="0"/>
              <a:t>      Наряду с типичными заданиями включать в учебный процесс такие задания, которые стимулировали бы узнавание изучаемых конструкций, применение правил, алгоритмов в разнообразных ситуациях. 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endParaRPr lang="ru-RU" sz="2400" smtClean="0"/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r>
              <a:rPr lang="ru-RU" sz="2400" smtClean="0"/>
              <a:t>      Задания должны сопровождаться тестами, включающими различные возможные «помехи» и «ловушки».</a:t>
            </a: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05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511969" y="418465"/>
            <a:ext cx="6925151" cy="5318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/>
              <a:t>Уделять особое внимание систематическому изучению геометрического содержания школьниками, которое начинается с 7 класса. </a:t>
            </a:r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000" dirty="0" smtClean="0"/>
              <a:t>     Необходимо обратить внимание на: </a:t>
            </a:r>
          </a:p>
          <a:p>
            <a:pPr marL="720000" indent="504000">
              <a:spcBef>
                <a:spcPts val="600"/>
              </a:spcBef>
              <a:buClrTx/>
              <a:defRPr/>
            </a:pPr>
            <a:r>
              <a:rPr lang="ru-RU" altLang="ru-RU" sz="2000" dirty="0" smtClean="0"/>
              <a:t>построение геометрических чертежей, </a:t>
            </a:r>
          </a:p>
          <a:p>
            <a:pPr marL="720000" indent="504000">
              <a:spcBef>
                <a:spcPts val="600"/>
              </a:spcBef>
              <a:buClrTx/>
              <a:defRPr/>
            </a:pPr>
            <a:r>
              <a:rPr lang="ru-RU" altLang="ru-RU" sz="2000" dirty="0" smtClean="0"/>
              <a:t>доказательство утверждений. </a:t>
            </a:r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endParaRPr lang="ru-RU" altLang="ru-RU" sz="1800" dirty="0" smtClean="0"/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ru-RU" altLang="ru-RU" sz="1800" dirty="0" err="1" smtClean="0"/>
              <a:t>Балаян</a:t>
            </a:r>
            <a:r>
              <a:rPr lang="ru-RU" altLang="ru-RU" sz="1800" dirty="0" smtClean="0"/>
              <a:t>, Э.Н. Геометрия. Задачи на готовых чертежах для подготовки к ГИА и ЕГЭ. 7-9 классы. – Ростов-на-Дону, 2013. ­– 223 с. - </a:t>
            </a:r>
            <a:r>
              <a:rPr lang="en-US" altLang="ru-RU" sz="1800" dirty="0" smtClean="0"/>
              <a:t>URL</a:t>
            </a:r>
            <a:r>
              <a:rPr lang="ru-RU" altLang="ru-RU" sz="1800" dirty="0" smtClean="0"/>
              <a:t>: </a:t>
            </a:r>
            <a:r>
              <a:rPr lang="ru-RU" altLang="ru-RU" sz="1800" u="sng" dirty="0" smtClean="0">
                <a:hlinkClick r:id="rId2"/>
              </a:rPr>
              <a:t>https://djvu.online/file/eRfhUkvOqrdnW</a:t>
            </a:r>
            <a:r>
              <a:rPr lang="ru-RU" altLang="ru-RU" sz="1800" dirty="0" smtClean="0"/>
              <a:t>.</a:t>
            </a:r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endParaRPr lang="ru-RU" altLang="ru-RU" sz="1800" dirty="0" smtClean="0"/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endParaRPr lang="ru-RU" altLang="ru-RU" sz="1800" dirty="0" smtClean="0"/>
          </a:p>
          <a:p>
            <a:pPr marL="0" indent="0">
              <a:spcBef>
                <a:spcPts val="60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ru-RU" altLang="ru-RU" sz="1800" dirty="0" err="1" smtClean="0"/>
              <a:t>Балаян</a:t>
            </a:r>
            <a:r>
              <a:rPr lang="ru-RU" altLang="ru-RU" sz="1800" dirty="0" smtClean="0"/>
              <a:t>, Э.Н. Геометрия. Задачи на готовых чертежах для подготовки к ЕГЭ: 10-11 классы. – Ростов-на-Дону, 2013. – 217 с. - </a:t>
            </a:r>
            <a:r>
              <a:rPr lang="en-US" altLang="ru-RU" sz="1800" dirty="0" smtClean="0"/>
              <a:t>URL</a:t>
            </a:r>
            <a:r>
              <a:rPr lang="ru-RU" altLang="ru-RU" sz="1800" dirty="0" smtClean="0"/>
              <a:t>: </a:t>
            </a:r>
            <a:r>
              <a:rPr lang="en-US" altLang="ru-RU" sz="1800" dirty="0" smtClean="0">
                <a:hlinkClick r:id="rId3"/>
              </a:rPr>
              <a:t>http://matematika-ru.1gb.ru/geometria/yhebnik.pdf</a:t>
            </a:r>
            <a:r>
              <a:rPr lang="ru-RU" altLang="ru-RU" sz="1800" dirty="0" smtClean="0"/>
              <a:t> </a:t>
            </a:r>
            <a:endParaRPr lang="ru-RU" altLang="ru-RU" sz="1800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1800" b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1800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ClrTx/>
              <a:defRPr/>
            </a:pPr>
            <a:endParaRPr lang="ru-RU" altLang="ru-RU" sz="1800" dirty="0" smtClean="0">
              <a:cs typeface="Times New Roman" panose="02020603050405020304" pitchFamily="18" charset="0"/>
            </a:endParaRPr>
          </a:p>
        </p:txBody>
      </p:sp>
      <p:pic>
        <p:nvPicPr>
          <p:cNvPr id="7" name="Picture 8" descr="http://qrcoder.ru/code/?http%3A%2F%2Fmatematika-ru.1gb.ru%2Fgeometria%2Fyhebnik.pd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40" y="3581400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qrcoder.ru/code/?https%3A%2F%2Fdjvu.online%2Ffile%2FeRfhUkvOqrdnW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53" y="1746250"/>
            <a:ext cx="1589087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983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725170" y="765493"/>
            <a:ext cx="8032750" cy="429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61950" algn="l"/>
              </a:tabLst>
              <a:defRPr/>
            </a:pPr>
            <a:r>
              <a:rPr lang="ru-RU" altLang="ru-RU" sz="2200" smtClean="0"/>
              <a:t>    Нельзя пренебрегать проведением устного счёта, который является важной частью математического образования не только на уроке, но и во внеурочных и даже внешкольных формах.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r>
              <a:rPr lang="ru-RU" altLang="ru-RU" sz="2200" smtClean="0"/>
              <a:t>    «Устные вычисления и быстрый счёт. Тренировочные упражнения за курс 7-11 классов» под редакцией Лысенко Ф.Ф., Кулабухова С.Ю. (</a:t>
            </a:r>
            <a:r>
              <a:rPr lang="ru-RU" altLang="ru-RU" sz="2200" smtClean="0">
                <a:hlinkClick r:id="rId2"/>
              </a:rPr>
              <a:t>https://clck.ru/357dpv</a:t>
            </a:r>
            <a:r>
              <a:rPr lang="ru-RU" altLang="ru-RU" sz="2200" smtClean="0"/>
              <a:t>)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r>
              <a:rPr lang="ru-RU" altLang="ru-RU" sz="2200" smtClean="0"/>
              <a:t>     Перельман, Я. Быстрый счёт. Тридцать простых приёмов устного счёта (</a:t>
            </a:r>
            <a:r>
              <a:rPr lang="ru-RU" altLang="ru-RU" sz="2200" smtClean="0">
                <a:hlinkClick r:id="rId3"/>
              </a:rPr>
              <a:t>https://math.ru/lib/75</a:t>
            </a:r>
            <a:r>
              <a:rPr lang="ru-RU" altLang="ru-RU" sz="2200" smtClean="0"/>
              <a:t> )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r>
              <a:rPr lang="ru-RU" altLang="ru-RU" sz="2200" smtClean="0"/>
              <a:t>      Рачинский, С.А. 1001 задача для умственного счёта в школе (</a:t>
            </a:r>
            <a:r>
              <a:rPr lang="ru-RU" altLang="ru-RU" sz="2200" smtClean="0">
                <a:hlinkClick r:id="rId4"/>
              </a:rPr>
              <a:t>https://goo.su/H6PW5zz</a:t>
            </a:r>
            <a:r>
              <a:rPr lang="ru-RU" altLang="ru-RU" sz="2200" smtClean="0"/>
              <a:t> ).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endParaRPr lang="ru-RU" altLang="ru-RU" sz="2200" smtClean="0"/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Font typeface="Wingdings" panose="05000000000000000000" pitchFamily="2" charset="2"/>
              <a:buNone/>
              <a:tabLst>
                <a:tab pos="361950" algn="l"/>
              </a:tabLst>
              <a:defRPr/>
            </a:pP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27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900113" y="1700213"/>
            <a:ext cx="7467600" cy="4873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altLang="ru-RU" smtClean="0"/>
              <a:t>     Наравне с предметными учебными действиями необходимо вести работу по достижению метапредметных результатов в ходе преподавания учебного предмета «Математика» 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299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96240" y="1097280"/>
            <a:ext cx="8473440" cy="3616960"/>
          </a:xfrm>
        </p:spPr>
        <p:txBody>
          <a:bodyPr>
            <a:normAutofit/>
          </a:bodyPr>
          <a:lstStyle/>
          <a:p>
            <a:pPr indent="12700" algn="ctr">
              <a:buNone/>
            </a:pP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В ОГЭ по математике </a:t>
            </a:r>
          </a:p>
          <a:p>
            <a:pPr indent="12700" algn="ctr">
              <a:buNone/>
            </a:pP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за 2023-2024 учебный год </a:t>
            </a:r>
          </a:p>
          <a:p>
            <a:pPr indent="12700" algn="ctr">
              <a:buNone/>
            </a:pP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приняло участие </a:t>
            </a: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</a:rPr>
              <a:t>26469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девятиклассников.</a:t>
            </a:r>
          </a:p>
          <a:p>
            <a:pPr indent="12700" algn="ctr">
              <a:buNone/>
            </a:pP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Количество участников ГИА-9 </a:t>
            </a:r>
            <a:endParaRPr lang="ru-RU" alt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12700" algn="ctr">
              <a:buNone/>
            </a:pP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</a:rPr>
              <a:t>форме ГВЭ – 1134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874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608013" y="836613"/>
            <a:ext cx="7927975" cy="3527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400" smtClean="0">
                <a:cs typeface="Times New Roman" panose="02020603050405020304" pitchFamily="18" charset="0"/>
              </a:rPr>
              <a:t>      Использовать  на уроках и во внеурочной деятельности задачи Открытых банков задач НИКО, ОГЭ, ЕГЭ, задачи разных лет международного исследования </a:t>
            </a:r>
            <a:r>
              <a:rPr lang="en-US" altLang="ru-RU" sz="2400" smtClean="0">
                <a:cs typeface="Times New Roman" panose="02020603050405020304" pitchFamily="18" charset="0"/>
              </a:rPr>
              <a:t>TIMSS</a:t>
            </a:r>
            <a:r>
              <a:rPr lang="ru-RU" altLang="ru-RU" sz="2400" smtClean="0">
                <a:cs typeface="Times New Roman" panose="02020603050405020304" pitchFamily="18" charset="0"/>
              </a:rPr>
              <a:t>, </a:t>
            </a:r>
            <a:r>
              <a:rPr lang="en-US" altLang="ru-RU" sz="2400" smtClean="0">
                <a:cs typeface="Times New Roman" panose="02020603050405020304" pitchFamily="18" charset="0"/>
              </a:rPr>
              <a:t>PISA</a:t>
            </a:r>
            <a:r>
              <a:rPr lang="ru-RU" altLang="ru-RU" sz="2400" smtClean="0"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80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2400" smtClean="0">
                <a:cs typeface="Times New Roman" panose="02020603050405020304" pitchFamily="18" charset="0"/>
              </a:rPr>
              <a:t>     Совершенствовать учебный процесса в части мотивации обучающихся; с этой целью учителю важно популяризировать математику, повышать интерес к ее изучению, организовывать внеклассную работу по математике.</a:t>
            </a:r>
          </a:p>
          <a:p>
            <a:pPr marL="0" indent="0">
              <a:spcBef>
                <a:spcPts val="180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ru-RU" altLang="ru-RU" sz="2400" smtClean="0"/>
              <a:t>     </a:t>
            </a: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664861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428625" y="692150"/>
            <a:ext cx="8286750" cy="482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  <a:defRPr/>
            </a:pPr>
            <a:r>
              <a:rPr lang="ru-RU" sz="2400" smtClean="0">
                <a:cs typeface="Times New Roman" pitchFamily="18" charset="0"/>
              </a:rPr>
              <a:t>      Проводить уроки систематизации, обобщения и повторения. Ориентиром в этом плане могут служить: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400" smtClean="0">
                <a:cs typeface="Times New Roman" pitchFamily="18" charset="0"/>
              </a:rPr>
              <a:t>Кодификатор требований к уровню подготовки обучающихся для проведения ОГЭ, ЕГЭ по математике.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400" smtClean="0">
                <a:cs typeface="Times New Roman" pitchFamily="18" charset="0"/>
              </a:rPr>
              <a:t>Кодификатор элементов содержания для проведения ОГЭ, ЕГЭ по математике.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400" smtClean="0">
                <a:cs typeface="Times New Roman" pitchFamily="18" charset="0"/>
              </a:rPr>
              <a:t>Спецификация контрольных измерительных материалов для проведения в текущем году ОГЭ, ЕГЭ по математике.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400" smtClean="0">
                <a:cs typeface="Times New Roman" pitchFamily="18" charset="0"/>
              </a:rPr>
              <a:t>Демонстрационный вариант контрольных измерительных материалов для проведения в текущем году ОГЭ, ЕГЭ по математике.</a:t>
            </a:r>
          </a:p>
          <a:p>
            <a:pPr marL="0" indent="0">
              <a:buClrTx/>
              <a:buFont typeface="Wingdings" panose="05000000000000000000" pitchFamily="2" charset="2"/>
              <a:buNone/>
              <a:defRPr/>
            </a:pPr>
            <a:endParaRPr lang="ru-RU" altLang="ru-RU" sz="2400" smtClean="0"/>
          </a:p>
          <a:p>
            <a:pPr marL="0" indent="0">
              <a:buClrTx/>
              <a:buFont typeface="Wingdings" panose="05000000000000000000" pitchFamily="2" charset="2"/>
              <a:buChar char="Ø"/>
              <a:defRPr/>
            </a:pPr>
            <a:endParaRPr lang="ru-RU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5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5260023" y="2956561"/>
            <a:ext cx="2669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+mn-lt"/>
              </a:rPr>
              <a:t>https://clck.ru/3DUA3H</a:t>
            </a:r>
            <a:endParaRPr lang="ru-RU" altLang="ru-RU" sz="2000" dirty="0">
              <a:latin typeface="+mn-lt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32" y="567055"/>
            <a:ext cx="2981247" cy="42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2" t="64000" r="7475" b="20599"/>
          <a:stretch>
            <a:fillRect/>
          </a:stretch>
        </p:blipFill>
        <p:spPr bwMode="auto">
          <a:xfrm>
            <a:off x="5750243" y="1548449"/>
            <a:ext cx="14081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721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910" y="461010"/>
            <a:ext cx="2858770" cy="4067571"/>
          </a:xfrm>
          <a:prstGeom prst="rect">
            <a:avLst/>
          </a:prstGeom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5107305" y="3267392"/>
            <a:ext cx="26821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+mn-lt"/>
              </a:rPr>
              <a:t>https://clck.ru/3DUA4Q</a:t>
            </a: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2" t="64000" r="7475" b="20599"/>
          <a:stretch>
            <a:fillRect/>
          </a:stretch>
        </p:blipFill>
        <p:spPr bwMode="auto">
          <a:xfrm>
            <a:off x="5684520" y="1789113"/>
            <a:ext cx="1478280" cy="14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598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1925" y="686435"/>
            <a:ext cx="2723515" cy="3853083"/>
          </a:xfrm>
          <a:prstGeom prst="rect">
            <a:avLst/>
          </a:prstGeom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5409883" y="3139440"/>
            <a:ext cx="2674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+mn-lt"/>
              </a:rPr>
              <a:t>https://clck.ru/3DUA6N</a:t>
            </a: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2" t="64000" r="7475" b="20599"/>
          <a:stretch>
            <a:fillRect/>
          </a:stretch>
        </p:blipFill>
        <p:spPr bwMode="auto">
          <a:xfrm>
            <a:off x="5859024" y="1627187"/>
            <a:ext cx="1513643" cy="151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569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456" t="18500" r="23225" b="4500"/>
          <a:stretch/>
        </p:blipFill>
        <p:spPr>
          <a:xfrm>
            <a:off x="631508" y="789623"/>
            <a:ext cx="1824037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80219" y="4324191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https://clck.ru/362tYD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6" t="45801" r="9052" b="23399"/>
          <a:stretch>
            <a:fillRect/>
          </a:stretch>
        </p:blipFill>
        <p:spPr bwMode="auto">
          <a:xfrm>
            <a:off x="480219" y="3260653"/>
            <a:ext cx="1063307" cy="101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454556" y="80609"/>
            <a:ext cx="4225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874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74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74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74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74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7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7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7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7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975"/>
              </a:spcBef>
              <a:buFont typeface="Arial" panose="020B0604020202020204" pitchFamily="34" charset="0"/>
              <a:buNone/>
            </a:pPr>
            <a:r>
              <a:rPr lang="ru-RU" altLang="ru-RU" sz="2800" b="1" dirty="0">
                <a:latin typeface="+mn-lt"/>
              </a:rPr>
              <a:t>Пособия – рекомендации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4644" t="10101" r="34053" b="12201"/>
          <a:stretch/>
        </p:blipFill>
        <p:spPr>
          <a:xfrm>
            <a:off x="3728720" y="668973"/>
            <a:ext cx="1970088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3347163" y="4308708"/>
            <a:ext cx="2582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https://clck.ru/35NVGW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6" t="44749" r="10429" b="30051"/>
          <a:stretch>
            <a:fillRect/>
          </a:stretch>
        </p:blipFill>
        <p:spPr bwMode="auto">
          <a:xfrm>
            <a:off x="3440033" y="3196361"/>
            <a:ext cx="1127442" cy="108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644" t="10101" r="34644" b="12201"/>
          <a:stretch/>
        </p:blipFill>
        <p:spPr>
          <a:xfrm>
            <a:off x="6608445" y="648335"/>
            <a:ext cx="1965325" cy="279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0"/>
          <p:cNvSpPr>
            <a:spLocks noChangeArrowheads="1"/>
          </p:cNvSpPr>
          <p:nvPr/>
        </p:nvSpPr>
        <p:spPr bwMode="auto">
          <a:xfrm>
            <a:off x="6418895" y="4339663"/>
            <a:ext cx="192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https://clck.ru/35NVNr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15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7" t="44749" r="10428" b="30051"/>
          <a:stretch>
            <a:fillRect/>
          </a:stretch>
        </p:blipFill>
        <p:spPr bwMode="auto">
          <a:xfrm>
            <a:off x="6463982" y="3200390"/>
            <a:ext cx="1129347" cy="11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757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3944938" y="993934"/>
            <a:ext cx="5199062" cy="15652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sz="1650" b="1" dirty="0" smtClean="0"/>
              <a:t>МЕТОДИЧЕСКИЕ РЕКОМЕНДАЦИИ для учителей, подготовленные на основе анализа типичных ошибок участников ЕГЭ </a:t>
            </a:r>
            <a:r>
              <a:rPr lang="ru-RU" sz="1650" b="1" dirty="0" smtClean="0"/>
              <a:t>2024 </a:t>
            </a:r>
            <a:r>
              <a:rPr lang="ru-RU" sz="1650" b="1" dirty="0" smtClean="0"/>
              <a:t>года по математике </a:t>
            </a:r>
            <a:r>
              <a:rPr lang="en-US" sz="1650" b="1" dirty="0" smtClean="0"/>
              <a:t>/ </a:t>
            </a:r>
            <a:r>
              <a:rPr lang="ru-RU" sz="1650" b="1" dirty="0" smtClean="0"/>
              <a:t>И.В. Ященко, И.Р. Высоцкий, </a:t>
            </a:r>
            <a:r>
              <a:rPr lang="ru-RU" sz="1650" b="1" dirty="0" smtClean="0"/>
              <a:t>П.И. Самсонов, А.В</a:t>
            </a:r>
            <a:r>
              <a:rPr lang="ru-RU" sz="1650" b="1" dirty="0" smtClean="0"/>
              <a:t>. Семенов. – М., </a:t>
            </a:r>
            <a:r>
              <a:rPr lang="ru-RU" sz="1650" b="1" dirty="0" smtClean="0"/>
              <a:t>2024.</a:t>
            </a:r>
            <a:endParaRPr lang="ru-RU" altLang="ru-RU" sz="1650" b="1" dirty="0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4596886" y="3765471"/>
            <a:ext cx="40643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800" dirty="0">
                <a:latin typeface="Arial" panose="020B0604020202020204" pitchFamily="34" charset="0"/>
              </a:rPr>
              <a:t>https://doc.fipi.ru/ege/analiticheskie-i-metodicheskie-materialy/2024/ma_mr_2024.pdf</a:t>
            </a:r>
            <a:endParaRPr lang="ru-RU" altLang="ru-RU" sz="800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1" t="39285" r="7590" b="36665"/>
          <a:stretch>
            <a:fillRect/>
          </a:stretch>
        </p:blipFill>
        <p:spPr bwMode="auto">
          <a:xfrm>
            <a:off x="5801678" y="2384346"/>
            <a:ext cx="124936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t="17847" r="60539" b="66359"/>
          <a:stretch>
            <a:fillRect/>
          </a:stretch>
        </p:blipFill>
        <p:spPr bwMode="auto">
          <a:xfrm>
            <a:off x="252060" y="432753"/>
            <a:ext cx="91757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1837" t="13666" r="26939" b="9176"/>
          <a:stretch/>
        </p:blipFill>
        <p:spPr>
          <a:xfrm>
            <a:off x="1107236" y="702906"/>
            <a:ext cx="2855167" cy="39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34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786130" y="1492885"/>
            <a:ext cx="7959725" cy="413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altLang="ru-RU" sz="2400" smtClean="0"/>
              <a:t>Образцы и описания проверочных работ для проведения ВПР в 2023 году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altLang="ru-RU" sz="2400" smtClean="0"/>
              <a:t>Сайт ФИОКО - </a:t>
            </a:r>
            <a:r>
              <a:rPr lang="ru-RU" altLang="ru-RU" sz="2400" b="1" smtClean="0">
                <a:hlinkClick r:id="rId2"/>
              </a:rPr>
              <a:t>https://fioco.ru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altLang="ru-RU" sz="2400" smtClean="0"/>
              <a:t>Сайт ФИПИ - </a:t>
            </a:r>
            <a:r>
              <a:rPr lang="ru-RU" altLang="ru-RU" sz="2400" b="1" smtClean="0">
                <a:hlinkClick r:id="rId2"/>
              </a:rPr>
              <a:t>http://www.fipi.ru/vpr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altLang="ru-RU" sz="2400" smtClean="0"/>
              <a:t>Разнообразные материалы ВПР прошлых лет на сайте СтатГрад - </a:t>
            </a:r>
            <a:r>
              <a:rPr lang="en-US" altLang="ru-RU" sz="2400" b="1" smtClean="0">
                <a:hlinkClick r:id="rId2"/>
              </a:rPr>
              <a:t>https://vpr.statgrad/org</a:t>
            </a:r>
            <a:r>
              <a:rPr lang="ru-RU" altLang="ru-RU" sz="2400" b="1" smtClean="0"/>
              <a:t> </a:t>
            </a:r>
            <a:endParaRPr lang="en-US" altLang="ru-RU" sz="2400" smtClean="0"/>
          </a:p>
          <a:p>
            <a:pPr>
              <a:buClrTx/>
              <a:buFont typeface="Arial" panose="020B0604020202020204" pitchFamily="34" charset="0"/>
              <a:buNone/>
            </a:pPr>
            <a:endParaRPr lang="ru-RU" altLang="ru-RU" sz="2400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6254" y="471805"/>
            <a:ext cx="8229601" cy="11430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/>
              <a:t>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4223080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539750" y="188913"/>
            <a:ext cx="6656388" cy="4970462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87974">
              <a:spcBef>
                <a:spcPts val="971"/>
              </a:spcBef>
              <a:buClrTx/>
              <a:buFont typeface="Arial" panose="020B0604020202020204" pitchFamily="34" charset="0"/>
              <a:buNone/>
              <a:defRPr/>
            </a:pPr>
            <a:endParaRPr lang="ru-RU" sz="2400" b="1" dirty="0" smtClean="0">
              <a:cs typeface="Times New Roman" panose="02020603050405020304" pitchFamily="18" charset="0"/>
            </a:endParaRPr>
          </a:p>
          <a:p>
            <a:pPr marL="0" indent="0" algn="ctr" defTabSz="887974">
              <a:spcBef>
                <a:spcPts val="971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sz="5100" b="1" dirty="0" err="1" smtClean="0">
                <a:ea typeface="+mj-ea"/>
                <a:cs typeface="+mj-cs"/>
              </a:rPr>
              <a:t>Вебинары</a:t>
            </a:r>
            <a:endParaRPr lang="ru-RU" sz="5100" b="1" dirty="0" smtClean="0">
              <a:ea typeface="+mj-ea"/>
              <a:cs typeface="+mj-cs"/>
            </a:endParaRPr>
          </a:p>
          <a:p>
            <a:pPr algn="just" defTabSz="887974"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5100" dirty="0" smtClean="0">
                <a:cs typeface="Times New Roman" panose="02020603050405020304" pitchFamily="18" charset="0"/>
              </a:rPr>
              <a:t>Анализ результатов в Алтайском крае ОГЭ по математике в 2024 году:  проблемы и перспективы повышения качества математического образования (25 октября 2024 г.)</a:t>
            </a:r>
          </a:p>
          <a:p>
            <a:pPr marL="0" indent="0" algn="ctr" defTabSz="887974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r>
              <a:rPr lang="en-US" sz="2400" u="sng" dirty="0" smtClean="0">
                <a:hlinkClick r:id="rId2"/>
              </a:rPr>
              <a:t>https://vk.com/video745889299_456239136?list=ln-zzWudUaupPakdKnpNf&amp;t=4m38s</a:t>
            </a:r>
            <a:r>
              <a:rPr lang="en-US" sz="2400" dirty="0" smtClean="0"/>
              <a:t> </a:t>
            </a:r>
            <a:endParaRPr lang="ru-RU" altLang="ru-RU" sz="4000" dirty="0" smtClean="0">
              <a:cs typeface="Times New Roman" panose="02020603050405020304" pitchFamily="18" charset="0"/>
            </a:endParaRPr>
          </a:p>
          <a:p>
            <a:pPr algn="just" defTabSz="887974">
              <a:spcBef>
                <a:spcPts val="971"/>
              </a:spcBef>
              <a:buClrTx/>
              <a:buFont typeface="Wingdings" panose="05000000000000000000" pitchFamily="2" charset="2"/>
              <a:buChar char="Ø"/>
              <a:defRPr/>
            </a:pPr>
            <a:endParaRPr lang="ru-RU" altLang="ru-RU" sz="5100" dirty="0" smtClean="0">
              <a:cs typeface="Times New Roman" panose="02020603050405020304" pitchFamily="18" charset="0"/>
            </a:endParaRPr>
          </a:p>
          <a:p>
            <a:pPr algn="just" defTabSz="887974">
              <a:spcBef>
                <a:spcPts val="971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ru-RU" altLang="ru-RU" sz="5100" dirty="0" smtClean="0">
                <a:cs typeface="Times New Roman" panose="02020603050405020304" pitchFamily="18" charset="0"/>
              </a:rPr>
              <a:t>Анализ результатов в Алтайском крае ЕГЭ по математике в 2024 году:  проблемы и перспективы повышения качества математического образования </a:t>
            </a:r>
            <a:r>
              <a:rPr lang="ru-RU" altLang="ru-RU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(ноябрь 2024 г.)</a:t>
            </a:r>
          </a:p>
          <a:p>
            <a:pPr marL="221993" indent="-221993" algn="just" defTabSz="887974">
              <a:spcBef>
                <a:spcPts val="971"/>
              </a:spcBef>
              <a:buClrTx/>
              <a:defRPr/>
            </a:pPr>
            <a:endParaRPr lang="ru-RU" altLang="ru-RU" sz="4000" b="1" dirty="0" smtClean="0">
              <a:cs typeface="Times New Roman" panose="02020603050405020304" pitchFamily="18" charset="0"/>
            </a:endParaRPr>
          </a:p>
          <a:p>
            <a:pPr marL="221993" indent="-221993" algn="just" defTabSz="887974">
              <a:spcBef>
                <a:spcPts val="971"/>
              </a:spcBef>
              <a:buClrTx/>
              <a:defRPr/>
            </a:pP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10" descr="http://qrcoder.ru/code/?https%3A%2F%2Fcloud.iro22.ru%2Fs%2FDK46QHKCtHsGTSG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828801"/>
            <a:ext cx="1606650" cy="160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364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7467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Мобильная сеть учителей математики Алтайского края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dirty="0" smtClean="0"/>
              <a:t>(</a:t>
            </a:r>
            <a:r>
              <a:rPr lang="ru-RU" sz="2200" dirty="0">
                <a:hlinkClick r:id="rId2"/>
              </a:rPr>
              <a:t>https://</a:t>
            </a:r>
            <a:r>
              <a:rPr lang="ru-RU" sz="2200" dirty="0" smtClean="0">
                <a:hlinkClick r:id="rId2"/>
              </a:rPr>
              <a:t>clck.ru/3CKwQG</a:t>
            </a:r>
            <a:r>
              <a:rPr lang="ru-RU" sz="2200" dirty="0" smtClean="0"/>
              <a:t> </a:t>
            </a:r>
            <a:r>
              <a:rPr lang="ru-RU" sz="2700" dirty="0" smtClean="0"/>
              <a:t>)</a:t>
            </a:r>
            <a:endParaRPr lang="ru-RU" sz="27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38213" y="1232535"/>
            <a:ext cx="6664325" cy="4484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Общение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Обмен информацией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Своевременное получение помощи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Проверка своих действий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Передача опыта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Приобретение уверенности в своей профессиональной деятельности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ru-RU" altLang="ru-RU" dirty="0" smtClean="0"/>
              <a:t>Повышение собственной самооценки</a:t>
            </a: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2" t="64000" r="6688" b="19200"/>
          <a:stretch>
            <a:fillRect/>
          </a:stretch>
        </p:blipFill>
        <p:spPr bwMode="auto">
          <a:xfrm>
            <a:off x="7092950" y="13414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5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Grp="1" noRot="1" noChangeArrowheads="1"/>
          </p:cNvSpPr>
          <p:nvPr>
            <p:ph type="title"/>
          </p:nvPr>
        </p:nvSpPr>
        <p:spPr>
          <a:xfrm>
            <a:off x="565150" y="7938"/>
            <a:ext cx="8143875" cy="1227137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latin typeface="+mn-lt"/>
                <a:cs typeface="Times New Roman" panose="02020603050405020304" pitchFamily="18" charset="0"/>
              </a:rPr>
              <a:t>Принятая шкала баллов ОГЭ 2024 по математике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82074"/>
              </p:ext>
            </p:extLst>
          </p:nvPr>
        </p:nvGraphicFramePr>
        <p:xfrm>
          <a:off x="565150" y="891223"/>
          <a:ext cx="8001000" cy="3803650"/>
        </p:xfrm>
        <a:graphic>
          <a:graphicData uri="http://schemas.openxmlformats.org/drawingml/2006/table">
            <a:tbl>
              <a:tblPr/>
              <a:tblGrid>
                <a:gridCol w="4286533"/>
                <a:gridCol w="857306"/>
                <a:gridCol w="857306"/>
                <a:gridCol w="1000191"/>
                <a:gridCol w="999664"/>
              </a:tblGrid>
              <a:tr h="73623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Отметка по пятибалльной шкале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«2»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«3»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«4»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«5</a:t>
                      </a: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Суммарный балл за работу в целом (Рекомендован </a:t>
                      </a:r>
                      <a:r>
                        <a:rPr lang="ru-RU" sz="2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РОН)</a:t>
                      </a:r>
                      <a:endParaRPr lang="ru-RU" sz="21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0 - 7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8 - 14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53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15 - 21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22 </a:t>
                      </a:r>
                      <a:r>
                        <a:rPr lang="ru-RU" sz="2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– 31</a:t>
                      </a:r>
                      <a:endParaRPr lang="ru-RU" sz="21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18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Суммарный балл за выполнение работы в целом в </a:t>
                      </a:r>
                      <a:r>
                        <a:rPr lang="ru-RU" sz="2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отметку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( 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Шкала в Алтайском крае)</a:t>
                      </a:r>
                      <a:endParaRPr lang="ru-RU" sz="21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0 - 6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7 - 14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15 - 21</a:t>
                      </a: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22 -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31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55220" marR="552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149">
                <a:tc gridSpan="5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менее 2 баллов получено за выполнение заданий модуля «Геометрия»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217" marR="552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217" marR="552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217" marR="552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42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217" marR="552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27710" y="4481780"/>
            <a:ext cx="728662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Шкала перевода в 5-балльную систему оценивания устанавливалась приказом </a:t>
            </a:r>
            <a:r>
              <a:rPr lang="ru-RU" altLang="ru-RU" sz="1800" dirty="0" err="1">
                <a:latin typeface="+mn-lt"/>
                <a:cs typeface="Times New Roman" panose="02020603050405020304" pitchFamily="18" charset="0"/>
              </a:rPr>
              <a:t>МОиН</a:t>
            </a: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 АК от </a:t>
            </a:r>
            <a:r>
              <a:rPr lang="ru-RU" altLang="ru-RU" sz="1800" dirty="0">
                <a:latin typeface="+mn-lt"/>
              </a:rPr>
              <a:t>16.04.2024 № 466</a:t>
            </a: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8844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22701" r="16531" b="8002"/>
          <a:stretch>
            <a:fillRect/>
          </a:stretch>
        </p:blipFill>
        <p:spPr bwMode="auto">
          <a:xfrm>
            <a:off x="3067685" y="101600"/>
            <a:ext cx="3123321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29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553712" y="3336658"/>
            <a:ext cx="1044809" cy="692468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spcFirstLastPara="1" lIns="38100" tIns="38100" rIns="38100" bIns="38100" spcCol="38100" anchor="ctr">
            <a:spAutoFit/>
          </a:bodyPr>
          <a:lstStyle/>
          <a:p>
            <a:pPr algn="ctr" defTabSz="619125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700" kern="0">
              <a:solidFill>
                <a:srgbClr val="FFFFFF"/>
              </a:solidFill>
              <a:latin typeface="Helvetica Light"/>
              <a:cs typeface="+mn-cs"/>
              <a:sym typeface="Helvetica Ligh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55366" y="2017202"/>
            <a:ext cx="1044809" cy="692468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spcFirstLastPara="1" lIns="38100" tIns="38100" rIns="38100" bIns="38100" spcCol="38100" anchor="ctr">
            <a:spAutoFit/>
          </a:bodyPr>
          <a:lstStyle/>
          <a:p>
            <a:pPr algn="ctr" defTabSz="619125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700" kern="0">
              <a:solidFill>
                <a:srgbClr val="FFFFFF"/>
              </a:solidFill>
              <a:latin typeface="Helvetica Light"/>
              <a:cs typeface="+mn-cs"/>
              <a:sym typeface="Helvetica Light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auto">
          <a:xfrm>
            <a:off x="3705543" y="3519170"/>
            <a:ext cx="3033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адрес электронной почты: </a:t>
            </a:r>
            <a:r>
              <a:rPr lang="en-US" altLang="ru-RU" sz="1600">
                <a:latin typeface="Arial" panose="020B0604020202020204" pitchFamily="34" charset="0"/>
              </a:rPr>
              <a:t>v.shuklina@gmail.com</a:t>
            </a: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9" name="Выбирайте аудиторию…"/>
          <p:cNvSpPr txBox="1">
            <a:spLocks noChangeArrowheads="1"/>
          </p:cNvSpPr>
          <p:nvPr/>
        </p:nvSpPr>
        <p:spPr bwMode="auto">
          <a:xfrm>
            <a:off x="3705543" y="1782445"/>
            <a:ext cx="26987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Шуклина</a:t>
            </a:r>
            <a:r>
              <a:rPr lang="ru-RU" altLang="ru-RU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В.А., доцент кафедры математического образования, информатики и ИКТ КАУ ДПО «АИРО имени А.М. </a:t>
            </a:r>
            <a:r>
              <a:rPr lang="ru-RU" altLang="ru-RU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Топорова</a:t>
            </a:r>
            <a:r>
              <a:rPr lang="ru-RU" altLang="ru-RU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» </a:t>
            </a:r>
          </a:p>
        </p:txBody>
      </p:sp>
      <p:pic>
        <p:nvPicPr>
          <p:cNvPr id="10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0" y="2082483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ыбирайте аудиторию…"/>
          <p:cNvSpPr txBox="1">
            <a:spLocks noChangeArrowheads="1"/>
          </p:cNvSpPr>
          <p:nvPr/>
        </p:nvSpPr>
        <p:spPr bwMode="auto">
          <a:xfrm>
            <a:off x="3705543" y="1244283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>
            <a:spAutoFit/>
          </a:bodyPr>
          <a:lstStyle>
            <a:lvl1pPr defTabSz="619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191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191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191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191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ts val="1125"/>
              </a:spcBef>
              <a:buFontTx/>
              <a:buNone/>
            </a:pPr>
            <a:r>
              <a:rPr lang="ru-RU" altLang="ru-RU" sz="2100">
                <a:solidFill>
                  <a:srgbClr val="000000"/>
                </a:solidFill>
                <a:latin typeface="Arial Narrow" panose="020B0606020202030204" pitchFamily="34" charset="0"/>
                <a:sym typeface="Arial" panose="020B0604020202020204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227587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413382"/>
              </p:ext>
            </p:extLst>
          </p:nvPr>
        </p:nvGraphicFramePr>
        <p:xfrm>
          <a:off x="667068" y="1788160"/>
          <a:ext cx="7777162" cy="2665413"/>
        </p:xfrm>
        <a:graphic>
          <a:graphicData uri="http://schemas.openxmlformats.org/drawingml/2006/table">
            <a:tbl>
              <a:tblPr/>
              <a:tblGrid>
                <a:gridCol w="1960717"/>
                <a:gridCol w="1606729"/>
                <a:gridCol w="1519519"/>
                <a:gridCol w="1342142"/>
                <a:gridCol w="1348055"/>
              </a:tblGrid>
              <a:tr h="4877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Отметка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«2»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«3»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«4»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«5»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14,97%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50,32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29,29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5,42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г.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13,13%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58,42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23,32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5,13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6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 г.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12,87%</a:t>
                      </a: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47,09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33,22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6,82</a:t>
                      </a:r>
                      <a:r>
                        <a:rPr kumimoji="0" 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4" marR="91444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79793" y="419735"/>
            <a:ext cx="75977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dirty="0">
                <a:latin typeface="+mn-lt"/>
                <a:cs typeface="Times New Roman" pitchFamily="18" charset="0"/>
              </a:rPr>
              <a:t>Динамика результатов ОГЭ по математике за 3 года</a:t>
            </a:r>
            <a:endParaRPr lang="ru-RU" sz="3200" b="1" kern="0" dirty="0">
              <a:latin typeface="+mn-lt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7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02640" y="298744"/>
            <a:ext cx="7620000" cy="893700"/>
          </a:xfrm>
        </p:spPr>
        <p:txBody>
          <a:bodyPr/>
          <a:lstStyle/>
          <a:p>
            <a:r>
              <a:rPr lang="ru-RU" altLang="ru-RU" sz="2400" b="1" dirty="0">
                <a:latin typeface="+mn-lt"/>
                <a:cs typeface="Times New Roman" pitchFamily="18" charset="0"/>
              </a:rPr>
              <a:t>Проблемы </a:t>
            </a:r>
            <a:r>
              <a:rPr lang="ru-RU" altLang="ru-RU" sz="2400" b="1" dirty="0" smtClean="0">
                <a:latin typeface="+mn-lt"/>
                <a:cs typeface="Times New Roman" pitchFamily="18" charset="0"/>
              </a:rPr>
              <a:t>в </a:t>
            </a:r>
            <a:r>
              <a:rPr lang="ru-RU" altLang="ru-RU" sz="2400" b="1" dirty="0">
                <a:latin typeface="+mn-lt"/>
                <a:cs typeface="Times New Roman" pitchFamily="18" charset="0"/>
              </a:rPr>
              <a:t>системе школьного математического образования в регионе</a:t>
            </a:r>
            <a:endParaRPr lang="ru-RU" sz="24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614680" y="1426124"/>
            <a:ext cx="7995920" cy="3300063"/>
          </a:xfrm>
        </p:spPr>
        <p:txBody>
          <a:bodyPr>
            <a:noAutofit/>
          </a:bodyPr>
          <a:lstStyle/>
          <a:p>
            <a:pPr marL="171450" indent="-171450" algn="just">
              <a:lnSpc>
                <a:spcPct val="115000"/>
              </a:lnSpc>
              <a:spcBef>
                <a:spcPts val="0"/>
              </a:spcBef>
              <a:defRPr/>
            </a:pPr>
            <a:r>
              <a:rPr lang="ru-RU" sz="2400" dirty="0"/>
              <a:t>Недостаточно качественное преподавание математики </a:t>
            </a:r>
          </a:p>
          <a:p>
            <a:pPr marL="171450" indent="-171450" algn="just">
              <a:lnSpc>
                <a:spcPct val="115000"/>
              </a:lnSpc>
              <a:spcBef>
                <a:spcPts val="0"/>
              </a:spcBef>
              <a:defRPr/>
            </a:pPr>
            <a:r>
              <a:rPr lang="ru-RU" sz="2400" dirty="0"/>
              <a:t>Отсутствие системы работы учителя с учащимися низкой учебной мотивации</a:t>
            </a:r>
          </a:p>
          <a:p>
            <a:pPr marL="171450" indent="-171450" algn="just">
              <a:lnSpc>
                <a:spcPct val="115000"/>
              </a:lnSpc>
              <a:spcBef>
                <a:spcPts val="0"/>
              </a:spcBef>
              <a:defRPr/>
            </a:pPr>
            <a:r>
              <a:rPr lang="ru-RU" altLang="ru-RU" sz="2400" dirty="0">
                <a:cs typeface="Calibri" panose="020F0502020204030204" pitchFamily="34" charset="0"/>
              </a:rPr>
              <a:t>Сложный контингент обучающихся в ряде школ края</a:t>
            </a:r>
          </a:p>
          <a:p>
            <a:pPr marL="171450" indent="-171450" algn="just">
              <a:lnSpc>
                <a:spcPct val="115000"/>
              </a:lnSpc>
              <a:spcBef>
                <a:spcPts val="0"/>
              </a:spcBef>
              <a:defRPr/>
            </a:pPr>
            <a:r>
              <a:rPr lang="ru-RU" altLang="ru-RU" sz="2400" dirty="0">
                <a:cs typeface="Calibri" panose="020F0502020204030204" pitchFamily="34" charset="0"/>
              </a:rPr>
              <a:t>Дефицит педагогических кадров - учителей математики</a:t>
            </a:r>
          </a:p>
          <a:p>
            <a:pPr marL="171450" indent="-171450" algn="just">
              <a:lnSpc>
                <a:spcPct val="115000"/>
              </a:lnSpc>
              <a:spcBef>
                <a:spcPts val="0"/>
              </a:spcBef>
              <a:defRPr/>
            </a:pPr>
            <a:r>
              <a:rPr lang="ru-RU" altLang="ru-RU" sz="2400" dirty="0">
                <a:cs typeface="Calibri" panose="020F0502020204030204" pitchFamily="34" charset="0"/>
              </a:rPr>
              <a:t>Другие причины…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222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Диаграмма распределения тестовых баллов участников ОГЭ по математике в </a:t>
            </a:r>
            <a:r>
              <a:rPr lang="ru-RU" altLang="ru-RU" sz="2800" b="1" dirty="0" smtClean="0">
                <a:latin typeface="+mn-lt"/>
                <a:cs typeface="Times New Roman" panose="02020603050405020304" pitchFamily="18" charset="0"/>
              </a:rPr>
              <a:t>2024 г</a:t>
            </a:r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960978"/>
              </p:ext>
            </p:extLst>
          </p:nvPr>
        </p:nvGraphicFramePr>
        <p:xfrm>
          <a:off x="1099820" y="846455"/>
          <a:ext cx="6694488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иаграмма" r:id="rId3" imgW="6700085" imgH="4419983" progId="Excel.Chart.8">
                  <p:embed/>
                </p:oleObj>
              </mc:Choice>
              <mc:Fallback>
                <p:oleObj name="Диаграмма" r:id="rId3" imgW="6700085" imgH="441998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820" y="846455"/>
                        <a:ext cx="6694488" cy="441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44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162878"/>
            <a:ext cx="8190230" cy="993775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Результаты выполнения первой части </a:t>
            </a:r>
            <a:r>
              <a:rPr lang="ru-RU" altLang="ru-RU" sz="2800" b="1" dirty="0" smtClean="0">
                <a:latin typeface="+mn-lt"/>
                <a:cs typeface="Times New Roman" panose="02020603050405020304" pitchFamily="18" charset="0"/>
              </a:rPr>
              <a:t>(</a:t>
            </a:r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ОГЭ 2024)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6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260537"/>
              </p:ext>
            </p:extLst>
          </p:nvPr>
        </p:nvGraphicFramePr>
        <p:xfrm>
          <a:off x="883920" y="870549"/>
          <a:ext cx="7548880" cy="4272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Диаграмма" r:id="rId3" imgW="7126842" imgH="4041998" progId="Excel.Chart.8">
                  <p:embed/>
                </p:oleObj>
              </mc:Choice>
              <mc:Fallback>
                <p:oleObj name="Диаграмма" r:id="rId3" imgW="7126842" imgH="404199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" y="870549"/>
                        <a:ext cx="7548880" cy="4272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446674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2236</TotalTime>
  <Words>1819</Words>
  <Application>Microsoft Office PowerPoint</Application>
  <PresentationFormat>Экран (16:9)</PresentationFormat>
  <Paragraphs>312</Paragraphs>
  <Slides>51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6" baseType="lpstr">
      <vt:lpstr>Calibri</vt:lpstr>
      <vt:lpstr>Georgia</vt:lpstr>
      <vt:lpstr>Helvetica Light</vt:lpstr>
      <vt:lpstr>Times New Roman</vt:lpstr>
      <vt:lpstr>Abhaya Libre</vt:lpstr>
      <vt:lpstr>Calibri Light</vt:lpstr>
      <vt:lpstr>Arial</vt:lpstr>
      <vt:lpstr>Arial Narrow</vt:lpstr>
      <vt:lpstr>Wingdings</vt:lpstr>
      <vt:lpstr>SimSun</vt:lpstr>
      <vt:lpstr>Jost</vt:lpstr>
      <vt:lpstr>Титульный лист</vt:lpstr>
      <vt:lpstr>Заголовок и текст</vt:lpstr>
      <vt:lpstr>Фото и текст</vt:lpstr>
      <vt:lpstr>Диаграмма</vt:lpstr>
      <vt:lpstr>       Анализ результатов ГИА по математике в 2024 году  </vt:lpstr>
      <vt:lpstr>Анализ результатов ГИА по математике в 2024 году </vt:lpstr>
      <vt:lpstr>Основные результаты  ОГЭ по математике в 2024 г. </vt:lpstr>
      <vt:lpstr>Презентация PowerPoint</vt:lpstr>
      <vt:lpstr>Принятая шкала баллов ОГЭ 2024 по математике</vt:lpstr>
      <vt:lpstr>Презентация PowerPoint</vt:lpstr>
      <vt:lpstr>Проблемы в системе школьного математического образования в регионе</vt:lpstr>
      <vt:lpstr>Диаграмма распределения тестовых баллов участников ОГЭ по математике в 2024 г.</vt:lpstr>
      <vt:lpstr>Результаты выполнения первой части (ОГЭ 2024)</vt:lpstr>
      <vt:lpstr>Результаты выполнения второй части (ОГЭ 2024) </vt:lpstr>
      <vt:lpstr>Характеристика участников ЕГЭ по математике в 2024 г.</vt:lpstr>
      <vt:lpstr>Количество участников ЕГЭ по математике </vt:lpstr>
      <vt:lpstr>Процентное соотношение юношей и девушек,  участвующих в ЕГЭ (по уровням)</vt:lpstr>
      <vt:lpstr>Основные результаты  ЕГЭ по математике в 2024 г. (базовый уровень) </vt:lpstr>
      <vt:lpstr>Диаграмма распределения тестовых баллов участников ЕГЭ  </vt:lpstr>
      <vt:lpstr>Оценка, полученная за ЕГЭ по математике  (базовый уровень) </vt:lpstr>
      <vt:lpstr>Динамика результатов ЕГЭ  по математике базовый уровень за 3 года</vt:lpstr>
      <vt:lpstr>Основные результаты  ЕГЭ по математике  (профильный уровень) </vt:lpstr>
      <vt:lpstr>Диаграмма распределения тестовых баллов участников ЕГЭ </vt:lpstr>
      <vt:lpstr>Динамика результатов ЕГЭ  по математике (профильный уровень) за 3 года </vt:lpstr>
      <vt:lpstr>Презентация PowerPoint</vt:lpstr>
      <vt:lpstr>Презентация PowerPoint</vt:lpstr>
      <vt:lpstr> </vt:lpstr>
      <vt:lpstr>Задание 16. В июле 2026 года планируется взять кредит в банке на некоторую сумму. Условия его возврата таковы: каждый январь долг увеличивается на 20 % по сравнению с концом предыдущего года; с февраля по июнь каждого года необходимо выплатить одним платежом часть долга. Сколько рублей планируется взять в банке, если известно, что кредит будет полностью погашен четырьмя равными платежами (то есть за четыре года) и общая сумма платежей составит 311 040 рублей? </vt:lpstr>
      <vt:lpstr>Презентация PowerPoint</vt:lpstr>
      <vt:lpstr>Презентация PowerPoint</vt:lpstr>
      <vt:lpstr>Презентация PowerPoint</vt:lpstr>
      <vt:lpstr>Рекомендации  по совершенствованию преподавания учебного предмета «Математика»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Пособия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ссылки</vt:lpstr>
      <vt:lpstr>Презентация PowerPoint</vt:lpstr>
      <vt:lpstr>Мобильная сеть учителей математики Алтайского края  (https://clck.ru/3CKwQG 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Шуклина В.А.</cp:lastModifiedBy>
  <cp:revision>156</cp:revision>
  <dcterms:modified xsi:type="dcterms:W3CDTF">2024-10-30T06:23:27Z</dcterms:modified>
</cp:coreProperties>
</file>