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9" r:id="rId2"/>
    <p:sldMasterId id="2147483678" r:id="rId3"/>
  </p:sldMasterIdLst>
  <p:notesMasterIdLst>
    <p:notesMasterId r:id="rId15"/>
  </p:notesMasterIdLst>
  <p:sldIdLst>
    <p:sldId id="298" r:id="rId4"/>
    <p:sldId id="320" r:id="rId5"/>
    <p:sldId id="329" r:id="rId6"/>
    <p:sldId id="323" r:id="rId7"/>
    <p:sldId id="325" r:id="rId8"/>
    <p:sldId id="326" r:id="rId9"/>
    <p:sldId id="327" r:id="rId10"/>
    <p:sldId id="328" r:id="rId11"/>
    <p:sldId id="330" r:id="rId12"/>
    <p:sldId id="331" r:id="rId13"/>
    <p:sldId id="332" r:id="rId14"/>
  </p:sldIdLst>
  <p:sldSz cx="9144000" cy="5143500" type="screen16x9"/>
  <p:notesSz cx="6858000" cy="9144000"/>
  <p:embeddedFontLst>
    <p:embeddedFont>
      <p:font typeface="Abhaya Libre" charset="0"/>
      <p:regular r:id="rId16"/>
      <p:bold r:id="rId17"/>
    </p:embeddedFont>
    <p:embeddedFont>
      <p:font typeface="Jost" charset="-52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2716B"/>
    <a:srgbClr val="9CC0C0"/>
    <a:srgbClr val="6194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192B8-534E-4357-97EE-F4E1D07FE1A2}">
  <a:tblStyle styleId="{DBF192B8-534E-4357-97EE-F4E1D07FE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BDED41-F783-433E-BBC6-BFF15690B5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55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9844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08750" y="1202685"/>
            <a:ext cx="4326600" cy="22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 hasCustomPrompt="1"/>
          </p:nvPr>
        </p:nvSpPr>
        <p:spPr>
          <a:xfrm>
            <a:off x="2408663" y="3559536"/>
            <a:ext cx="4326600" cy="44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ru-RU" dirty="0" smtClean="0"/>
              <a:t>Подзаголовок слайда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745375" y="298744"/>
            <a:ext cx="5629982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03124" y="53950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>
            <a:spLocks/>
          </p:cNvSpPr>
          <p:nvPr userDrawn="1"/>
        </p:nvSpPr>
        <p:spPr>
          <a:xfrm>
            <a:off x="2587586" y="3922426"/>
            <a:ext cx="5629982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0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6163" y="1516063"/>
            <a:ext cx="7171405" cy="3300063"/>
          </a:xfrm>
        </p:spPr>
        <p:txBody>
          <a:bodyPr/>
          <a:lstStyle>
            <a:lvl1pPr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25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80211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335145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590079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802110" y="1430599"/>
            <a:ext cx="2441100" cy="71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3322939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0790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flipH="1">
            <a:off x="959300" y="4594550"/>
            <a:ext cx="2913300" cy="442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flipH="1">
            <a:off x="8421600" y="3701150"/>
            <a:ext cx="722400" cy="1433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40600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7312200" y="0"/>
            <a:ext cx="1831800" cy="442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7312200" y="22110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25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2227700"/>
            <a:ext cx="438600" cy="291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19300" y="2227700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22375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4791274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74C0-00E4-4C9E-9CC8-7D7CEA9F6DB8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B4D2-0743-46FA-8C62-59E251002B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16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7A00-81BF-4465-9742-F9E89D04E614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BD3-FBA0-4092-9C91-163B42BE8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6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80308" y="1914769"/>
            <a:ext cx="5799015" cy="1210870"/>
          </a:xfrm>
        </p:spPr>
        <p:txBody>
          <a:bodyPr/>
          <a:lstStyle/>
          <a:p>
            <a:pPr algn="ctr"/>
            <a:r>
              <a:rPr lang="ru-RU" dirty="0" smtClean="0"/>
              <a:t>Письма писателя, или ОДНКНР </a:t>
            </a:r>
            <a:r>
              <a:rPr lang="ru-RU" dirty="0" err="1" smtClean="0"/>
              <a:t>по-сростински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8000" y="3215658"/>
            <a:ext cx="7526215" cy="1927841"/>
          </a:xfrm>
        </p:spPr>
        <p:txBody>
          <a:bodyPr/>
          <a:lstStyle/>
          <a:p>
            <a:r>
              <a:rPr lang="ru-RU" sz="2000" dirty="0" smtClean="0"/>
              <a:t>Выполнила:</a:t>
            </a:r>
          </a:p>
          <a:p>
            <a:r>
              <a:rPr lang="ru-RU" sz="2000" dirty="0" smtClean="0"/>
              <a:t>учитель </a:t>
            </a:r>
            <a:r>
              <a:rPr lang="ru-RU" sz="2000" dirty="0" smtClean="0"/>
              <a:t>русского </a:t>
            </a:r>
            <a:r>
              <a:rPr lang="ru-RU" sz="2000" dirty="0" smtClean="0"/>
              <a:t>языка и литературы, ОРКСЭ и ОДНКНР </a:t>
            </a:r>
          </a:p>
          <a:p>
            <a:r>
              <a:rPr lang="ru-RU" sz="2000" dirty="0" smtClean="0"/>
              <a:t>МБОУ "Сростинская СОШ им. В.М. Шукшина"</a:t>
            </a:r>
          </a:p>
          <a:p>
            <a:r>
              <a:rPr lang="ru-RU" sz="2000" dirty="0" smtClean="0"/>
              <a:t>Сизинцева Татьяна Владимировна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6" y="-127377"/>
            <a:ext cx="2256590" cy="1269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40" y="0"/>
            <a:ext cx="1319605" cy="9897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33" y="86188"/>
            <a:ext cx="983795" cy="71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83" y="704988"/>
            <a:ext cx="2533759" cy="1424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26" y="86188"/>
            <a:ext cx="1181816" cy="1055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91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2994" y="0"/>
            <a:ext cx="4953712" cy="514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270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2050" name="Picture 2" descr="C:\Users\Sinkevich\Documents\родослов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5015" y="-1"/>
            <a:ext cx="5929411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270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Ключевая цель ОДНКНР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Создание условий для становления у обучающихся мировоззрения на основе традиционных духовно-нравственных ценностей, ведущих к формированию своей принадлежности к народу, национальности, российской общности; уважения к представителям разных национальностей и вероисповеданий, а также способности к диалогу с представителями других культур и исповеданий; осознание себя субъектом культурного и исторического развития страны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7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1026" name="Picture 2" descr="C:\Users\Sinkevich\Downloads\326323.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63256" y="0"/>
            <a:ext cx="10207256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27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053979" y="1250462"/>
            <a:ext cx="7171405" cy="29073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Главная форма взаимодействия учителя с учениками - диалог. Часто приходится формулировать вопросы таким образом:</a:t>
            </a:r>
          </a:p>
          <a:p>
            <a:pPr>
              <a:buNone/>
            </a:pPr>
            <a:r>
              <a:rPr lang="ru-RU" dirty="0" smtClean="0"/>
              <a:t>"Какое это на вас произвело впечатление?"</a:t>
            </a:r>
          </a:p>
          <a:p>
            <a:pPr>
              <a:buNone/>
            </a:pPr>
            <a:r>
              <a:rPr lang="ru-RU" dirty="0" smtClean="0"/>
              <a:t>"Какое вызвало </a:t>
            </a:r>
            <a:r>
              <a:rPr lang="ru-RU" dirty="0" smtClean="0"/>
              <a:t>чувство, </a:t>
            </a:r>
            <a:r>
              <a:rPr lang="ru-RU" dirty="0" smtClean="0"/>
              <a:t>эмоции?"</a:t>
            </a:r>
          </a:p>
          <a:p>
            <a:pPr>
              <a:buNone/>
            </a:pPr>
            <a:r>
              <a:rPr lang="ru-RU" dirty="0" smtClean="0"/>
              <a:t>"Что вы думаете по поводу этой ситуации?"</a:t>
            </a:r>
          </a:p>
          <a:p>
            <a:pPr>
              <a:buNone/>
            </a:pPr>
            <a:r>
              <a:rPr lang="ru-RU" dirty="0" smtClean="0"/>
              <a:t>"Какие духовные, нравственные ценности вы могли бы здесь выделить?"</a:t>
            </a:r>
          </a:p>
          <a:p>
            <a:pPr>
              <a:buNone/>
            </a:pPr>
            <a:r>
              <a:rPr lang="ru-RU" dirty="0" smtClean="0"/>
              <a:t>"Давайте попробуем вместе </a:t>
            </a:r>
            <a:r>
              <a:rPr lang="ru-RU" dirty="0" err="1" smtClean="0"/>
              <a:t>порассуждать</a:t>
            </a:r>
            <a:r>
              <a:rPr lang="ru-RU" dirty="0" smtClean="0"/>
              <a:t> на эту тему"...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70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Урок 12</a:t>
            </a:r>
            <a:br>
              <a:rPr lang="ru-RU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Тема: </a:t>
            </a:r>
            <a:r>
              <a:rPr lang="ru-RU" dirty="0" smtClean="0"/>
              <a:t>"Родина </a:t>
            </a:r>
            <a:r>
              <a:rPr lang="ru-RU" dirty="0" smtClean="0"/>
              <a:t>начинается с </a:t>
            </a:r>
            <a:r>
              <a:rPr lang="ru-RU" dirty="0" smtClean="0"/>
              <a:t>семьи"</a:t>
            </a:r>
            <a:endParaRPr lang="ru-RU" dirty="0" smtClean="0"/>
          </a:p>
          <a:p>
            <a:r>
              <a:rPr lang="ru-RU" dirty="0" smtClean="0"/>
              <a:t>Предметные результаты:</a:t>
            </a:r>
          </a:p>
          <a:p>
            <a:r>
              <a:rPr lang="ru-RU" dirty="0" smtClean="0"/>
              <a:t>знать и уметь объяснять понятие "Родина"</a:t>
            </a:r>
          </a:p>
          <a:p>
            <a:r>
              <a:rPr lang="ru-RU" dirty="0" smtClean="0"/>
              <a:t>осознавать взаимосвязь и различия между концептами "Отечество" и "Родина"</a:t>
            </a:r>
          </a:p>
          <a:p>
            <a:r>
              <a:rPr lang="ru-RU" dirty="0" smtClean="0"/>
              <a:t>понимать, что такое история семьи, каковы формы её выражения и сохранения</a:t>
            </a:r>
          </a:p>
          <a:p>
            <a:r>
              <a:rPr lang="ru-RU" dirty="0" smtClean="0"/>
              <a:t>обосновывать и доказывать взаимосвязь истории семьи и истории народа, государства, человечества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70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"Письма от писателя"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"Родом я из деревни, крестьянин. Потомственный, традиционный. Очень рано пошел работать. Это была война... Мы не доучивались в школах. Я окончил семь классов школы, пошел работать. В четырнадцать лет..."</a:t>
            </a:r>
          </a:p>
          <a:p>
            <a:pPr>
              <a:buNone/>
            </a:pPr>
            <a:r>
              <a:rPr lang="ru-RU" dirty="0" smtClean="0"/>
              <a:t>2. "А вот моя мать... Дважды была замужем, дважды оставалась вдовой. Первый раз овдовела в 22 года, второй раз в 31 год, в 1942 году. Много сил, собственно, всю свою жизнь, отдала детям"	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70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6092" y="298744"/>
            <a:ext cx="6588370" cy="893700"/>
          </a:xfrm>
        </p:spPr>
        <p:txBody>
          <a:bodyPr/>
          <a:lstStyle/>
          <a:p>
            <a:r>
              <a:rPr lang="ru-RU" dirty="0" smtClean="0"/>
              <a:t>Примечания и задания к уроку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Работа по группам: найти однокоренные слова со словом Родина (родители, родить, народ, природа, рождение, род, родственники...) и со словом "Отечество" (отец, отчество, отечественный, отчим...). Попробовать догадаться, как со словами "Родина" и "Отечество" связано слово "Патриотизм" (от греческого слова "пат(е)</a:t>
            </a:r>
            <a:r>
              <a:rPr lang="ru-RU" dirty="0" err="1" smtClean="0"/>
              <a:t>р</a:t>
            </a:r>
            <a:r>
              <a:rPr lang="ru-RU" dirty="0" smtClean="0"/>
              <a:t>" - отец).</a:t>
            </a:r>
          </a:p>
          <a:p>
            <a:pPr>
              <a:buNone/>
            </a:pPr>
            <a:r>
              <a:rPr lang="ru-RU" dirty="0" smtClean="0"/>
              <a:t>Задание: прочитать фразы В.М.Шукшина, обсудить их с классом, а затем написать эссе на тему "Родина начинается с семьи", продолжая фразы:</a:t>
            </a:r>
          </a:p>
          <a:p>
            <a:r>
              <a:rPr lang="ru-RU" dirty="0" smtClean="0"/>
              <a:t>"Я родом из деревни"...</a:t>
            </a:r>
          </a:p>
          <a:p>
            <a:r>
              <a:rPr lang="ru-RU" dirty="0" smtClean="0"/>
              <a:t>"А вот моя мать"...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70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6092" y="298744"/>
            <a:ext cx="6588370" cy="8937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Составить генеалогическое древо (эту работу учащиеся начальной школы делают на уроках по окружающему миру) </a:t>
            </a:r>
          </a:p>
          <a:p>
            <a:pPr>
              <a:buNone/>
            </a:pPr>
            <a:r>
              <a:rPr lang="ru-RU" dirty="0" smtClean="0"/>
              <a:t>Предложить  в качестве образца генеалогическое древо семьи В.М.Шукшина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70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2441" y="0"/>
            <a:ext cx="460343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2708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</TotalTime>
  <Words>437</Words>
  <Application>Microsoft Office PowerPoint</Application>
  <PresentationFormat>Экран (16:9)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Abhaya Libre</vt:lpstr>
      <vt:lpstr>Jost</vt:lpstr>
      <vt:lpstr>Calibri Light</vt:lpstr>
      <vt:lpstr>Calibri</vt:lpstr>
      <vt:lpstr>Титульный лист</vt:lpstr>
      <vt:lpstr>Заголовок и текст</vt:lpstr>
      <vt:lpstr>Фото и текст</vt:lpstr>
      <vt:lpstr>Письма писателя, или ОДНКНР по-сростински</vt:lpstr>
      <vt:lpstr>Ключевая цель ОДНКНР</vt:lpstr>
      <vt:lpstr>Слайд 3</vt:lpstr>
      <vt:lpstr>Слайд 4</vt:lpstr>
      <vt:lpstr>Урок 12 </vt:lpstr>
      <vt:lpstr>"Письма от писателя"  </vt:lpstr>
      <vt:lpstr>Примечания и задания к уроку   </vt:lpstr>
      <vt:lpstr>Домашнее задание  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creator>Таратун Е.В.</dc:creator>
  <cp:lastModifiedBy>Сизинцева Ольга</cp:lastModifiedBy>
  <cp:revision>148</cp:revision>
  <dcterms:modified xsi:type="dcterms:W3CDTF">2024-10-25T10:16:29Z</dcterms:modified>
</cp:coreProperties>
</file>