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73" r:id="rId1"/>
    <p:sldMasterId id="2147483679" r:id="rId2"/>
    <p:sldMasterId id="2147483678" r:id="rId3"/>
  </p:sldMasterIdLst>
  <p:notesMasterIdLst>
    <p:notesMasterId r:id="rId13"/>
  </p:notesMasterIdLst>
  <p:sldIdLst>
    <p:sldId id="297" r:id="rId4"/>
    <p:sldId id="299" r:id="rId5"/>
    <p:sldId id="322" r:id="rId6"/>
    <p:sldId id="330" r:id="rId7"/>
    <p:sldId id="323" r:id="rId8"/>
    <p:sldId id="324" r:id="rId9"/>
    <p:sldId id="325" r:id="rId10"/>
    <p:sldId id="328" r:id="rId11"/>
    <p:sldId id="329" r:id="rId12"/>
  </p:sldIdLst>
  <p:sldSz cx="9144000" cy="5143500" type="screen16x9"/>
  <p:notesSz cx="6858000" cy="9144000"/>
  <p:embeddedFontLst>
    <p:embeddedFont>
      <p:font typeface="Abhaya Libre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Jost" panose="020B0604020202020204" charset="-52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62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7510" y="1583140"/>
            <a:ext cx="4024422" cy="1844289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Из </a:t>
            </a:r>
            <a:r>
              <a:rPr lang="ru-RU" sz="1800" dirty="0"/>
              <a:t>опыта работы с математически одаренными детьми: от основной до средней школы</a:t>
            </a:r>
            <a:r>
              <a:rPr lang="ru-RU" dirty="0"/>
              <a:t/>
            </a:r>
            <a:br>
              <a:rPr lang="ru-RU" dirty="0"/>
            </a:b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74960" y="3587885"/>
            <a:ext cx="3628821" cy="598318"/>
          </a:xfrm>
        </p:spPr>
        <p:txBody>
          <a:bodyPr/>
          <a:lstStyle/>
          <a:p>
            <a:pPr algn="l"/>
            <a:r>
              <a:rPr lang="ru-RU" sz="1200" dirty="0" smtClean="0"/>
              <a:t>      учитель математики МБОУ «Гимназия № 42»</a:t>
            </a:r>
          </a:p>
          <a:p>
            <a:pPr algn="l"/>
            <a:r>
              <a:rPr lang="ru-RU" sz="1200" dirty="0" smtClean="0"/>
              <a:t>         г. Барнаула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5" y="-37940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1916" y="74647"/>
            <a:ext cx="7853434" cy="80734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Основные задачи</a:t>
            </a:r>
            <a:endParaRPr lang="ru-RU" sz="3600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684155" y="839734"/>
            <a:ext cx="934135" cy="9032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46986" y="121457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67743" y="1377263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268567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835882" y="881992"/>
            <a:ext cx="6741897" cy="1549461"/>
          </a:xfrm>
        </p:spPr>
        <p:txBody>
          <a:bodyPr>
            <a:normAutofit/>
          </a:bodyPr>
          <a:lstStyle/>
          <a:p>
            <a:pPr algn="just"/>
            <a:r>
              <a:rPr lang="ru-RU" sz="1700" dirty="0"/>
              <a:t>создание условий и ситуаций успеха созидательной деятельности, способствующих максимальной реализации потенциальных возможностей и наиболее полному раскрытию творческого потенциала обучающихся для успешного развития интеллекта, таланта, творческих способностей, созидательной позиции личности как субъекта общественной </a:t>
            </a:r>
            <a:r>
              <a:rPr lang="ru-RU" sz="1700" dirty="0" smtClean="0"/>
              <a:t>деятельности</a:t>
            </a:r>
            <a:endParaRPr lang="ru-RU" sz="1700" dirty="0"/>
          </a:p>
        </p:txBody>
      </p:sp>
      <p:sp>
        <p:nvSpPr>
          <p:cNvPr id="17" name="Google Shape;16;p3"/>
          <p:cNvSpPr txBox="1">
            <a:spLocks/>
          </p:cNvSpPr>
          <p:nvPr/>
        </p:nvSpPr>
        <p:spPr>
          <a:xfrm>
            <a:off x="661917" y="2933974"/>
            <a:ext cx="956373" cy="907822"/>
          </a:xfrm>
          <a:prstGeom prst="roundRect">
            <a:avLst>
              <a:gd name="adj" fmla="val 79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13643" y="2493220"/>
            <a:ext cx="676413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уклада общеобразовательной организации, поддерживающего ценности, принципы, нравственную культуру, создание безопасного и комфортного для всех и каждого образовательного пространства, обеспечивающего атмосферу доброжелательности, доверия, требовательности и заботы о каждом, включающего нормы, ценности и ожидания, которые поддерживают чувство физической, эмоциональной </a:t>
            </a:r>
            <a:r>
              <a:rPr lang="ru-RU" sz="1700" dirty="0" smtClean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социальной безопасности и способствуют </a:t>
            </a:r>
            <a:r>
              <a:rPr lang="ru-RU" sz="1700" dirty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благополучному </a:t>
            </a:r>
            <a:r>
              <a:rPr lang="ru-RU" sz="1700" dirty="0" smtClean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личностному</a:t>
            </a:r>
            <a:r>
              <a:rPr lang="ru-RU" sz="17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</a:rPr>
              <a:t>и </a:t>
            </a:r>
            <a:r>
              <a:rPr lang="ru-RU" sz="1700" dirty="0">
                <a:solidFill>
                  <a:srgbClr val="1A1A1A"/>
                </a:solidFill>
                <a:latin typeface="+mn-lt"/>
                <a:ea typeface="Times New Roman" panose="02020603050405020304" pitchFamily="18" charset="0"/>
              </a:rPr>
              <a:t>интеллектуальному развитию обучающихся как полноценных членов общества</a:t>
            </a:r>
            <a:endParaRPr lang="ru-RU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466061" y="1051965"/>
            <a:ext cx="5886209" cy="373378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Внеурочная деятельность</a:t>
            </a:r>
          </a:p>
          <a:p>
            <a:pPr marL="0" indent="0">
              <a:buNone/>
            </a:pPr>
            <a:r>
              <a:rPr lang="ru-RU" sz="2800" dirty="0" smtClean="0"/>
              <a:t>  «Функциональная грамотность»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dirty="0" smtClean="0"/>
              <a:t>Дополнительное образование </a:t>
            </a:r>
          </a:p>
          <a:p>
            <a:pPr marL="0" indent="0">
              <a:buNone/>
            </a:pPr>
            <a:r>
              <a:rPr lang="ru-RU" sz="2800" dirty="0" smtClean="0"/>
              <a:t>«Занимательная математика»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887494" y="156100"/>
            <a:ext cx="7366819" cy="24975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 algn="ctr">
              <a:buNone/>
            </a:pPr>
            <a:r>
              <a:rPr lang="ru-RU" sz="3200" b="1" dirty="0" smtClean="0"/>
              <a:t>Сотворчество гимназистов разного возраста</a:t>
            </a:r>
          </a:p>
          <a:p>
            <a:pPr marL="0" indent="0" algn="ctr">
              <a:buNone/>
            </a:pPr>
            <a:r>
              <a:rPr lang="ru-RU" sz="3200" dirty="0" smtClean="0"/>
              <a:t> </a:t>
            </a:r>
          </a:p>
          <a:p>
            <a:pPr marL="0" indent="0">
              <a:buNone/>
            </a:pPr>
            <a:r>
              <a:rPr lang="ru-RU" sz="3200" dirty="0" smtClean="0"/>
              <a:t>Праздник младшего школьника (для учащихся 4 – 5 классов) </a:t>
            </a:r>
          </a:p>
          <a:p>
            <a:r>
              <a:rPr lang="ru-RU" sz="3200" dirty="0" smtClean="0"/>
              <a:t>Устная математическая олимпиада</a:t>
            </a:r>
          </a:p>
          <a:p>
            <a:r>
              <a:rPr lang="ru-RU" sz="3200" dirty="0" smtClean="0"/>
              <a:t>Командные математические игры</a:t>
            </a:r>
          </a:p>
          <a:p>
            <a:pPr marL="0" indent="0">
              <a:buNone/>
            </a:pPr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0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112293" y="375314"/>
            <a:ext cx="6870457" cy="8120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Математические кружки (4 – 9 классы)</a:t>
            </a:r>
          </a:p>
          <a:p>
            <a:pPr marL="0" indent="0">
              <a:buNone/>
            </a:pPr>
            <a:r>
              <a:rPr lang="ru-RU" dirty="0" smtClean="0"/>
              <a:t> серия книг «Школьные математические кружки» МЦНМО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https://mccme.ru/ru/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1" y="1436171"/>
            <a:ext cx="2210937" cy="3025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983" y="1623876"/>
            <a:ext cx="2104385" cy="2917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074" y="1771135"/>
            <a:ext cx="1994326" cy="2957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322" y="1961669"/>
            <a:ext cx="2134059" cy="29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2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12151"/>
              </p:ext>
            </p:extLst>
          </p:nvPr>
        </p:nvGraphicFramePr>
        <p:xfrm>
          <a:off x="777922" y="443551"/>
          <a:ext cx="7349320" cy="4637355"/>
        </p:xfrm>
        <a:graphic>
          <a:graphicData uri="http://schemas.openxmlformats.org/drawingml/2006/table">
            <a:tbl>
              <a:tblPr firstRow="1" firstCol="1" bandRow="1">
                <a:tableStyleId>{DBF192B8-534E-4357-97EE-F4E1D07FE1A2}</a:tableStyleId>
              </a:tblPr>
              <a:tblGrid>
                <a:gridCol w="354388">
                  <a:extLst>
                    <a:ext uri="{9D8B030D-6E8A-4147-A177-3AD203B41FA5}">
                      <a16:colId xmlns="" xmlns:a16="http://schemas.microsoft.com/office/drawing/2014/main" val="714489486"/>
                    </a:ext>
                  </a:extLst>
                </a:gridCol>
                <a:gridCol w="2755994">
                  <a:extLst>
                    <a:ext uri="{9D8B030D-6E8A-4147-A177-3AD203B41FA5}">
                      <a16:colId xmlns="" xmlns:a16="http://schemas.microsoft.com/office/drawing/2014/main" val="2946795373"/>
                    </a:ext>
                  </a:extLst>
                </a:gridCol>
                <a:gridCol w="2207909">
                  <a:extLst>
                    <a:ext uri="{9D8B030D-6E8A-4147-A177-3AD203B41FA5}">
                      <a16:colId xmlns="" xmlns:a16="http://schemas.microsoft.com/office/drawing/2014/main" val="4291940855"/>
                    </a:ext>
                  </a:extLst>
                </a:gridCol>
                <a:gridCol w="2031029">
                  <a:extLst>
                    <a:ext uri="{9D8B030D-6E8A-4147-A177-3AD203B41FA5}">
                      <a16:colId xmlns="" xmlns:a16="http://schemas.microsoft.com/office/drawing/2014/main" val="1007005285"/>
                    </a:ext>
                  </a:extLst>
                </a:gridCol>
              </a:tblGrid>
              <a:tr h="33014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раздела, темы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Методическое обеспечение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79180503"/>
                  </a:ext>
                </a:extLst>
              </a:tr>
              <a:tr h="33014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1-2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Текстовые задачи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Решение текстовых задач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2374868449"/>
                  </a:ext>
                </a:extLst>
              </a:tr>
              <a:tr h="499172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3-4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Арифметика остатков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Деление с остатком, сравнение по модулю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Кноп К.А. Азы теории чисел –М.: МЦМО, 2017, Занятие 1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4084366900"/>
                  </a:ext>
                </a:extLst>
              </a:tr>
              <a:tr h="499172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5-6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Решение сравнений. Теорема Вильсона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Сравнение первой степени с одной переменной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Кноп К.А. Азы теории чисел –М.: МЦМО, 2017, Занятие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718681639"/>
                  </a:ext>
                </a:extLst>
              </a:tr>
              <a:tr h="92335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7-8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Редукция и разминка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 выделения вспомогательных задач</a:t>
                      </a: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indent="-228600" algn="l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Шаповалов А.В. Математические конструкции: от хижин до дворцов. –М.: МЦНМО, 2015, занятие 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1396765195"/>
                  </a:ext>
                </a:extLst>
              </a:tr>
              <a:tr h="92335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9-10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Узкие места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Построение конструкций на основе найденного узкого места задачи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indent="-228600" algn="l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Шаповалов А.В. Математические конструкции: от хижин до дворцов. –М.: МЦНМО, 2015, занятие 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3876487025"/>
                  </a:ext>
                </a:extLst>
              </a:tr>
              <a:tr h="92335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11-12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Ослабление условий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Построение конструкций при условии, что принципиальные условия оставляем, технические ослабляем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tc>
                  <a:txBody>
                    <a:bodyPr/>
                    <a:lstStyle/>
                    <a:p>
                      <a:pPr indent="-228600" algn="l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Шаповалов А.В. Математические конструкции: от хижин до дворцов. –М.: МЦНМО, 2015, занятие 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77" marR="55777" marT="0" marB="0"/>
                </a:tc>
                <a:extLst>
                  <a:ext uri="{0D108BD9-81ED-4DB2-BD59-A6C34878D82A}">
                    <a16:rowId xmlns="" xmlns:a16="http://schemas.microsoft.com/office/drawing/2014/main" val="180365033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57952" y="123217"/>
            <a:ext cx="6387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>
                    <a:lumMod val="10000"/>
                  </a:schemeClr>
                </a:solidFill>
              </a:rPr>
              <a:t>Учебно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 – тематический план «Занимательная математика», 8 класс</a:t>
            </a:r>
            <a:endParaRPr lang="ru-RU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12" y="9321"/>
            <a:ext cx="3538282" cy="50140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32" y="602934"/>
            <a:ext cx="3248906" cy="4420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185" y="170597"/>
            <a:ext cx="382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>8 класс</a:t>
            </a:r>
          </a:p>
          <a:p>
            <a:r>
              <a:rPr lang="ru-RU" b="1" dirty="0" smtClean="0"/>
              <a:t>Кноп </a:t>
            </a:r>
            <a:r>
              <a:rPr lang="ru-RU" b="1" dirty="0"/>
              <a:t>К.А. Азы теории </a:t>
            </a:r>
            <a:r>
              <a:rPr lang="ru-RU" b="1" dirty="0" smtClean="0"/>
              <a:t>чисел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06;p33"/>
          <p:cNvSpPr/>
          <p:nvPr/>
        </p:nvSpPr>
        <p:spPr>
          <a:xfrm>
            <a:off x="7197233" y="1675065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06;p33"/>
          <p:cNvSpPr/>
          <p:nvPr/>
        </p:nvSpPr>
        <p:spPr>
          <a:xfrm>
            <a:off x="1081675" y="1662930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МАТЕМАТИЧЕСКИЕ КОНКУРСЫ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7026" y="2743192"/>
            <a:ext cx="3186726" cy="12167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МАТЕМАТИЧЕСКИЕ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МАТЕМАТИЧЕСКИЕ ПРАЗДНИКИ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4355663" y="2743191"/>
            <a:ext cx="4301639" cy="13273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КРАЕВЫЕ ПРЕДМЕТНЫЕ МАРАФОНЫ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КРАЕВЫЕ МАТЕМАТИЧЕСКИЕ БОИ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МАТЕМАТИЧЕСКИЕ БОИ (КУБОК КОЛМАГОРОВА, ЛИГА ОТКРЫТИЙ)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1912763" y="1651693"/>
            <a:ext cx="2442900" cy="627300"/>
          </a:xfrm>
        </p:spPr>
        <p:txBody>
          <a:bodyPr/>
          <a:lstStyle/>
          <a:p>
            <a:r>
              <a:rPr lang="ru-RU" dirty="0" smtClean="0"/>
              <a:t>ШКОЛЬНЫЕ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4931123" y="1651693"/>
            <a:ext cx="2442900" cy="627300"/>
          </a:xfrm>
        </p:spPr>
        <p:txBody>
          <a:bodyPr/>
          <a:lstStyle/>
          <a:p>
            <a:r>
              <a:rPr lang="ru-RU" dirty="0" smtClean="0"/>
              <a:t>ВНЕШКОЛЬНЫЕ</a:t>
            </a:r>
            <a:endParaRPr lang="ru-RU" dirty="0"/>
          </a:p>
        </p:txBody>
      </p:sp>
      <p:sp>
        <p:nvSpPr>
          <p:cNvPr id="7" name="Google Shape;306;p33"/>
          <p:cNvSpPr/>
          <p:nvPr/>
        </p:nvSpPr>
        <p:spPr>
          <a:xfrm>
            <a:off x="1178455" y="1725368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19;p33"/>
          <p:cNvGrpSpPr/>
          <p:nvPr/>
        </p:nvGrpSpPr>
        <p:grpSpPr>
          <a:xfrm>
            <a:off x="1365623" y="1811030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9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12" name="Google Shape;306;p33"/>
          <p:cNvSpPr/>
          <p:nvPr/>
        </p:nvSpPr>
        <p:spPr>
          <a:xfrm>
            <a:off x="7095186" y="172351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319;p33"/>
          <p:cNvGrpSpPr/>
          <p:nvPr/>
        </p:nvGrpSpPr>
        <p:grpSpPr>
          <a:xfrm>
            <a:off x="7282354" y="1809177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14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11610" y="650523"/>
            <a:ext cx="7145593" cy="40759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Математические игры </a:t>
            </a:r>
          </a:p>
          <a:p>
            <a:r>
              <a:rPr lang="ru-RU" sz="3600" dirty="0" smtClean="0"/>
              <a:t>«</a:t>
            </a:r>
            <a:r>
              <a:rPr lang="ru-RU" sz="3600" dirty="0" smtClean="0"/>
              <a:t>Математическое домино»</a:t>
            </a:r>
          </a:p>
          <a:p>
            <a:r>
              <a:rPr lang="ru-RU" sz="3600" dirty="0" smtClean="0"/>
              <a:t>«Математическая регата»</a:t>
            </a:r>
          </a:p>
          <a:p>
            <a:r>
              <a:rPr lang="ru-RU" sz="3600" dirty="0" smtClean="0"/>
              <a:t>«Гонка за лидером»</a:t>
            </a:r>
          </a:p>
          <a:p>
            <a:r>
              <a:rPr lang="ru-RU" sz="3600" dirty="0" smtClean="0"/>
              <a:t>«Крестики – нолики»</a:t>
            </a:r>
          </a:p>
          <a:p>
            <a:r>
              <a:rPr lang="ru-RU" sz="3600" dirty="0" smtClean="0"/>
              <a:t>Математические бои (</a:t>
            </a:r>
            <a:r>
              <a:rPr lang="ru-RU" sz="3600" dirty="0" err="1" smtClean="0"/>
              <a:t>флеш</a:t>
            </a:r>
            <a:r>
              <a:rPr lang="ru-RU" sz="3600" dirty="0" smtClean="0"/>
              <a:t> - бои)</a:t>
            </a:r>
          </a:p>
          <a:p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sz="3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33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</TotalTime>
  <Words>403</Words>
  <Application>Microsoft Office PowerPoint</Application>
  <PresentationFormat>Экран (16:9)</PresentationFormat>
  <Paragraphs>70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Abhaya Libre</vt:lpstr>
      <vt:lpstr>Calibri</vt:lpstr>
      <vt:lpstr>Times New Roman</vt:lpstr>
      <vt:lpstr>Jost</vt:lpstr>
      <vt:lpstr>Arial</vt:lpstr>
      <vt:lpstr>Calibri Light</vt:lpstr>
      <vt:lpstr>Титульный лист</vt:lpstr>
      <vt:lpstr>Заголовок и текст</vt:lpstr>
      <vt:lpstr>Фото и текст</vt:lpstr>
      <vt:lpstr>       Из опыта работы с математически одаренными детьми: от основной до средней школы </vt:lpstr>
      <vt:lpstr>Основные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МАТЕМАТИЧЕСКИЕ КОНКУРСЫ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105</cp:lastModifiedBy>
  <cp:revision>148</cp:revision>
  <dcterms:modified xsi:type="dcterms:W3CDTF">2024-10-25T09:07:29Z</dcterms:modified>
</cp:coreProperties>
</file>