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9" r:id="rId2"/>
    <p:sldMasterId id="2147483678" r:id="rId3"/>
    <p:sldMasterId id="2147483677" r:id="rId4"/>
  </p:sldMasterIdLst>
  <p:notesMasterIdLst>
    <p:notesMasterId r:id="rId18"/>
  </p:notesMasterIdLst>
  <p:sldIdLst>
    <p:sldId id="322" r:id="rId5"/>
    <p:sldId id="335" r:id="rId6"/>
    <p:sldId id="333" r:id="rId7"/>
    <p:sldId id="326" r:id="rId8"/>
    <p:sldId id="336" r:id="rId9"/>
    <p:sldId id="337" r:id="rId10"/>
    <p:sldId id="334" r:id="rId11"/>
    <p:sldId id="303" r:id="rId12"/>
    <p:sldId id="330" r:id="rId13"/>
    <p:sldId id="338" r:id="rId14"/>
    <p:sldId id="331" r:id="rId15"/>
    <p:sldId id="269" r:id="rId16"/>
    <p:sldId id="275" r:id="rId17"/>
  </p:sldIdLst>
  <p:sldSz cx="9144000" cy="5143500" type="screen16x9"/>
  <p:notesSz cx="6858000" cy="9144000"/>
  <p:embeddedFontLst>
    <p:embeddedFont>
      <p:font typeface="Abhaya Libre" panose="020B0604020202020204" charset="0"/>
      <p:regular r:id="rId19"/>
      <p:bold r:id="rId20"/>
    </p:embeddedFont>
    <p:embeddedFont>
      <p:font typeface="Abhaya Libre ExtraBold" panose="020B0604020202020204" charset="0"/>
      <p:bold r:id="rId21"/>
    </p:embeddedFont>
    <p:embeddedFont>
      <p:font typeface="Jost" panose="020B0604020202020204" charset="-52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716B"/>
    <a:srgbClr val="9CC0C0"/>
    <a:srgbClr val="619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F192B8-534E-4357-97EE-F4E1D07FE1A2}">
  <a:tblStyle styleId="{DBF192B8-534E-4357-97EE-F4E1D07FE1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EBDED41-F783-433E-BBC6-BFF15690B51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1" autoAdjust="0"/>
    <p:restoredTop sz="72031" autoAdjust="0"/>
  </p:normalViewPr>
  <p:slideViewPr>
    <p:cSldViewPr snapToGrid="0">
      <p:cViewPr varScale="1">
        <p:scale>
          <a:sx n="66" d="100"/>
          <a:sy n="66" d="100"/>
        </p:scale>
        <p:origin x="15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8448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5561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>
          <a:extLst>
            <a:ext uri="{FF2B5EF4-FFF2-40B4-BE49-F238E27FC236}">
              <a16:creationId xmlns:a16="http://schemas.microsoft.com/office/drawing/2014/main" id="{4E6B2AE0-1BD8-4D3E-4123-7C6A6A960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4a8aea4cee_0_125:notes">
            <a:extLst>
              <a:ext uri="{FF2B5EF4-FFF2-40B4-BE49-F238E27FC236}">
                <a16:creationId xmlns:a16="http://schemas.microsoft.com/office/drawing/2014/main" id="{83013AA2-23AF-1479-86E0-6DAD230F16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24a8aea4cee_0_125:notes">
            <a:extLst>
              <a:ext uri="{FF2B5EF4-FFF2-40B4-BE49-F238E27FC236}">
                <a16:creationId xmlns:a16="http://schemas.microsoft.com/office/drawing/2014/main" id="{F3324EC0-8F47-EDB8-5D28-9C7EA50983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449580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Событийный формат работы дает возможность некоторым детям раскрыть свои сильные стороны, которые им не удавалось проявить в урочных формах работы. 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УЧИТЕЛЯ РАСКРЫВАЮТ ДЛЯ СЕБЯ НЕКОТОРЫХ УЧАЩИХСЯ С ДРУГОЙ НЕОЖИДАННОЙ, ХОРОШЕЙ СТОРОНЫ, НАБЛЮДАЯ ЗА РАБОТОЙ ГРУПП УЧАЩИХСЯ. т.е.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образовательные события выступают 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для педагогов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своеобразным инструментом диагностики функциональной грамотности школьников.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594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4a8aea4cee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24a8aea4cee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449580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Событийный формат работы дает возможность некоторым детям раскрыть свои сильные стороны, которые им не удавалось проявить в урочных формах работы. Более того, образовательные события выступают своеобразным инструментом диагностики функциональной грамотности школьников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953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4a8aea4cee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24a8aea4cee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проведения ОС востребовано, поэтому по запросам учителей в этом учебном году </a:t>
            </a:r>
            <a:r>
              <a:rPr lang="ru-RU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запланировано 4 ОС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0227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3ce2af5b7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3ce2af5b7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7278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Образовательное событие - один из форматов учебного взаимодействия учителей и взрослых со школьниками, это обучение в действии.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0911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4a8aea4cee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24a8aea4cee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Образовательное событие – это такое пространство, где ребёнок применяет собственные знания в ситуации неопределённости, его знания «оживают» и требуют действий, он испытывает колоссальные личные переживания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7723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4a8aea4cee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24a8aea4cee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ОС обеспечивает особую организацию школьного образования, при которой учебное содержание не преподносится ученикам в готовом виде, а, напротив, стимулирует их к поиску, выдвижению и обоснованию своих версий, планированию и моделированию собственных шагов и т.д. </a:t>
            </a:r>
            <a:r>
              <a: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В таких условиях дети приобретают готовность учиться, не боятся новых задач, встречающихся не только на учебных предметах, но и в различных жизненных ситуациях.</a:t>
            </a:r>
            <a:r>
              <a:rPr lang="ru-RU" sz="1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4079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>
          <a:extLst>
            <a:ext uri="{FF2B5EF4-FFF2-40B4-BE49-F238E27FC236}">
              <a16:creationId xmlns:a16="http://schemas.microsoft.com/office/drawing/2014/main" id="{7A270F7E-27A7-30E4-411A-B6565286A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4a8aea4cee_0_125:notes">
            <a:extLst>
              <a:ext uri="{FF2B5EF4-FFF2-40B4-BE49-F238E27FC236}">
                <a16:creationId xmlns:a16="http://schemas.microsoft.com/office/drawing/2014/main" id="{5B4329F1-FB59-4D95-A9A0-ED69F6661B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24a8aea4cee_0_125:notes">
            <a:extLst>
              <a:ext uri="{FF2B5EF4-FFF2-40B4-BE49-F238E27FC236}">
                <a16:creationId xmlns:a16="http://schemas.microsoft.com/office/drawing/2014/main" id="{7D1E9A55-255C-465E-9255-968183D2B2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Проведение событий за три года «вылилось» в такое масштабное мероприятие, как фестиваль, а затем марафон образовательных событий по функциональной грамотности «Мы вместе!», организованный лабораторией по сопровождению деятельностных практик АИРО им. А.М. Топорова.  В нем участвовало 42 школы Алтайского края и даже школы некоторых регионов России(Горный Алтай, Кемерово, Ханты-Мансийский автономный округ, Республика Тыва)</a:t>
            </a:r>
          </a:p>
        </p:txBody>
      </p:sp>
    </p:spTree>
    <p:extLst>
      <p:ext uri="{BB962C8B-B14F-4D97-AF65-F5344CB8AC3E}">
        <p14:creationId xmlns:p14="http://schemas.microsoft.com/office/powerpoint/2010/main" val="399952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>
          <a:extLst>
            <a:ext uri="{FF2B5EF4-FFF2-40B4-BE49-F238E27FC236}">
              <a16:creationId xmlns:a16="http://schemas.microsoft.com/office/drawing/2014/main" id="{8BEC49E0-1980-4088-7F59-807A5D2A3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4a8aea4cee_0_125:notes">
            <a:extLst>
              <a:ext uri="{FF2B5EF4-FFF2-40B4-BE49-F238E27FC236}">
                <a16:creationId xmlns:a16="http://schemas.microsoft.com/office/drawing/2014/main" id="{D6378A67-5EE9-D565-A684-936E77C462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24a8aea4cee_0_125:notes">
            <a:extLst>
              <a:ext uri="{FF2B5EF4-FFF2-40B4-BE49-F238E27FC236}">
                <a16:creationId xmlns:a16="http://schemas.microsoft.com/office/drawing/2014/main" id="{82E3D7C9-53AD-5D48-A4AA-CFF5FF6881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449580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В фестивале принимали участие 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НЕ ТОЛЬКО ДЕТИ, но и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учителя, 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ЗАНИМАЯ РАЗНЫЕ ПОЗИЦИИ: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организаторы команд, эксперты, наблюдатели. ЭТО дало возможность диагностировать у ребят умения применять математику при решении задач, встречающихся в повседневной жизни, оценить метапредметные эффекты, а в дистанционных образовательных событиях ещё и цифровые компетенции участников. Образовалась группа учителей-единомышленников, которые готовы помочь при проведении ОС.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844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4a8aea4cee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24a8aea4cee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 условиях ОС происходит взаимодействие его участников, для которого характерно: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-выход за рамки привычного уклада образовательной жизни – в классе или школе;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-сочетание индивидуальной и групповых форм деятельности;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-осознано планируемая и организуемая его участниками совместная деятельность;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-сплочение всех участников вокруг значимой для всех цели;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3111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5016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4a8aea4cee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24a8aea4cee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kern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Практика проведения ОС показала, что во время события ребята «погружаются» в решение жизненных (практико-ориентированных, PISA-подобных) задач; учатся работать с информацией, представленной в разном виде (текстом, графиком, рисунком), работать в группе, коммуницировать друг с другом. Умение слушать и слышать друг друга, принимать решение, отстаивать свою точку зрения, все это можно наблюдать во время проведения ОС.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6349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2549400" y="1631588"/>
            <a:ext cx="40452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2549400" y="2276813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 dirty="0"/>
          </a:p>
        </p:txBody>
      </p:sp>
      <p:sp>
        <p:nvSpPr>
          <p:cNvPr id="69" name="Google Shape;69;p9"/>
          <p:cNvSpPr/>
          <p:nvPr/>
        </p:nvSpPr>
        <p:spPr>
          <a:xfrm rot="10800000" flipH="1">
            <a:off x="0" y="2166529"/>
            <a:ext cx="1422110" cy="16395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/>
          <p:nvPr/>
        </p:nvSpPr>
        <p:spPr>
          <a:xfrm rot="10800000">
            <a:off x="7296665" y="-2440"/>
            <a:ext cx="1847334" cy="1231936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9"/>
          <p:cNvSpPr/>
          <p:nvPr/>
        </p:nvSpPr>
        <p:spPr>
          <a:xfrm rot="10800000" flipH="1">
            <a:off x="0" y="4301036"/>
            <a:ext cx="2913300" cy="596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/>
          <p:nvPr/>
        </p:nvSpPr>
        <p:spPr>
          <a:xfrm rot="10800000" flipH="1">
            <a:off x="390725" y="-2450"/>
            <a:ext cx="6774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4" name="Google Shape;74;p9"/>
          <p:cNvCxnSpPr/>
          <p:nvPr/>
        </p:nvCxnSpPr>
        <p:spPr>
          <a:xfrm rot="10800000">
            <a:off x="615230" y="-448851"/>
            <a:ext cx="0" cy="4350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" name="Google Shape;76;p9"/>
          <p:cNvCxnSpPr/>
          <p:nvPr/>
        </p:nvCxnSpPr>
        <p:spPr>
          <a:xfrm rot="10800000">
            <a:off x="0" y="4684323"/>
            <a:ext cx="3402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4"/>
          <p:cNvSpPr/>
          <p:nvPr/>
        </p:nvSpPr>
        <p:spPr>
          <a:xfrm rot="-5400000">
            <a:off x="8421625" y="44211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4"/>
          <p:cNvSpPr/>
          <p:nvPr/>
        </p:nvSpPr>
        <p:spPr>
          <a:xfrm>
            <a:off x="0" y="0"/>
            <a:ext cx="3000300" cy="5394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4"/>
          <p:cNvSpPr/>
          <p:nvPr/>
        </p:nvSpPr>
        <p:spPr>
          <a:xfrm rot="-5400000" flipH="1">
            <a:off x="7779275" y="3197100"/>
            <a:ext cx="2367900" cy="3666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4" name="Google Shape;224;p24"/>
          <p:cNvCxnSpPr/>
          <p:nvPr/>
        </p:nvCxnSpPr>
        <p:spPr>
          <a:xfrm>
            <a:off x="8963225" y="2196450"/>
            <a:ext cx="0" cy="2941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24"/>
          <p:cNvSpPr/>
          <p:nvPr/>
        </p:nvSpPr>
        <p:spPr>
          <a:xfrm>
            <a:off x="0" y="2234504"/>
            <a:ext cx="4386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6" name="Google Shape;226;p24"/>
          <p:cNvCxnSpPr/>
          <p:nvPr/>
        </p:nvCxnSpPr>
        <p:spPr>
          <a:xfrm>
            <a:off x="219300" y="2234504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7" name="Google Shape;227;p24"/>
          <p:cNvSpPr/>
          <p:nvPr/>
        </p:nvSpPr>
        <p:spPr>
          <a:xfrm>
            <a:off x="7796900" y="0"/>
            <a:ext cx="1349700" cy="204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581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 логотипом КУМ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>
          <a:xfrm>
            <a:off x="7455758" y="4767263"/>
            <a:ext cx="1490534" cy="274637"/>
          </a:xfrm>
        </p:spPr>
        <p:txBody>
          <a:bodyPr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pPr algn="r"/>
            <a:r>
              <a:rPr lang="ru-RU" dirty="0"/>
              <a:t>г. Барнаул, 2024 г.</a:t>
            </a:r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298357" y="4767263"/>
            <a:ext cx="4967416" cy="274637"/>
          </a:xfrm>
        </p:spPr>
        <p:txBody>
          <a:bodyPr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Отдел научно-методического сопровождения краевого УМО </a:t>
            </a:r>
          </a:p>
          <a:p>
            <a:r>
              <a:rPr lang="ru-RU" dirty="0"/>
              <a:t>в системе общего образования Алтайского края</a:t>
            </a:r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33632" y="4767263"/>
            <a:ext cx="1774739" cy="274637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Чтим традиции,</a:t>
            </a:r>
          </a:p>
          <a:p>
            <a:r>
              <a:rPr lang="ru-RU" dirty="0"/>
              <a:t>внедряем инновации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346" y="195444"/>
            <a:ext cx="1293654" cy="970241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426446" cy="99377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06487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574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00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 hasCustomPrompt="1"/>
          </p:nvPr>
        </p:nvSpPr>
        <p:spPr>
          <a:xfrm>
            <a:off x="3260609" y="173165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3260610" y="278670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3260611" y="3866482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3119258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42" name="Google Shape;142;p17"/>
          <p:cNvSpPr txBox="1">
            <a:spLocks noGrp="1"/>
          </p:cNvSpPr>
          <p:nvPr>
            <p:ph type="subTitle" idx="1" hasCustomPrompt="1"/>
          </p:nvPr>
        </p:nvSpPr>
        <p:spPr>
          <a:xfrm>
            <a:off x="80211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/>
              <a:t>Текст слайда</a:t>
            </a:r>
            <a:endParaRPr dirty="0"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2" hasCustomPrompt="1"/>
          </p:nvPr>
        </p:nvSpPr>
        <p:spPr>
          <a:xfrm>
            <a:off x="335145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/>
              <a:t>Текст слайда</a:t>
            </a:r>
            <a:endParaRPr dirty="0"/>
          </a:p>
        </p:txBody>
      </p:sp>
      <p:sp>
        <p:nvSpPr>
          <p:cNvPr id="144" name="Google Shape;144;p17"/>
          <p:cNvSpPr txBox="1">
            <a:spLocks noGrp="1"/>
          </p:cNvSpPr>
          <p:nvPr>
            <p:ph type="subTitle" idx="3" hasCustomPrompt="1"/>
          </p:nvPr>
        </p:nvSpPr>
        <p:spPr>
          <a:xfrm>
            <a:off x="590079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/>
              <a:t>Текст слайда</a:t>
            </a:r>
            <a:endParaRPr dirty="0"/>
          </a:p>
        </p:txBody>
      </p:sp>
      <p:sp>
        <p:nvSpPr>
          <p:cNvPr id="145" name="Google Shape;145;p17"/>
          <p:cNvSpPr txBox="1">
            <a:spLocks noGrp="1"/>
          </p:cNvSpPr>
          <p:nvPr>
            <p:ph type="subTitle" idx="4"/>
          </p:nvPr>
        </p:nvSpPr>
        <p:spPr>
          <a:xfrm>
            <a:off x="802110" y="1430599"/>
            <a:ext cx="2441100" cy="719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6" name="Google Shape;146;p17"/>
          <p:cNvSpPr txBox="1">
            <a:spLocks noGrp="1"/>
          </p:cNvSpPr>
          <p:nvPr>
            <p:ph type="subTitle" idx="5"/>
          </p:nvPr>
        </p:nvSpPr>
        <p:spPr>
          <a:xfrm>
            <a:off x="3322939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7" name="Google Shape;147;p17"/>
          <p:cNvSpPr txBox="1">
            <a:spLocks noGrp="1"/>
          </p:cNvSpPr>
          <p:nvPr>
            <p:ph type="subTitle" idx="6"/>
          </p:nvPr>
        </p:nvSpPr>
        <p:spPr>
          <a:xfrm>
            <a:off x="5900790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8" name="Google Shape;148;p17"/>
          <p:cNvSpPr/>
          <p:nvPr/>
        </p:nvSpPr>
        <p:spPr>
          <a:xfrm>
            <a:off x="0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7"/>
          <p:cNvSpPr/>
          <p:nvPr/>
        </p:nvSpPr>
        <p:spPr>
          <a:xfrm flipH="1">
            <a:off x="959300" y="4594550"/>
            <a:ext cx="2913300" cy="442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7"/>
          <p:cNvSpPr/>
          <p:nvPr/>
        </p:nvSpPr>
        <p:spPr>
          <a:xfrm flipH="1">
            <a:off x="8421600" y="3701150"/>
            <a:ext cx="722400" cy="14331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1" name="Google Shape;151;p17"/>
          <p:cNvCxnSpPr/>
          <p:nvPr/>
        </p:nvCxnSpPr>
        <p:spPr>
          <a:xfrm rot="10800000">
            <a:off x="-40600" y="4815650"/>
            <a:ext cx="391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" name="Google Shape;152;p17"/>
          <p:cNvSpPr/>
          <p:nvPr/>
        </p:nvSpPr>
        <p:spPr>
          <a:xfrm flipH="1">
            <a:off x="7312200" y="0"/>
            <a:ext cx="1831800" cy="4422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7"/>
          <p:cNvSpPr/>
          <p:nvPr/>
        </p:nvSpPr>
        <p:spPr>
          <a:xfrm flipH="1">
            <a:off x="355781" y="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4" name="Google Shape;154;p17"/>
          <p:cNvCxnSpPr/>
          <p:nvPr/>
        </p:nvCxnSpPr>
        <p:spPr>
          <a:xfrm rot="10800000">
            <a:off x="7312200" y="221100"/>
            <a:ext cx="1831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111" name="Google Shape;111;p14"/>
          <p:cNvSpPr/>
          <p:nvPr/>
        </p:nvSpPr>
        <p:spPr>
          <a:xfrm rot="5400000">
            <a:off x="2500" y="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4"/>
          <p:cNvSpPr/>
          <p:nvPr/>
        </p:nvSpPr>
        <p:spPr>
          <a:xfrm>
            <a:off x="8705400" y="2221800"/>
            <a:ext cx="4386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3" name="Google Shape;113;p14"/>
          <p:cNvCxnSpPr/>
          <p:nvPr/>
        </p:nvCxnSpPr>
        <p:spPr>
          <a:xfrm>
            <a:off x="8924700" y="222180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4" name="Google Shape;114;p14"/>
          <p:cNvSpPr/>
          <p:nvPr/>
        </p:nvSpPr>
        <p:spPr>
          <a:xfrm>
            <a:off x="6078000" y="0"/>
            <a:ext cx="3066000" cy="3192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4"/>
          <p:cNvSpPr/>
          <p:nvPr/>
        </p:nvSpPr>
        <p:spPr>
          <a:xfrm>
            <a:off x="0" y="4656900"/>
            <a:ext cx="1494300" cy="4866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4"/>
          <p:cNvSpPr/>
          <p:nvPr/>
        </p:nvSpPr>
        <p:spPr>
          <a:xfrm rot="5400000" flipH="1">
            <a:off x="-558300" y="1143375"/>
            <a:ext cx="1483200" cy="36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7" name="Google Shape;117;p14"/>
          <p:cNvCxnSpPr/>
          <p:nvPr/>
        </p:nvCxnSpPr>
        <p:spPr>
          <a:xfrm flipV="1">
            <a:off x="180474" y="5475"/>
            <a:ext cx="2826" cy="561327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52;p7"/>
          <p:cNvSpPr>
            <a:spLocks noGrp="1"/>
          </p:cNvSpPr>
          <p:nvPr>
            <p:ph type="pic" idx="2"/>
          </p:nvPr>
        </p:nvSpPr>
        <p:spPr>
          <a:xfrm>
            <a:off x="722375" y="1455821"/>
            <a:ext cx="7699200" cy="3068054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userDrawn="1">
  <p:cSld name="Title and 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5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1"/>
          </p:nvPr>
        </p:nvSpPr>
        <p:spPr>
          <a:xfrm>
            <a:off x="722375" y="3569600"/>
            <a:ext cx="2379600" cy="10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5"/>
          <p:cNvSpPr>
            <a:spLocks noGrp="1"/>
          </p:cNvSpPr>
          <p:nvPr>
            <p:ph type="pic" idx="3"/>
          </p:nvPr>
        </p:nvSpPr>
        <p:spPr>
          <a:xfrm>
            <a:off x="3382212" y="1183100"/>
            <a:ext cx="2379600" cy="34209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23" name="Google Shape;123;p15"/>
          <p:cNvSpPr>
            <a:spLocks noGrp="1"/>
          </p:cNvSpPr>
          <p:nvPr>
            <p:ph type="pic" idx="4"/>
          </p:nvPr>
        </p:nvSpPr>
        <p:spPr>
          <a:xfrm>
            <a:off x="6042024" y="1183100"/>
            <a:ext cx="2379600" cy="34209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24" name="Google Shape;124;p15"/>
          <p:cNvSpPr/>
          <p:nvPr/>
        </p:nvSpPr>
        <p:spPr>
          <a:xfrm>
            <a:off x="0" y="2227700"/>
            <a:ext cx="4386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5" name="Google Shape;125;p15"/>
          <p:cNvCxnSpPr/>
          <p:nvPr/>
        </p:nvCxnSpPr>
        <p:spPr>
          <a:xfrm>
            <a:off x="219300" y="222770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" name="Google Shape;126;p15"/>
          <p:cNvSpPr/>
          <p:nvPr/>
        </p:nvSpPr>
        <p:spPr>
          <a:xfrm rot="-5400000" flipH="1">
            <a:off x="8103050" y="0"/>
            <a:ext cx="1041000" cy="10410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5"/>
          <p:cNvSpPr/>
          <p:nvPr/>
        </p:nvSpPr>
        <p:spPr>
          <a:xfrm rot="-5400000">
            <a:off x="7779225" y="1579800"/>
            <a:ext cx="2367900" cy="36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8" name="Google Shape;128;p15"/>
          <p:cNvCxnSpPr/>
          <p:nvPr/>
        </p:nvCxnSpPr>
        <p:spPr>
          <a:xfrm rot="10800000">
            <a:off x="8963175" y="5650"/>
            <a:ext cx="0" cy="4845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122;p15"/>
          <p:cNvSpPr>
            <a:spLocks noGrp="1"/>
          </p:cNvSpPr>
          <p:nvPr>
            <p:ph type="pic" idx="10"/>
          </p:nvPr>
        </p:nvSpPr>
        <p:spPr>
          <a:xfrm>
            <a:off x="760852" y="1383632"/>
            <a:ext cx="2341123" cy="1949343"/>
          </a:xfrm>
          <a:prstGeom prst="round1Rect">
            <a:avLst>
              <a:gd name="adj" fmla="val 4259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13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 dirty="0"/>
          </a:p>
        </p:txBody>
      </p:sp>
      <p:sp>
        <p:nvSpPr>
          <p:cNvPr id="22" name="Google Shape;22;p4"/>
          <p:cNvSpPr/>
          <p:nvPr/>
        </p:nvSpPr>
        <p:spPr>
          <a:xfrm rot="10800000" flipH="1">
            <a:off x="0" y="25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0" y="2227700"/>
            <a:ext cx="438600" cy="291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p4"/>
          <p:cNvCxnSpPr>
            <a:stCxn id="26" idx="0"/>
            <a:endCxn id="26" idx="2"/>
          </p:cNvCxnSpPr>
          <p:nvPr/>
        </p:nvCxnSpPr>
        <p:spPr>
          <a:xfrm>
            <a:off x="219300" y="222770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722375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1"/>
          </p:nvPr>
        </p:nvSpPr>
        <p:spPr>
          <a:xfrm>
            <a:off x="4791274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"/>
          </p:nvPr>
        </p:nvSpPr>
        <p:spPr>
          <a:xfrm>
            <a:off x="1164476" y="1882614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5"/>
          </p:nvPr>
        </p:nvSpPr>
        <p:spPr>
          <a:xfrm>
            <a:off x="1164460" y="2809589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6"/>
          </p:nvPr>
        </p:nvSpPr>
        <p:spPr>
          <a:xfrm>
            <a:off x="1164481" y="3736564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13"/>
          </p:nvPr>
        </p:nvSpPr>
        <p:spPr>
          <a:xfrm>
            <a:off x="5055065" y="1845050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4"/>
          </p:nvPr>
        </p:nvSpPr>
        <p:spPr>
          <a:xfrm>
            <a:off x="5055049" y="2772025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5"/>
          </p:nvPr>
        </p:nvSpPr>
        <p:spPr>
          <a:xfrm>
            <a:off x="5055070" y="3699000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/>
          <p:nvPr/>
        </p:nvSpPr>
        <p:spPr>
          <a:xfrm>
            <a:off x="8392125" y="2227725"/>
            <a:ext cx="7518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3"/>
          <p:cNvSpPr/>
          <p:nvPr/>
        </p:nvSpPr>
        <p:spPr>
          <a:xfrm rot="10800000" flipH="1">
            <a:off x="-25" y="0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3"/>
          <p:cNvSpPr/>
          <p:nvPr/>
        </p:nvSpPr>
        <p:spPr>
          <a:xfrm>
            <a:off x="6230700" y="0"/>
            <a:ext cx="2913300" cy="5289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3"/>
          <p:cNvSpPr/>
          <p:nvPr/>
        </p:nvSpPr>
        <p:spPr>
          <a:xfrm>
            <a:off x="8627325" y="83755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5" name="Google Shape;105;p13"/>
          <p:cNvCxnSpPr/>
          <p:nvPr/>
        </p:nvCxnSpPr>
        <p:spPr>
          <a:xfrm>
            <a:off x="8810625" y="837550"/>
            <a:ext cx="0" cy="4290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" name="Google Shape;106;p13"/>
          <p:cNvCxnSpPr/>
          <p:nvPr/>
        </p:nvCxnSpPr>
        <p:spPr>
          <a:xfrm rot="10800000">
            <a:off x="0" y="4772300"/>
            <a:ext cx="8805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107;p13"/>
          <p:cNvCxnSpPr/>
          <p:nvPr/>
        </p:nvCxnSpPr>
        <p:spPr>
          <a:xfrm rot="10800000">
            <a:off x="0" y="253050"/>
            <a:ext cx="6230700" cy="11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" name="Google Shape;108;p13"/>
          <p:cNvSpPr/>
          <p:nvPr/>
        </p:nvSpPr>
        <p:spPr>
          <a:xfrm>
            <a:off x="0" y="4604000"/>
            <a:ext cx="1494300" cy="33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9059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3"/>
          <p:cNvSpPr/>
          <p:nvPr/>
        </p:nvSpPr>
        <p:spPr>
          <a:xfrm>
            <a:off x="0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3"/>
          <p:cNvSpPr/>
          <p:nvPr/>
        </p:nvSpPr>
        <p:spPr>
          <a:xfrm flipH="1">
            <a:off x="809625" y="4594550"/>
            <a:ext cx="2913300" cy="4422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3"/>
          <p:cNvSpPr/>
          <p:nvPr/>
        </p:nvSpPr>
        <p:spPr>
          <a:xfrm flipH="1">
            <a:off x="8421625" y="442200"/>
            <a:ext cx="722400" cy="14331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6" name="Google Shape;216;p23"/>
          <p:cNvCxnSpPr/>
          <p:nvPr/>
        </p:nvCxnSpPr>
        <p:spPr>
          <a:xfrm rot="10800000">
            <a:off x="-190275" y="4815650"/>
            <a:ext cx="391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" name="Google Shape;217;p23"/>
          <p:cNvSpPr/>
          <p:nvPr/>
        </p:nvSpPr>
        <p:spPr>
          <a:xfrm flipH="1">
            <a:off x="7312200" y="4594550"/>
            <a:ext cx="1831800" cy="442200"/>
          </a:xfrm>
          <a:prstGeom prst="round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3"/>
          <p:cNvSpPr/>
          <p:nvPr/>
        </p:nvSpPr>
        <p:spPr>
          <a:xfrm flipH="1">
            <a:off x="355781" y="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9" name="Google Shape;219;p23"/>
          <p:cNvCxnSpPr/>
          <p:nvPr/>
        </p:nvCxnSpPr>
        <p:spPr>
          <a:xfrm rot="10800000">
            <a:off x="7312200" y="4815650"/>
            <a:ext cx="1831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474C0-00E4-4C9E-9CC8-7D7CEA9F6DB8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CB4D2-0743-46FA-8C62-59E251002B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69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37A00-81BF-4465-9742-F9E89D04E614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85BD3-FBA0-4092-9C91-163B42BE8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61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0" r:id="rId3"/>
    <p:sldLayoutId id="2147483682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Чтим традиции,</a:t>
            </a:r>
          </a:p>
          <a:p>
            <a:r>
              <a:rPr lang="ru-RU" dirty="0"/>
              <a:t>внедряем инновации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ru-RU" dirty="0"/>
          </a:p>
          <a:p>
            <a:r>
              <a:rPr lang="ru-RU" dirty="0">
                <a:solidFill>
                  <a:schemeClr val="accent1"/>
                </a:solidFill>
              </a:rPr>
              <a:t>Отдел научно-методического сопровождения краевого УМО </a:t>
            </a:r>
          </a:p>
          <a:p>
            <a:r>
              <a:rPr lang="ru-RU" dirty="0">
                <a:solidFill>
                  <a:schemeClr val="accent1"/>
                </a:solidFill>
              </a:rPr>
              <a:t>в системе общего образования Алтайского края</a:t>
            </a:r>
          </a:p>
          <a:p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г. Барнаул, 2024 г.</a:t>
            </a:r>
          </a:p>
        </p:txBody>
      </p:sp>
    </p:spTree>
    <p:extLst>
      <p:ext uri="{BB962C8B-B14F-4D97-AF65-F5344CB8AC3E}">
        <p14:creationId xmlns:p14="http://schemas.microsoft.com/office/powerpoint/2010/main" val="268064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9" r:id="rId2"/>
    <p:sldLayoutId id="2147483670" r:id="rId3"/>
    <p:sldLayoutId id="2147483675" r:id="rId4"/>
    <p:sldLayoutId id="2147483680" r:id="rId5"/>
    <p:sldLayoutId id="214748368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fefeolya@maiul.ru" TargetMode="Externa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96687" y="1653348"/>
            <a:ext cx="5775858" cy="1501115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события – пространство учебного взаимодействия 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671455" y="3625469"/>
            <a:ext cx="3801090" cy="1042483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МБОУ СОШ № 12 г. Новоалтайска</a:t>
            </a:r>
          </a:p>
          <a:p>
            <a:pPr algn="l"/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Фефелова Ольга Юрьевна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78" y="41024"/>
            <a:ext cx="1024495" cy="7453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6" y="-151461"/>
            <a:ext cx="2157735" cy="12137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436" y="-8582"/>
            <a:ext cx="1365216" cy="1023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578" y="6466"/>
            <a:ext cx="2170836" cy="12208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3" y="41024"/>
            <a:ext cx="1181816" cy="10557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0F3CC4-985B-F291-4FA4-56BDD8B5F0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9805" y="1227307"/>
            <a:ext cx="2725234" cy="3911651"/>
          </a:xfrm>
          <a:prstGeom prst="rect">
            <a:avLst/>
          </a:prstGeom>
          <a:scene3d>
            <a:camera prst="orthographicFront">
              <a:rot lat="0" lon="11099976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015955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>
          <a:extLst>
            <a:ext uri="{FF2B5EF4-FFF2-40B4-BE49-F238E27FC236}">
              <a16:creationId xmlns:a16="http://schemas.microsoft.com/office/drawing/2014/main" id="{B315A453-A038-81D6-7E0D-B61F3B4DC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" name="Google Shape;484;p42">
            <a:extLst>
              <a:ext uri="{FF2B5EF4-FFF2-40B4-BE49-F238E27FC236}">
                <a16:creationId xmlns:a16="http://schemas.microsoft.com/office/drawing/2014/main" id="{71C73D7B-BA9D-0A4D-8E39-EBE9670E04BB}"/>
              </a:ext>
            </a:extLst>
          </p:cNvPr>
          <p:cNvGrpSpPr/>
          <p:nvPr/>
        </p:nvGrpSpPr>
        <p:grpSpPr>
          <a:xfrm>
            <a:off x="7649675" y="4360700"/>
            <a:ext cx="1494300" cy="486600"/>
            <a:chOff x="7649675" y="4360700"/>
            <a:chExt cx="1494300" cy="486600"/>
          </a:xfrm>
        </p:grpSpPr>
        <p:sp>
          <p:nvSpPr>
            <p:cNvPr id="485" name="Google Shape;485;p42">
              <a:extLst>
                <a:ext uri="{FF2B5EF4-FFF2-40B4-BE49-F238E27FC236}">
                  <a16:creationId xmlns:a16="http://schemas.microsoft.com/office/drawing/2014/main" id="{4E0B392C-37DB-5FE4-1D6E-F7F0FC16CAA6}"/>
                </a:ext>
              </a:extLst>
            </p:cNvPr>
            <p:cNvSpPr/>
            <p:nvPr/>
          </p:nvSpPr>
          <p:spPr>
            <a:xfrm>
              <a:off x="7649675" y="4360700"/>
              <a:ext cx="1494300" cy="486600"/>
            </a:xfrm>
            <a:prstGeom prst="round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86" name="Google Shape;486;p42">
              <a:extLst>
                <a:ext uri="{FF2B5EF4-FFF2-40B4-BE49-F238E27FC236}">
                  <a16:creationId xmlns:a16="http://schemas.microsoft.com/office/drawing/2014/main" id="{0C0EC5BB-1111-32DC-F052-F641366F338A}"/>
                </a:ext>
              </a:extLst>
            </p:cNvPr>
            <p:cNvCxnSpPr>
              <a:stCxn id="485" idx="3"/>
              <a:endCxn id="485" idx="1"/>
            </p:cNvCxnSpPr>
            <p:nvPr/>
          </p:nvCxnSpPr>
          <p:spPr>
            <a:xfrm rot="10800000">
              <a:off x="7649675" y="4604000"/>
              <a:ext cx="149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3" name="Google Shape;483;p42">
            <a:extLst>
              <a:ext uri="{FF2B5EF4-FFF2-40B4-BE49-F238E27FC236}">
                <a16:creationId xmlns:a16="http://schemas.microsoft.com/office/drawing/2014/main" id="{DFCDC00C-60E6-9704-878F-4B52335B6A64}"/>
              </a:ext>
            </a:extLst>
          </p:cNvPr>
          <p:cNvSpPr/>
          <p:nvPr/>
        </p:nvSpPr>
        <p:spPr>
          <a:xfrm>
            <a:off x="0" y="952500"/>
            <a:ext cx="1494300" cy="48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497BD8-27F9-D3A9-7C93-A0590C11E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3F85859-F4EB-0FA8-F45A-1A54A822D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517"/>
            <a:ext cx="4710228" cy="239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586CA9B-E208-1411-F065-DCB4E9702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587" y="77473"/>
            <a:ext cx="3746273" cy="249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4B356D1-EE18-FE02-A5E7-0060DE846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70" y="2746517"/>
            <a:ext cx="3865505" cy="239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зрыв: 8 точек 4">
            <a:extLst>
              <a:ext uri="{FF2B5EF4-FFF2-40B4-BE49-F238E27FC236}">
                <a16:creationId xmlns:a16="http://schemas.microsoft.com/office/drawing/2014/main" id="{1A6DD9C8-E4A6-9529-FCE6-AE43672D2A3D}"/>
              </a:ext>
            </a:extLst>
          </p:cNvPr>
          <p:cNvSpPr/>
          <p:nvPr/>
        </p:nvSpPr>
        <p:spPr>
          <a:xfrm>
            <a:off x="5823572" y="91346"/>
            <a:ext cx="391575" cy="280378"/>
          </a:xfrm>
          <a:prstGeom prst="irregularSeal1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44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" name="Google Shape;484;p42"/>
          <p:cNvGrpSpPr/>
          <p:nvPr/>
        </p:nvGrpSpPr>
        <p:grpSpPr>
          <a:xfrm>
            <a:off x="7649675" y="4360700"/>
            <a:ext cx="1494300" cy="486600"/>
            <a:chOff x="7649675" y="4360700"/>
            <a:chExt cx="1494300" cy="486600"/>
          </a:xfrm>
        </p:grpSpPr>
        <p:sp>
          <p:nvSpPr>
            <p:cNvPr id="485" name="Google Shape;485;p42"/>
            <p:cNvSpPr/>
            <p:nvPr/>
          </p:nvSpPr>
          <p:spPr>
            <a:xfrm>
              <a:off x="7649675" y="4360700"/>
              <a:ext cx="1494300" cy="486600"/>
            </a:xfrm>
            <a:prstGeom prst="round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86" name="Google Shape;486;p42"/>
            <p:cNvCxnSpPr>
              <a:stCxn id="485" idx="3"/>
              <a:endCxn id="485" idx="1"/>
            </p:cNvCxnSpPr>
            <p:nvPr/>
          </p:nvCxnSpPr>
          <p:spPr>
            <a:xfrm rot="10800000">
              <a:off x="7649675" y="4604000"/>
              <a:ext cx="149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3" name="Google Shape;483;p42"/>
          <p:cNvSpPr/>
          <p:nvPr/>
        </p:nvSpPr>
        <p:spPr>
          <a:xfrm>
            <a:off x="0" y="952500"/>
            <a:ext cx="1494300" cy="48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7FDA21-A4C5-2B21-1410-1D9A509B20ED}"/>
              </a:ext>
            </a:extLst>
          </p:cNvPr>
          <p:cNvSpPr txBox="1"/>
          <p:nvPr/>
        </p:nvSpPr>
        <p:spPr>
          <a:xfrm>
            <a:off x="2289629" y="2422397"/>
            <a:ext cx="45792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44D92A-2C4C-D83D-24C8-3F70C6D6608D}"/>
              </a:ext>
            </a:extLst>
          </p:cNvPr>
          <p:cNvSpPr txBox="1"/>
          <p:nvPr/>
        </p:nvSpPr>
        <p:spPr>
          <a:xfrm>
            <a:off x="2289629" y="2422397"/>
            <a:ext cx="45792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dirty="0">
                <a:effectLst/>
              </a:rPr>
              <a:t> 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500008-CB52-F6FD-4E5B-A1815D9BDF6A}"/>
              </a:ext>
            </a:extLst>
          </p:cNvPr>
          <p:cNvSpPr txBox="1"/>
          <p:nvPr/>
        </p:nvSpPr>
        <p:spPr>
          <a:xfrm>
            <a:off x="2289629" y="2422397"/>
            <a:ext cx="45792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dirty="0">
                <a:effectLst/>
              </a:rPr>
              <a:t> 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E6153F-5E43-4F77-1761-7022CCB48054}"/>
              </a:ext>
            </a:extLst>
          </p:cNvPr>
          <p:cNvSpPr txBox="1"/>
          <p:nvPr/>
        </p:nvSpPr>
        <p:spPr>
          <a:xfrm>
            <a:off x="485166" y="3166931"/>
            <a:ext cx="86297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Образовательное событие действительно создает такое пространство учебного взаимодействия учащихся между собой, школьников и учителей, которое помогает развивать интерес к учебному предмету, способствует становлению учебного сотрудничества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70B340-ACF7-5A9B-C1C0-F3026C9AA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804" y="231168"/>
            <a:ext cx="3542083" cy="25788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14D5B7-102F-7C04-00DE-B68007330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14" y="255555"/>
            <a:ext cx="3761558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32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452;p41"/>
          <p:cNvSpPr/>
          <p:nvPr/>
        </p:nvSpPr>
        <p:spPr>
          <a:xfrm>
            <a:off x="5199622" y="1501757"/>
            <a:ext cx="740700" cy="530400"/>
          </a:xfrm>
          <a:prstGeom prst="round1Rect">
            <a:avLst/>
          </a:prstGeom>
          <a:solidFill>
            <a:srgbClr val="9CC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lt1"/>
              </a:solidFill>
              <a:latin typeface="Abhaya Libre ExtraBold" panose="02000803000000000000" pitchFamily="2" charset="0"/>
              <a:ea typeface="Abhaya Libre"/>
              <a:cs typeface="Abhaya Libre ExtraBold" panose="02000803000000000000" pitchFamily="2" charset="0"/>
              <a:sym typeface="Abhaya Libre"/>
            </a:endParaRPr>
          </a:p>
        </p:txBody>
      </p:sp>
      <p:sp>
        <p:nvSpPr>
          <p:cNvPr id="29" name="Google Shape;452;p41"/>
          <p:cNvSpPr/>
          <p:nvPr/>
        </p:nvSpPr>
        <p:spPr>
          <a:xfrm>
            <a:off x="7139132" y="1495624"/>
            <a:ext cx="740700" cy="530400"/>
          </a:xfrm>
          <a:prstGeom prst="round1Rect">
            <a:avLst/>
          </a:prstGeom>
          <a:solidFill>
            <a:srgbClr val="9CC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lt1"/>
              </a:solidFill>
              <a:latin typeface="Abhaya Libre ExtraBold" panose="02000803000000000000" pitchFamily="2" charset="0"/>
              <a:ea typeface="Abhaya Libre"/>
              <a:cs typeface="Abhaya Libre ExtraBold" panose="02000803000000000000" pitchFamily="2" charset="0"/>
              <a:sym typeface="Abhaya Libre"/>
            </a:endParaRPr>
          </a:p>
        </p:txBody>
      </p:sp>
      <p:sp>
        <p:nvSpPr>
          <p:cNvPr id="28" name="Google Shape;452;p41"/>
          <p:cNvSpPr/>
          <p:nvPr/>
        </p:nvSpPr>
        <p:spPr>
          <a:xfrm>
            <a:off x="3271610" y="1495624"/>
            <a:ext cx="740700" cy="530400"/>
          </a:xfrm>
          <a:prstGeom prst="round1Rect">
            <a:avLst/>
          </a:prstGeom>
          <a:solidFill>
            <a:srgbClr val="9CC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lt1"/>
              </a:solidFill>
              <a:latin typeface="Abhaya Libre ExtraBold" panose="02000803000000000000" pitchFamily="2" charset="0"/>
              <a:ea typeface="Abhaya Libre"/>
              <a:cs typeface="Abhaya Libre ExtraBold" panose="02000803000000000000" pitchFamily="2" charset="0"/>
              <a:sym typeface="Abhaya Libre"/>
            </a:endParaRPr>
          </a:p>
        </p:txBody>
      </p:sp>
      <p:sp>
        <p:nvSpPr>
          <p:cNvPr id="27" name="Google Shape;452;p41"/>
          <p:cNvSpPr/>
          <p:nvPr/>
        </p:nvSpPr>
        <p:spPr>
          <a:xfrm>
            <a:off x="1382132" y="1495624"/>
            <a:ext cx="740700" cy="530400"/>
          </a:xfrm>
          <a:prstGeom prst="round1Rect">
            <a:avLst/>
          </a:prstGeom>
          <a:solidFill>
            <a:srgbClr val="9CC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lt1"/>
              </a:solidFill>
              <a:latin typeface="Abhaya Libre ExtraBold" panose="02000803000000000000" pitchFamily="2" charset="0"/>
              <a:ea typeface="Abhaya Libre"/>
              <a:cs typeface="Abhaya Libre ExtraBold" panose="02000803000000000000" pitchFamily="2" charset="0"/>
              <a:sym typeface="Abhaya Libre"/>
            </a:endParaRPr>
          </a:p>
        </p:txBody>
      </p:sp>
      <p:sp>
        <p:nvSpPr>
          <p:cNvPr id="450" name="Google Shape;450;p4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Анонс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1" name="Google Shape;451;p41"/>
          <p:cNvSpPr txBox="1">
            <a:spLocks noGrp="1"/>
          </p:cNvSpPr>
          <p:nvPr>
            <p:ph type="subTitle" idx="4294967295"/>
          </p:nvPr>
        </p:nvSpPr>
        <p:spPr>
          <a:xfrm>
            <a:off x="949298" y="3023810"/>
            <a:ext cx="18099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7-8 классы</a:t>
            </a:r>
            <a:endParaRPr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2" name="Google Shape;452;p41"/>
          <p:cNvSpPr/>
          <p:nvPr/>
        </p:nvSpPr>
        <p:spPr>
          <a:xfrm>
            <a:off x="1170876" y="1307643"/>
            <a:ext cx="1465958" cy="1275237"/>
          </a:xfrm>
          <a:prstGeom prst="round1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lt1"/>
                </a:solidFill>
                <a:latin typeface="Times New Roman" panose="02020603050405020304" pitchFamily="18" charset="0"/>
                <a:ea typeface="Abhaya Libre"/>
                <a:cs typeface="Times New Roman" panose="02020603050405020304" pitchFamily="18" charset="0"/>
                <a:sym typeface="Abhaya Libre"/>
              </a:rPr>
              <a:t>декабрь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lt1"/>
                </a:solidFill>
                <a:latin typeface="Times New Roman" panose="02020603050405020304" pitchFamily="18" charset="0"/>
                <a:ea typeface="Abhaya Libre"/>
                <a:cs typeface="Times New Roman" panose="02020603050405020304" pitchFamily="18" charset="0"/>
                <a:sym typeface="Abhaya Libre"/>
              </a:rPr>
              <a:t>2024 г.</a:t>
            </a:r>
            <a:endParaRPr sz="1800" b="1" dirty="0">
              <a:solidFill>
                <a:schemeClr val="lt1"/>
              </a:solidFill>
              <a:latin typeface="Times New Roman" panose="02020603050405020304" pitchFamily="18" charset="0"/>
              <a:ea typeface="Abhaya Libre"/>
              <a:cs typeface="Times New Roman" panose="02020603050405020304" pitchFamily="18" charset="0"/>
              <a:sym typeface="Abhaya Libre"/>
            </a:endParaRPr>
          </a:p>
        </p:txBody>
      </p:sp>
      <p:sp>
        <p:nvSpPr>
          <p:cNvPr id="453" name="Google Shape;453;p41"/>
          <p:cNvSpPr txBox="1">
            <a:spLocks noGrp="1"/>
          </p:cNvSpPr>
          <p:nvPr>
            <p:ph type="subTitle" idx="4294967295"/>
          </p:nvPr>
        </p:nvSpPr>
        <p:spPr>
          <a:xfrm>
            <a:off x="2707500" y="2114852"/>
            <a:ext cx="18099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текст</a:t>
            </a:r>
            <a:endParaRPr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54" name="Google Shape;454;p41"/>
          <p:cNvSpPr/>
          <p:nvPr/>
        </p:nvSpPr>
        <p:spPr>
          <a:xfrm>
            <a:off x="3216867" y="1307644"/>
            <a:ext cx="1338203" cy="1275236"/>
          </a:xfrm>
          <a:prstGeom prst="round1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lt1"/>
                </a:solidFill>
                <a:latin typeface="Times New Roman" panose="02020603050405020304" pitchFamily="18" charset="0"/>
                <a:ea typeface="Abhaya Libre"/>
                <a:cs typeface="Times New Roman" panose="02020603050405020304" pitchFamily="18" charset="0"/>
                <a:sym typeface="Abhaya Libre"/>
              </a:rPr>
              <a:t>январь 2025 г.</a:t>
            </a:r>
          </a:p>
        </p:txBody>
      </p:sp>
      <p:sp>
        <p:nvSpPr>
          <p:cNvPr id="455" name="Google Shape;455;p41"/>
          <p:cNvSpPr txBox="1">
            <a:spLocks noGrp="1"/>
          </p:cNvSpPr>
          <p:nvPr>
            <p:ph type="subTitle" idx="4294967295"/>
          </p:nvPr>
        </p:nvSpPr>
        <p:spPr>
          <a:xfrm>
            <a:off x="4626525" y="2114852"/>
            <a:ext cx="18099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текст</a:t>
            </a:r>
            <a:endParaRPr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56" name="Google Shape;456;p41"/>
          <p:cNvSpPr/>
          <p:nvPr/>
        </p:nvSpPr>
        <p:spPr>
          <a:xfrm>
            <a:off x="4989096" y="1338885"/>
            <a:ext cx="1447329" cy="1317763"/>
          </a:xfrm>
          <a:prstGeom prst="round1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1800" b="1" dirty="0">
                <a:solidFill>
                  <a:schemeClr val="lt1"/>
                </a:solidFill>
                <a:latin typeface="Times New Roman" panose="02020603050405020304" pitchFamily="18" charset="0"/>
                <a:ea typeface="Abhaya Libre"/>
                <a:cs typeface="Times New Roman" panose="02020603050405020304" pitchFamily="18" charset="0"/>
                <a:sym typeface="Abhaya Libre"/>
              </a:rPr>
              <a:t>февраль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lt1"/>
                </a:solidFill>
                <a:latin typeface="Times New Roman" panose="02020603050405020304" pitchFamily="18" charset="0"/>
                <a:ea typeface="Abhaya Libre"/>
                <a:cs typeface="Times New Roman" panose="02020603050405020304" pitchFamily="18" charset="0"/>
                <a:sym typeface="Abhaya Libre"/>
              </a:rPr>
              <a:t>2025 г.</a:t>
            </a:r>
          </a:p>
        </p:txBody>
      </p:sp>
      <p:sp>
        <p:nvSpPr>
          <p:cNvPr id="457" name="Google Shape;457;p41"/>
          <p:cNvSpPr txBox="1">
            <a:spLocks noGrp="1"/>
          </p:cNvSpPr>
          <p:nvPr>
            <p:ph type="subTitle" idx="4294967295"/>
          </p:nvPr>
        </p:nvSpPr>
        <p:spPr>
          <a:xfrm>
            <a:off x="6545550" y="2114852"/>
            <a:ext cx="18099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текст</a:t>
            </a:r>
            <a:endParaRPr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58" name="Google Shape;458;p41"/>
          <p:cNvSpPr/>
          <p:nvPr/>
        </p:nvSpPr>
        <p:spPr>
          <a:xfrm>
            <a:off x="6798998" y="1421603"/>
            <a:ext cx="1283380" cy="1235046"/>
          </a:xfrm>
          <a:prstGeom prst="round1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lt1"/>
                </a:solidFill>
                <a:latin typeface="Times New Roman" panose="02020603050405020304" pitchFamily="18" charset="0"/>
                <a:ea typeface="Abhaya Libre"/>
                <a:cs typeface="Times New Roman" panose="02020603050405020304" pitchFamily="18" charset="0"/>
                <a:sym typeface="Abhaya Libre"/>
              </a:rPr>
              <a:t>март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lt1"/>
                </a:solidFill>
                <a:latin typeface="Times New Roman" panose="02020603050405020304" pitchFamily="18" charset="0"/>
                <a:ea typeface="Abhaya Libre"/>
                <a:cs typeface="Times New Roman" panose="02020603050405020304" pitchFamily="18" charset="0"/>
                <a:sym typeface="Abhaya Libre"/>
              </a:rPr>
              <a:t>2025 г.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F56CAF-289C-9A79-3D44-F1700FA4D37B}"/>
              </a:ext>
            </a:extLst>
          </p:cNvPr>
          <p:cNvSpPr txBox="1"/>
          <p:nvPr/>
        </p:nvSpPr>
        <p:spPr>
          <a:xfrm>
            <a:off x="2977020" y="3017372"/>
            <a:ext cx="17586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классы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98244-3438-0E51-2865-8FE3CA73D717}"/>
              </a:ext>
            </a:extLst>
          </p:cNvPr>
          <p:cNvSpPr txBox="1"/>
          <p:nvPr/>
        </p:nvSpPr>
        <p:spPr>
          <a:xfrm>
            <a:off x="4689409" y="3017372"/>
            <a:ext cx="21095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5-6 классы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0A2AA2-E888-4F66-C88B-CBBA3EB27C22}"/>
              </a:ext>
            </a:extLst>
          </p:cNvPr>
          <p:cNvSpPr txBox="1"/>
          <p:nvPr/>
        </p:nvSpPr>
        <p:spPr>
          <a:xfrm>
            <a:off x="6509012" y="2888070"/>
            <a:ext cx="21045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Команды-победители прошлых сезонов!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303EB-5E52-5626-4950-042955EBAAD4}"/>
              </a:ext>
            </a:extLst>
          </p:cNvPr>
          <p:cNvSpPr txBox="1"/>
          <p:nvPr/>
        </p:nvSpPr>
        <p:spPr>
          <a:xfrm>
            <a:off x="1808805" y="4524499"/>
            <a:ext cx="6781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rPr>
              <a:t>Форма заявки для участия в дистанционном образовательном событии будет дополнительно выслана в информационном письме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7"/>
          <p:cNvSpPr/>
          <p:nvPr/>
        </p:nvSpPr>
        <p:spPr>
          <a:xfrm>
            <a:off x="0" y="2899000"/>
            <a:ext cx="2283532" cy="23151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47"/>
          <p:cNvSpPr txBox="1">
            <a:spLocks noGrp="1"/>
          </p:cNvSpPr>
          <p:nvPr>
            <p:ph type="subTitle" idx="4294967295"/>
          </p:nvPr>
        </p:nvSpPr>
        <p:spPr>
          <a:xfrm>
            <a:off x="5057732" y="2126486"/>
            <a:ext cx="2675236" cy="1022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ru-RU" sz="1800" dirty="0"/>
              <a:t>Остались вопросы?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Контакты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12716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fefeolya@maiul.ru</a:t>
            </a:r>
            <a:endParaRPr lang="en-US" sz="1800" dirty="0">
              <a:solidFill>
                <a:srgbClr val="12716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grpSp>
        <p:nvGrpSpPr>
          <p:cNvPr id="611" name="Google Shape;611;p47"/>
          <p:cNvGrpSpPr/>
          <p:nvPr/>
        </p:nvGrpSpPr>
        <p:grpSpPr>
          <a:xfrm>
            <a:off x="4752436" y="2899000"/>
            <a:ext cx="227164" cy="249837"/>
            <a:chOff x="1462169" y="1793977"/>
            <a:chExt cx="233156" cy="256427"/>
          </a:xfrm>
        </p:grpSpPr>
        <p:sp>
          <p:nvSpPr>
            <p:cNvPr id="612" name="Google Shape;612;p47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7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7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4" name="Google Shape;624;p47"/>
          <p:cNvSpPr/>
          <p:nvPr/>
        </p:nvSpPr>
        <p:spPr>
          <a:xfrm>
            <a:off x="7790125" y="2230200"/>
            <a:ext cx="1357200" cy="29133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47"/>
          <p:cNvSpPr/>
          <p:nvPr/>
        </p:nvSpPr>
        <p:spPr>
          <a:xfrm>
            <a:off x="6652150" y="4403350"/>
            <a:ext cx="1494300" cy="48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" name="Google Shape;423;p38"/>
          <p:cNvCxnSpPr/>
          <p:nvPr/>
        </p:nvCxnSpPr>
        <p:spPr>
          <a:xfrm flipV="1">
            <a:off x="8759651" y="-132347"/>
            <a:ext cx="23402" cy="544814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423;p38"/>
          <p:cNvCxnSpPr/>
          <p:nvPr/>
        </p:nvCxnSpPr>
        <p:spPr>
          <a:xfrm flipV="1">
            <a:off x="0" y="4691917"/>
            <a:ext cx="9144000" cy="3609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192" y="998162"/>
            <a:ext cx="3094306" cy="31471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30" y="1029720"/>
            <a:ext cx="1024217" cy="10242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F45E00-116C-042C-95EA-F98C1F5528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7998" y="0"/>
            <a:ext cx="2372127" cy="762469"/>
          </a:xfrm>
          <a:prstGeom prst="rect">
            <a:avLst/>
          </a:prstGeom>
          <a:solidFill>
            <a:srgbClr val="12716B"/>
          </a:solidFill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ECAA8-C0B9-4343-8AF0-582E454D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0807C8-A545-D97C-DEDC-F528150723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E9809833-EC1D-8F20-0CFC-2A7B7AB16B72}"/>
              </a:ext>
            </a:extLst>
          </p:cNvPr>
          <p:cNvSpPr>
            <a:spLocks noGrp="1"/>
          </p:cNvSpPr>
          <p:nvPr>
            <p:ph type="pic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28D4D5C5-D081-71A9-3D83-6F1931A5DCD8}"/>
              </a:ext>
            </a:extLst>
          </p:cNvPr>
          <p:cNvSpPr>
            <a:spLocks noGrp="1"/>
          </p:cNvSpPr>
          <p:nvPr>
            <p:ph type="pic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2D91BD9A-38D9-DF8A-A261-BB8299837F1A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B8F947-CB03-BC69-0BC9-765F5FEEA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9144"/>
            <a:ext cx="9144000" cy="454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29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" name="Google Shape;484;p42"/>
          <p:cNvGrpSpPr/>
          <p:nvPr/>
        </p:nvGrpSpPr>
        <p:grpSpPr>
          <a:xfrm>
            <a:off x="7649675" y="4360700"/>
            <a:ext cx="1494300" cy="486600"/>
            <a:chOff x="7649675" y="4360700"/>
            <a:chExt cx="1494300" cy="486600"/>
          </a:xfrm>
        </p:grpSpPr>
        <p:sp>
          <p:nvSpPr>
            <p:cNvPr id="485" name="Google Shape;485;p42"/>
            <p:cNvSpPr/>
            <p:nvPr/>
          </p:nvSpPr>
          <p:spPr>
            <a:xfrm>
              <a:off x="7649675" y="4360700"/>
              <a:ext cx="1494300" cy="486600"/>
            </a:xfrm>
            <a:prstGeom prst="round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86" name="Google Shape;486;p42"/>
            <p:cNvCxnSpPr>
              <a:stCxn id="485" idx="3"/>
              <a:endCxn id="485" idx="1"/>
            </p:cNvCxnSpPr>
            <p:nvPr/>
          </p:nvCxnSpPr>
          <p:spPr>
            <a:xfrm rot="10800000">
              <a:off x="7649675" y="4604000"/>
              <a:ext cx="149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3" name="Google Shape;483;p42"/>
          <p:cNvSpPr/>
          <p:nvPr/>
        </p:nvSpPr>
        <p:spPr>
          <a:xfrm>
            <a:off x="0" y="952500"/>
            <a:ext cx="1494300" cy="48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69CAE0A-608B-C98F-B489-6BE59D2F87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859"/>
          <a:stretch/>
        </p:blipFill>
        <p:spPr>
          <a:xfrm>
            <a:off x="1988457" y="2730049"/>
            <a:ext cx="4198483" cy="2413451"/>
          </a:xfrm>
          <a:prstGeom prst="rect">
            <a:avLst/>
          </a:prstGeom>
        </p:spPr>
      </p:pic>
      <p:pic>
        <p:nvPicPr>
          <p:cNvPr id="8" name="Рисунок 7" descr="Изображение выглядит как в помещении, человек, одежда, Обучение&#10;&#10;Автоматически созданное описание">
            <a:extLst>
              <a:ext uri="{FF2B5EF4-FFF2-40B4-BE49-F238E27FC236}">
                <a16:creationId xmlns:a16="http://schemas.microsoft.com/office/drawing/2014/main" id="{390D12FD-408E-B743-C509-BFF5A173FF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519" r="10000" b="5758"/>
          <a:stretch/>
        </p:blipFill>
        <p:spPr>
          <a:xfrm>
            <a:off x="1" y="0"/>
            <a:ext cx="3976913" cy="25095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CFC01E-9002-CFD1-C7AB-38780698EF1D}"/>
              </a:ext>
            </a:extLst>
          </p:cNvPr>
          <p:cNvSpPr txBox="1"/>
          <p:nvPr/>
        </p:nvSpPr>
        <p:spPr>
          <a:xfrm>
            <a:off x="4209143" y="377598"/>
            <a:ext cx="45792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Образовательное событие – это такое пространство, где ребёнок применяет собственные знания в ситуации неопределённости, его знания «оживают» и требуют действий, он испытывает колоссальные личные переживания.</a:t>
            </a:r>
            <a:endParaRPr lang="ru-RU" sz="1800" dirty="0">
              <a:solidFill>
                <a:schemeClr val="tx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" name="Google Shape;484;p42"/>
          <p:cNvGrpSpPr/>
          <p:nvPr/>
        </p:nvGrpSpPr>
        <p:grpSpPr>
          <a:xfrm>
            <a:off x="7649675" y="4360700"/>
            <a:ext cx="1494300" cy="486600"/>
            <a:chOff x="7649675" y="4360700"/>
            <a:chExt cx="1494300" cy="486600"/>
          </a:xfrm>
        </p:grpSpPr>
        <p:sp>
          <p:nvSpPr>
            <p:cNvPr id="485" name="Google Shape;485;p42"/>
            <p:cNvSpPr/>
            <p:nvPr/>
          </p:nvSpPr>
          <p:spPr>
            <a:xfrm>
              <a:off x="7649675" y="4360700"/>
              <a:ext cx="1494300" cy="486600"/>
            </a:xfrm>
            <a:prstGeom prst="round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86" name="Google Shape;486;p42"/>
            <p:cNvCxnSpPr>
              <a:stCxn id="485" idx="3"/>
              <a:endCxn id="485" idx="1"/>
            </p:cNvCxnSpPr>
            <p:nvPr/>
          </p:nvCxnSpPr>
          <p:spPr>
            <a:xfrm rot="10800000">
              <a:off x="7649675" y="4604000"/>
              <a:ext cx="149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3" name="Google Shape;483;p42"/>
          <p:cNvSpPr/>
          <p:nvPr/>
        </p:nvSpPr>
        <p:spPr>
          <a:xfrm>
            <a:off x="0" y="952500"/>
            <a:ext cx="1494300" cy="48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A24B04-E7E3-9EBF-D1B9-B477E76E1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913" y="54203"/>
            <a:ext cx="4064781" cy="254149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A1FC0F72-1D07-38C1-3E7A-B182EFA8322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113"/>
          <a:stretch/>
        </p:blipFill>
        <p:spPr>
          <a:xfrm>
            <a:off x="0" y="-9823"/>
            <a:ext cx="4354541" cy="2582109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DC90AE1-9E83-BB46-A52B-0C46938F3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1349" y="2409443"/>
            <a:ext cx="4686954" cy="273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12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>
          <a:extLst>
            <a:ext uri="{FF2B5EF4-FFF2-40B4-BE49-F238E27FC236}">
              <a16:creationId xmlns:a16="http://schemas.microsoft.com/office/drawing/2014/main" id="{A401AE82-F0FC-342B-4AA7-E64484442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3813582-8AC4-A0EE-BE75-CC1E8A8A1A67}"/>
              </a:ext>
            </a:extLst>
          </p:cNvPr>
          <p:cNvSpPr/>
          <p:nvPr/>
        </p:nvSpPr>
        <p:spPr>
          <a:xfrm>
            <a:off x="4049485" y="87942"/>
            <a:ext cx="4660077" cy="1407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образовательных событий по функциональной грамотности  «Мы вместе!» </a:t>
            </a:r>
          </a:p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школы</a:t>
            </a:r>
          </a:p>
        </p:txBody>
      </p:sp>
      <p:grpSp>
        <p:nvGrpSpPr>
          <p:cNvPr id="484" name="Google Shape;484;p42">
            <a:extLst>
              <a:ext uri="{FF2B5EF4-FFF2-40B4-BE49-F238E27FC236}">
                <a16:creationId xmlns:a16="http://schemas.microsoft.com/office/drawing/2014/main" id="{D6CE0EF6-CE07-60D8-03DA-090B6791AA7B}"/>
              </a:ext>
            </a:extLst>
          </p:cNvPr>
          <p:cNvGrpSpPr/>
          <p:nvPr/>
        </p:nvGrpSpPr>
        <p:grpSpPr>
          <a:xfrm>
            <a:off x="7649675" y="4360700"/>
            <a:ext cx="1494300" cy="486600"/>
            <a:chOff x="7649675" y="4360700"/>
            <a:chExt cx="1494300" cy="486600"/>
          </a:xfrm>
        </p:grpSpPr>
        <p:sp>
          <p:nvSpPr>
            <p:cNvPr id="485" name="Google Shape;485;p42">
              <a:extLst>
                <a:ext uri="{FF2B5EF4-FFF2-40B4-BE49-F238E27FC236}">
                  <a16:creationId xmlns:a16="http://schemas.microsoft.com/office/drawing/2014/main" id="{6E962712-90F3-DBCC-7307-F59170F36B75}"/>
                </a:ext>
              </a:extLst>
            </p:cNvPr>
            <p:cNvSpPr/>
            <p:nvPr/>
          </p:nvSpPr>
          <p:spPr>
            <a:xfrm>
              <a:off x="7649675" y="4360700"/>
              <a:ext cx="1494300" cy="486600"/>
            </a:xfrm>
            <a:prstGeom prst="round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86" name="Google Shape;486;p42">
              <a:extLst>
                <a:ext uri="{FF2B5EF4-FFF2-40B4-BE49-F238E27FC236}">
                  <a16:creationId xmlns:a16="http://schemas.microsoft.com/office/drawing/2014/main" id="{00D3E2C9-8D58-5C1C-B6E9-BEE329DDA5D5}"/>
                </a:ext>
              </a:extLst>
            </p:cNvPr>
            <p:cNvCxnSpPr>
              <a:stCxn id="485" idx="3"/>
              <a:endCxn id="485" idx="1"/>
            </p:cNvCxnSpPr>
            <p:nvPr/>
          </p:nvCxnSpPr>
          <p:spPr>
            <a:xfrm rot="10800000">
              <a:off x="7649675" y="4604000"/>
              <a:ext cx="149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3" name="Google Shape;483;p42">
            <a:extLst>
              <a:ext uri="{FF2B5EF4-FFF2-40B4-BE49-F238E27FC236}">
                <a16:creationId xmlns:a16="http://schemas.microsoft.com/office/drawing/2014/main" id="{4910A52D-25F6-CFDA-2254-FDB70561D0C6}"/>
              </a:ext>
            </a:extLst>
          </p:cNvPr>
          <p:cNvSpPr/>
          <p:nvPr/>
        </p:nvSpPr>
        <p:spPr>
          <a:xfrm>
            <a:off x="0" y="952500"/>
            <a:ext cx="1494300" cy="48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67E12CA-C76C-0197-0D99-3D9632519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F3996F-F306-183B-3808-1F4032997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1901"/>
            <a:ext cx="3683803" cy="360573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AD6EC9D-5AD9-2897-6617-857633A20CA7}"/>
              </a:ext>
            </a:extLst>
          </p:cNvPr>
          <p:cNvSpPr/>
          <p:nvPr/>
        </p:nvSpPr>
        <p:spPr>
          <a:xfrm>
            <a:off x="0" y="3717636"/>
            <a:ext cx="4440738" cy="14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Марафон образовательных событий по функциональной грамотности «Мы вместе!»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C4D82D-18C5-DF59-B6E1-45BBB6F808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738" y="1840552"/>
            <a:ext cx="4268824" cy="320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79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>
          <a:extLst>
            <a:ext uri="{FF2B5EF4-FFF2-40B4-BE49-F238E27FC236}">
              <a16:creationId xmlns:a16="http://schemas.microsoft.com/office/drawing/2014/main" id="{9616FAF8-7BCC-5C0C-ECA5-404D6559F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" name="Google Shape;484;p42">
            <a:extLst>
              <a:ext uri="{FF2B5EF4-FFF2-40B4-BE49-F238E27FC236}">
                <a16:creationId xmlns:a16="http://schemas.microsoft.com/office/drawing/2014/main" id="{24C44CF5-0A02-964A-3C74-885E3718C7FC}"/>
              </a:ext>
            </a:extLst>
          </p:cNvPr>
          <p:cNvGrpSpPr/>
          <p:nvPr/>
        </p:nvGrpSpPr>
        <p:grpSpPr>
          <a:xfrm>
            <a:off x="7649675" y="4697026"/>
            <a:ext cx="1494300" cy="486600"/>
            <a:chOff x="7649675" y="4360700"/>
            <a:chExt cx="1494300" cy="486600"/>
          </a:xfrm>
        </p:grpSpPr>
        <p:sp>
          <p:nvSpPr>
            <p:cNvPr id="485" name="Google Shape;485;p42">
              <a:extLst>
                <a:ext uri="{FF2B5EF4-FFF2-40B4-BE49-F238E27FC236}">
                  <a16:creationId xmlns:a16="http://schemas.microsoft.com/office/drawing/2014/main" id="{51F2F01F-67CA-CCDC-0458-76609164AAD4}"/>
                </a:ext>
              </a:extLst>
            </p:cNvPr>
            <p:cNvSpPr/>
            <p:nvPr/>
          </p:nvSpPr>
          <p:spPr>
            <a:xfrm>
              <a:off x="7649675" y="4360700"/>
              <a:ext cx="1494300" cy="486600"/>
            </a:xfrm>
            <a:prstGeom prst="round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86" name="Google Shape;486;p42">
              <a:extLst>
                <a:ext uri="{FF2B5EF4-FFF2-40B4-BE49-F238E27FC236}">
                  <a16:creationId xmlns:a16="http://schemas.microsoft.com/office/drawing/2014/main" id="{9014766A-5363-F9E6-D33C-2EA19A234AF6}"/>
                </a:ext>
              </a:extLst>
            </p:cNvPr>
            <p:cNvCxnSpPr>
              <a:stCxn id="485" idx="3"/>
              <a:endCxn id="485" idx="1"/>
            </p:cNvCxnSpPr>
            <p:nvPr/>
          </p:nvCxnSpPr>
          <p:spPr>
            <a:xfrm rot="10800000">
              <a:off x="7649675" y="4604000"/>
              <a:ext cx="149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3" name="Google Shape;483;p42">
            <a:extLst>
              <a:ext uri="{FF2B5EF4-FFF2-40B4-BE49-F238E27FC236}">
                <a16:creationId xmlns:a16="http://schemas.microsoft.com/office/drawing/2014/main" id="{D769AED9-46A2-46C8-4632-B16EC21452EE}"/>
              </a:ext>
            </a:extLst>
          </p:cNvPr>
          <p:cNvSpPr/>
          <p:nvPr/>
        </p:nvSpPr>
        <p:spPr>
          <a:xfrm>
            <a:off x="0" y="1288826"/>
            <a:ext cx="1494300" cy="48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92CCF4-A09E-A505-BF64-CD0F4DA24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615" y="26925"/>
            <a:ext cx="1067944" cy="12503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567E82-63A6-DCF8-8060-1C9DBF92CB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08" y="26925"/>
            <a:ext cx="6706181" cy="38651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4AD42F-780C-6943-1674-BF468697C8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07" r="20969"/>
          <a:stretch/>
        </p:blipFill>
        <p:spPr>
          <a:xfrm>
            <a:off x="2374576" y="1532126"/>
            <a:ext cx="2379610" cy="9873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7B6C5B-7F20-6CD9-5DFC-D4E69370CB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1243" t="44340" r="28228" b="34294"/>
          <a:stretch/>
        </p:blipFill>
        <p:spPr>
          <a:xfrm>
            <a:off x="6791945" y="2576926"/>
            <a:ext cx="2247634" cy="13151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64262F-9C92-A091-D881-05DAEAEC6A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66610" b="50000"/>
          <a:stretch/>
        </p:blipFill>
        <p:spPr>
          <a:xfrm>
            <a:off x="6767489" y="1242228"/>
            <a:ext cx="2247634" cy="13045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19AF62-2249-BE59-2D3D-9A8D700FA68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9206" t="67734" r="55080" b="13874"/>
          <a:stretch/>
        </p:blipFill>
        <p:spPr>
          <a:xfrm>
            <a:off x="179479" y="3000223"/>
            <a:ext cx="4390195" cy="127113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D517DF9-B2F9-5FA2-589B-96BB018E20E1}"/>
              </a:ext>
            </a:extLst>
          </p:cNvPr>
          <p:cNvSpPr/>
          <p:nvPr/>
        </p:nvSpPr>
        <p:spPr>
          <a:xfrm>
            <a:off x="643828" y="4575376"/>
            <a:ext cx="7358348" cy="2432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solidFill>
                <a:srgbClr val="1271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514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" name="Google Shape;484;p42"/>
          <p:cNvGrpSpPr/>
          <p:nvPr/>
        </p:nvGrpSpPr>
        <p:grpSpPr>
          <a:xfrm>
            <a:off x="7649675" y="4360700"/>
            <a:ext cx="1494300" cy="486600"/>
            <a:chOff x="7649675" y="4360700"/>
            <a:chExt cx="1494300" cy="486600"/>
          </a:xfrm>
        </p:grpSpPr>
        <p:sp>
          <p:nvSpPr>
            <p:cNvPr id="485" name="Google Shape;485;p42"/>
            <p:cNvSpPr/>
            <p:nvPr/>
          </p:nvSpPr>
          <p:spPr>
            <a:xfrm>
              <a:off x="7649675" y="4360700"/>
              <a:ext cx="1494300" cy="486600"/>
            </a:xfrm>
            <a:prstGeom prst="round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86" name="Google Shape;486;p42"/>
            <p:cNvCxnSpPr>
              <a:stCxn id="485" idx="3"/>
              <a:endCxn id="485" idx="1"/>
            </p:cNvCxnSpPr>
            <p:nvPr/>
          </p:nvCxnSpPr>
          <p:spPr>
            <a:xfrm rot="10800000">
              <a:off x="7649675" y="4604000"/>
              <a:ext cx="149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3" name="Google Shape;483;p42"/>
          <p:cNvSpPr/>
          <p:nvPr/>
        </p:nvSpPr>
        <p:spPr>
          <a:xfrm>
            <a:off x="0" y="952500"/>
            <a:ext cx="1494300" cy="48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F1FA92-7A7D-3598-A97E-05B9F161D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253" y="74646"/>
            <a:ext cx="4637004" cy="304688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D3C7B15-00D8-9B3A-AFCE-2E16B6985125}"/>
              </a:ext>
            </a:extLst>
          </p:cNvPr>
          <p:cNvSpPr/>
          <p:nvPr/>
        </p:nvSpPr>
        <p:spPr>
          <a:xfrm>
            <a:off x="296481" y="3783305"/>
            <a:ext cx="8847494" cy="1360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В условиях ОС происходит взаимодействие всех его участников и для него  характерно: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-выход за рамки привычного уклада образовательной жизни – в классе или школе;</a:t>
            </a:r>
          </a:p>
          <a:p>
            <a:pPr lvl="0"/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-сочетание индивидуальной и групповых форм деятельности;</a:t>
            </a:r>
          </a:p>
          <a:p>
            <a:pPr lvl="0"/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-осознано планируемая и организуемая его участниками совместная деятельность;</a:t>
            </a:r>
          </a:p>
          <a:p>
            <a:pPr lvl="0"/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-сплочение всех участников вокруг значимой для всех цели;</a:t>
            </a:r>
          </a:p>
        </p:txBody>
      </p:sp>
    </p:spTree>
    <p:extLst>
      <p:ext uri="{BB962C8B-B14F-4D97-AF65-F5344CB8AC3E}">
        <p14:creationId xmlns:p14="http://schemas.microsoft.com/office/powerpoint/2010/main" val="676908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ОС</a:t>
            </a: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Этап постановки задачи </a:t>
            </a:r>
          </a:p>
        </p:txBody>
      </p:sp>
      <p:sp>
        <p:nvSpPr>
          <p:cNvPr id="14" name="Подзаголовок 13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r>
              <a:rPr lang="ru-RU" dirty="0"/>
              <a:t>Этап погружения </a:t>
            </a:r>
          </a:p>
        </p:txBody>
      </p:sp>
      <p:sp>
        <p:nvSpPr>
          <p:cNvPr id="15" name="Подзаголовок 14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r>
              <a:rPr lang="ru-RU" dirty="0"/>
              <a:t>Этап интерпретации полученных знаний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74155" y="1882614"/>
            <a:ext cx="737400" cy="395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cs typeface="Abhaya Libre ExtraBold" panose="02000803000000000000" pitchFamily="2" charset="0"/>
              </a:rPr>
              <a:t>1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38416" y="2772025"/>
            <a:ext cx="737400" cy="395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cs typeface="Abhaya Libre ExtraBold" panose="02000803000000000000" pitchFamily="2" charset="0"/>
              </a:rPr>
              <a:t>2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43495" y="3735650"/>
            <a:ext cx="737400" cy="395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cs typeface="Abhaya Libre ExtraBold" panose="02000803000000000000" pitchFamily="2" charset="0"/>
              </a:rPr>
              <a:t>3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235278-15B6-213C-E8D3-74EC93A7E9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0489"/>
          <a:stretch/>
        </p:blipFill>
        <p:spPr>
          <a:xfrm>
            <a:off x="4158894" y="1494057"/>
            <a:ext cx="4891800" cy="357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58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" name="Google Shape;484;p42"/>
          <p:cNvGrpSpPr/>
          <p:nvPr/>
        </p:nvGrpSpPr>
        <p:grpSpPr>
          <a:xfrm>
            <a:off x="7649675" y="4360700"/>
            <a:ext cx="1494300" cy="486600"/>
            <a:chOff x="7649675" y="4360700"/>
            <a:chExt cx="1494300" cy="486600"/>
          </a:xfrm>
        </p:grpSpPr>
        <p:sp>
          <p:nvSpPr>
            <p:cNvPr id="485" name="Google Shape;485;p42"/>
            <p:cNvSpPr/>
            <p:nvPr/>
          </p:nvSpPr>
          <p:spPr>
            <a:xfrm>
              <a:off x="7649675" y="4360700"/>
              <a:ext cx="1494300" cy="486600"/>
            </a:xfrm>
            <a:prstGeom prst="round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86" name="Google Shape;486;p42"/>
            <p:cNvCxnSpPr>
              <a:stCxn id="485" idx="3"/>
              <a:endCxn id="485" idx="1"/>
            </p:cNvCxnSpPr>
            <p:nvPr/>
          </p:nvCxnSpPr>
          <p:spPr>
            <a:xfrm rot="10800000">
              <a:off x="7649675" y="4604000"/>
              <a:ext cx="149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3" name="Google Shape;483;p42"/>
          <p:cNvSpPr/>
          <p:nvPr/>
        </p:nvSpPr>
        <p:spPr>
          <a:xfrm>
            <a:off x="0" y="952500"/>
            <a:ext cx="1494300" cy="48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7FDA21-A4C5-2B21-1410-1D9A509B20ED}"/>
              </a:ext>
            </a:extLst>
          </p:cNvPr>
          <p:cNvSpPr txBox="1"/>
          <p:nvPr/>
        </p:nvSpPr>
        <p:spPr>
          <a:xfrm>
            <a:off x="2289629" y="2422397"/>
            <a:ext cx="45792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44D92A-2C4C-D83D-24C8-3F70C6D6608D}"/>
              </a:ext>
            </a:extLst>
          </p:cNvPr>
          <p:cNvSpPr txBox="1"/>
          <p:nvPr/>
        </p:nvSpPr>
        <p:spPr>
          <a:xfrm>
            <a:off x="2289629" y="2422397"/>
            <a:ext cx="45792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dirty="0">
                <a:effectLst/>
              </a:rPr>
              <a:t> 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500008-CB52-F6FD-4E5B-A1815D9BDF6A}"/>
              </a:ext>
            </a:extLst>
          </p:cNvPr>
          <p:cNvSpPr txBox="1"/>
          <p:nvPr/>
        </p:nvSpPr>
        <p:spPr>
          <a:xfrm>
            <a:off x="2289629" y="2422397"/>
            <a:ext cx="45792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dirty="0">
                <a:effectLst/>
              </a:rPr>
              <a:t> </a:t>
            </a:r>
            <a:endParaRPr lang="ru-RU" dirty="0"/>
          </a:p>
        </p:txBody>
      </p:sp>
      <p:pic>
        <p:nvPicPr>
          <p:cNvPr id="6" name="Рисунок 5" descr="Изображение выглядит как человек, одежда, в помещении, Обучение&#10;&#10;Автоматически созданное описание">
            <a:extLst>
              <a:ext uri="{FF2B5EF4-FFF2-40B4-BE49-F238E27FC236}">
                <a16:creationId xmlns:a16="http://schemas.microsoft.com/office/drawing/2014/main" id="{5D6005E3-B25F-DCB6-F5F4-DEEB54AC9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675" y="1811374"/>
            <a:ext cx="3332126" cy="3332126"/>
          </a:xfrm>
          <a:prstGeom prst="rect">
            <a:avLst/>
          </a:prstGeom>
        </p:spPr>
      </p:pic>
      <p:pic>
        <p:nvPicPr>
          <p:cNvPr id="2" name="Рисунок 1" descr="Изображение выглядит как текст, снимок экрана, программное обеспечение, Значок на компьютере&#10;&#10;Автоматически созданное описание">
            <a:extLst>
              <a:ext uri="{FF2B5EF4-FFF2-40B4-BE49-F238E27FC236}">
                <a16:creationId xmlns:a16="http://schemas.microsoft.com/office/drawing/2014/main" id="{CF65EE48-3488-0AA8-3AED-C2DEFAA93D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206" t="38089" r="22064" b="21256"/>
          <a:stretch/>
        </p:blipFill>
        <p:spPr>
          <a:xfrm>
            <a:off x="-135466" y="0"/>
            <a:ext cx="5774266" cy="34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78461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 ли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Заголовок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Фото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Фон и пустой слайд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2805</TotalTime>
  <Words>714</Words>
  <Application>Microsoft Office PowerPoint</Application>
  <PresentationFormat>Экран (16:9)</PresentationFormat>
  <Paragraphs>58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13</vt:i4>
      </vt:variant>
    </vt:vector>
  </HeadingPairs>
  <TitlesOfParts>
    <vt:vector size="25" baseType="lpstr">
      <vt:lpstr>Aptos</vt:lpstr>
      <vt:lpstr>Jost</vt:lpstr>
      <vt:lpstr>Abhaya Libre ExtraBold</vt:lpstr>
      <vt:lpstr>Times New Roman</vt:lpstr>
      <vt:lpstr>Calibri Light</vt:lpstr>
      <vt:lpstr>Arial</vt:lpstr>
      <vt:lpstr>Calibri</vt:lpstr>
      <vt:lpstr>Abhaya Libre</vt:lpstr>
      <vt:lpstr>Титульный лист</vt:lpstr>
      <vt:lpstr>Заголовок и текст</vt:lpstr>
      <vt:lpstr>Фото и текст</vt:lpstr>
      <vt:lpstr>Фон и пустой слайд</vt:lpstr>
      <vt:lpstr>Образовательные события – пространство учебного взаимодействия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ОС</vt:lpstr>
      <vt:lpstr>Презентация PowerPoint</vt:lpstr>
      <vt:lpstr>Презентация PowerPoint</vt:lpstr>
      <vt:lpstr>Презентация PowerPoint</vt:lpstr>
      <vt:lpstr>Анонс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Elegant And Classy Style Agency</dc:title>
  <dc:creator>Таратун Е.В.</dc:creator>
  <cp:lastModifiedBy>Andrew Fefelov</cp:lastModifiedBy>
  <cp:revision>154</cp:revision>
  <dcterms:modified xsi:type="dcterms:W3CDTF">2024-11-01T00:00:59Z</dcterms:modified>
</cp:coreProperties>
</file>