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54"/>
  </p:notesMasterIdLst>
  <p:sldIdLst>
    <p:sldId id="297" r:id="rId4"/>
    <p:sldId id="298" r:id="rId5"/>
    <p:sldId id="320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4" r:id="rId18"/>
    <p:sldId id="337" r:id="rId19"/>
    <p:sldId id="339" r:id="rId20"/>
    <p:sldId id="341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4" r:id="rId51"/>
    <p:sldId id="372" r:id="rId52"/>
    <p:sldId id="373" r:id="rId53"/>
  </p:sldIdLst>
  <p:sldSz cx="9144000" cy="5143500" type="screen16x9"/>
  <p:notesSz cx="6858000" cy="9144000"/>
  <p:embeddedFontLst>
    <p:embeddedFont>
      <p:font typeface="Abhaya Libre" panose="020B0604020202020204" charset="0"/>
      <p:regular r:id="rId55"/>
      <p:bold r:id="rId56"/>
    </p:embeddedFont>
    <p:embeddedFont>
      <p:font typeface="Jost" panose="020B0604020202020204" charset="-52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8109284" y="-2439"/>
            <a:ext cx="1034716" cy="153045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10800000" flipH="1">
            <a:off x="7362134" y="141678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9"/>
          <p:cNvCxnSpPr/>
          <p:nvPr/>
        </p:nvCxnSpPr>
        <p:spPr>
          <a:xfrm flipH="1">
            <a:off x="7362134" y="329373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 smtClean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4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33;p48"/>
          <p:cNvSpPr/>
          <p:nvPr/>
        </p:nvSpPr>
        <p:spPr>
          <a:xfrm rot="10800000">
            <a:off x="8110936" y="753855"/>
            <a:ext cx="1033063" cy="94690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EC4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385" y="922638"/>
            <a:ext cx="4027547" cy="1950352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 на уроках иностранного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12" name="Picture 2" descr="https://sch1935uv.mskobr.ru/files/DOCUMENT/%D0%B2%D0%BE%D1%81%D0%BF%D0%B8%D1%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209124"/>
            <a:ext cx="3586555" cy="23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материал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используются наглядные пособия, такие как карты России, видеофильмы на иностранных языках о России, о её столице, о родном городе, выдающихся людях нашей страны.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материала пробуждает чувство гордости и уважения к своей стране и своему народу. При этом ученики имеют возможность сравнить свою страну со страной изучаемого языка.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84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воспитание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эстетическом воспитании большую роль играют уроки,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изучением культуры страны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деятелей в области литературы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и искусства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внедрять в учебно-воспитательный процесс такие активные формы и методы работы как театрализация, сочинение стихотворений, создание иллюстрированных словарей и т.д. Использование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произведений и фрагментов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эстетическому воспитанию учащихся.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81" y="3291977"/>
            <a:ext cx="2463114" cy="16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и доклады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тему «Великие люди Великобритании (России)», ученики готовят презентации о писателях, поэтах, композиторах, а также о музеях и музыкальных направлениях. После презентаций происходит обсуждение культурной жизни нашей страны и страны изучаемого языка. В ходе дискуссии создаются благоприятные условия для развития личности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76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личностных качеств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иностранному языку происходит воспитание личностных качеств учащихся: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чувство коллективизма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настойчивость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трудолюбие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взаимопомощь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целеустремлённость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слушать друг друга и выражать своё мнение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Этого можно добиться через общение учащихся и использование таких форм работы, которые будут направлены на формирование коллектива. Это могут быть групповые и коллективные формы 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415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Общепринятые нормы поведения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усваиваются общепринятые нормы поведения: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вежливость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выдержанность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 и уважительное отношение к одноклассникам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процессе обучения иностранному языку ученик находится в определённом социальном окружении: постоянно вступает в контакт со своим учителем и одноклассниками. Этические нормы, которыми пользуются учитель и товарищи воспринимаются учащимися как общественные нормы, усваиваются ими и будут включены в структуру их поведения.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2" y="3498854"/>
            <a:ext cx="1993557" cy="14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игра в воспитании личностных качеств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слаженную работу учащихся с целью решения той или иной проблемы. Ролевая игра – это коллективное обучение, которое широко использовала в своей методике Г. А. Китайгородская. Особое внимание она уделяла системе отношений (ответственности, открытости, организованности и коллективизму). В процессе ролевой игры у учеников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такие качества, как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астойчивость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и умение работать в команде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501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на уроках английского языка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3" y="1516063"/>
            <a:ext cx="7171405" cy="3300063"/>
          </a:xfrm>
        </p:spPr>
      </p:pic>
    </p:spTree>
    <p:extLst>
      <p:ext uri="{BB962C8B-B14F-4D97-AF65-F5344CB8AC3E}">
        <p14:creationId xmlns:p14="http://schemas.microsoft.com/office/powerpoint/2010/main" val="57342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5" y="263611"/>
            <a:ext cx="7306961" cy="4646140"/>
          </a:xfrm>
        </p:spPr>
      </p:pic>
    </p:spTree>
    <p:extLst>
      <p:ext uri="{BB962C8B-B14F-4D97-AF65-F5344CB8AC3E}">
        <p14:creationId xmlns:p14="http://schemas.microsoft.com/office/powerpoint/2010/main" val="36954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9" y="230660"/>
            <a:ext cx="7558216" cy="4744056"/>
          </a:xfrm>
        </p:spPr>
      </p:pic>
    </p:spTree>
    <p:extLst>
      <p:ext uri="{BB962C8B-B14F-4D97-AF65-F5344CB8AC3E}">
        <p14:creationId xmlns:p14="http://schemas.microsoft.com/office/powerpoint/2010/main" val="77772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8" y="230659"/>
            <a:ext cx="7294930" cy="4654379"/>
          </a:xfrm>
        </p:spPr>
      </p:pic>
    </p:spTree>
    <p:extLst>
      <p:ext uri="{BB962C8B-B14F-4D97-AF65-F5344CB8AC3E}">
        <p14:creationId xmlns:p14="http://schemas.microsoft.com/office/powerpoint/2010/main" val="836511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08750" y="1138180"/>
            <a:ext cx="4326600" cy="723571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программы</a:t>
            </a: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94486" y="2001795"/>
            <a:ext cx="6474941" cy="2002341"/>
          </a:xfrm>
        </p:spPr>
        <p:txBody>
          <a:bodyPr/>
          <a:lstStyle/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Содержание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учебных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обладает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значительным потенциалом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Его реализация зависит от целенаправленного отбора содержания учебного материала, предоставляющего ученикам образцы подлинной духовности, гражданственности, гуманизма.</a:t>
            </a:r>
          </a:p>
          <a:p>
            <a:pPr algn="ctr"/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4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https://sun9-51.userapi.com/impf/tjkd-D3H-omfsHbu90yWpUn9G0_uMChxGTmzUw/Dn_hIIa0jtQ.jpg?size=960x720&amp;quality=96&amp;sign=c2365c4e0e1e3e41157c52d3d189b64b&amp;c_uniq_tag=0eN_CGUPFI6AYIRGJfnKf482rYVxeZG4NztlRgwr2Vs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88" y="238897"/>
            <a:ext cx="7331677" cy="463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8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1029730"/>
            <a:ext cx="7117491" cy="37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0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1" y="374576"/>
            <a:ext cx="6742670" cy="46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59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1" y="465192"/>
            <a:ext cx="6650518" cy="45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03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77" y="520952"/>
            <a:ext cx="6635578" cy="449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8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30" y="586529"/>
            <a:ext cx="6535149" cy="44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39" y="482778"/>
            <a:ext cx="6448453" cy="45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5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5" y="539331"/>
            <a:ext cx="6446108" cy="45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67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43" y="605235"/>
            <a:ext cx="6413157" cy="44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35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 descr="https://image2.slideserve.com/4298333/slide34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04" y="473430"/>
            <a:ext cx="6536724" cy="45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0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45375" y="601362"/>
            <a:ext cx="5629982" cy="591082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возможности 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являются характерной чертой любого урока иностранного языка и направлены на воспитание толерантного отношения к культуре, традициям и обычаям страны изучаемого языка; духовно-нравственное воспитание, а также воспитание гармонично развитой личности.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https://mulino58.ru/wp-content/uploads/3/4/3/343d4b4148e6cc402a102cd5a5252b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74" y="547571"/>
            <a:ext cx="6341508" cy="44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79" y="498143"/>
            <a:ext cx="6503773" cy="45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08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4" descr="https://image3.slideserve.com/6389992/slide15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60" y="580522"/>
            <a:ext cx="6141307" cy="44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1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60" y="555806"/>
            <a:ext cx="6141308" cy="44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93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https://fsd.multiurok.ru/html/2023/02/18/s_63f0cd1bb6aa8/phpBHpSjI__Proektnye-tehnologii-v-nachalnoj-shkole_html_dd3ac24a5cb154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46" y="696167"/>
            <a:ext cx="6396681" cy="43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60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93" y="527254"/>
            <a:ext cx="6562775" cy="44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12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https://cf.ppt-online.org/files/slide/w/wreqzYaZv74T8dDh2Op1xkGgmlFuNnbXfHoC6B/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03" y="622026"/>
            <a:ext cx="6520249" cy="44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63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 descr="https://fhd.multiurok.ru/f/d/b/fdb2def6dc8cb8861103b80b9505e8dd735e359e/img_ispolzovanie-proektno-issledovatelskoj-deyatelnosti-v-usloviyah-realizacii-FGOS_0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87" y="555384"/>
            <a:ext cx="6556629" cy="44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60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03" y="594767"/>
            <a:ext cx="6577913" cy="44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0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 descr="https://prezentacii.org/upload/cloud/18/10/92615/images/screen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40" y="588758"/>
            <a:ext cx="6404919" cy="446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2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617838"/>
            <a:ext cx="5629982" cy="574605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цели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воспитательным целям урока иностранного языка можно отнести такие воспитательные аспекты, как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9" y="2534297"/>
            <a:ext cx="3484606" cy="22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6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проектной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6" y="1789424"/>
            <a:ext cx="4844314" cy="32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4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проектной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2" y="1786882"/>
            <a:ext cx="5247968" cy="32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2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cf.ppt-online.org/files/slide/w/wreqzYaZv74T8dDh2Op1xkGgmlFuNnbXfHoC6B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00" y="572282"/>
            <a:ext cx="6108357" cy="44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28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1" y="539332"/>
            <a:ext cx="6406255" cy="44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49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91" y="551008"/>
            <a:ext cx="6349849" cy="4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77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0" y="679373"/>
            <a:ext cx="6009503" cy="43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15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prezentacii.org/upload/cloud/18/05/50909/images/scree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91" y="671814"/>
            <a:ext cx="6126169" cy="42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26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8054" y="321276"/>
            <a:ext cx="65985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потенциал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текстов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иностранном языке предоставляет огромные воспитательные возможности, если "иностранный язык используется как средство для приобщения учащихся к духовной культуре других народов, если он выступает как способ познания действительности,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способ самопознания и самовыражения личности в процессе обучения” (И.Л. Бим). 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тексты помогают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мировоззрение ученика, его нравственный облик, так как проблемы, отраженные в текстах, затрагивают вопросы отношения и поведения ребенка в той или иной жизненной ситуации.</a:t>
            </a: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28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22638"/>
            <a:ext cx="7749231" cy="3457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466982"/>
            <a:ext cx="7749230" cy="444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60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8054" y="321276"/>
            <a:ext cx="65985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можно сделать вывод о том, что при обучении иностранному языку существуют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безграничные воспитательные возможности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иностранный язык способствует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приобщению учеников к истории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и традициям не только своего государства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других стран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процессе коммуникации иностранный язык является одним из способов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самопознания и самовыражения личности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Относясь к гуманитарным предметам, иностранный язык формирует у учащихся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качества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личности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межнациональных отношений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510746"/>
            <a:ext cx="5629982" cy="68169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Аутентичные материалы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(оригинальные тексты, аудиозаписи, видеофильмы) являются нормативными с точки зрения языкового оформления и содержат лингвострановедческую информацию. 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8" y="2669658"/>
            <a:ext cx="2742709" cy="214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58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249317"/>
            <a:ext cx="5629982" cy="8937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82378"/>
            <a:ext cx="372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abrakadabra.fun/uploads/posts/2022-02/1644221428_5-abrakadabra-fun-p-fon-spasibo-za-vnimanie-dlya-prezentatsii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68" y="555808"/>
            <a:ext cx="6561438" cy="448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4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воспитание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воспитание на уроке иностранного языка состоит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уважительного отношения к стране изучаемого языка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её традициям и культуре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14" y="2508397"/>
            <a:ext cx="3336323" cy="222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23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477794"/>
            <a:ext cx="5629982" cy="714649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стране изучаемого языка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изучения английского языка включает устные темы: «Великобритания», «Лондон-столица Великобритании», «Культура и традиции Великобритании», «Великие люди Великобритании». В процессе изучения тем ученики знакомятся с историей Великобритании, государственным устройством, промышленным развитием, научными достижениями, культурой и традициями страны. Работа с темами предполагает изучение лексики, выполнение упражнений на закрепление лексического материала, чтение текстов с последующим обсуждением прочитанного.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можно использовать метод проектов после изучения этих тем.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900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включает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учащихся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своей Родине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к её истории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достижениям в науке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формы учебной работы: игры,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-ринги, конференции, сочинения, уроки-экскурсии, просмотр и обсуждение фильмов,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текстов, ролевые игры также важны на уроках иностранного языка патриотической направленности.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65" y="3181277"/>
            <a:ext cx="2978302" cy="1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375" y="313038"/>
            <a:ext cx="5629982" cy="87940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учащихся любви к своей Родине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тем «Россия - наша Родина», «Москва - столица России», «Мой родной город» ученики узнают историю государства, крупных городов страны, своей малой Родины.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380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1939</TotalTime>
  <Words>780</Words>
  <Application>Microsoft Office PowerPoint</Application>
  <PresentationFormat>Экран (16:9)</PresentationFormat>
  <Paragraphs>79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Times New Roman</vt:lpstr>
      <vt:lpstr>Arial</vt:lpstr>
      <vt:lpstr>Abhaya Libre</vt:lpstr>
      <vt:lpstr>Jost</vt:lpstr>
      <vt:lpstr>Calibri Light</vt:lpstr>
      <vt:lpstr>Calibri</vt:lpstr>
      <vt:lpstr>Титульный лист</vt:lpstr>
      <vt:lpstr>Заголовок и текст</vt:lpstr>
      <vt:lpstr>Фото и текст</vt:lpstr>
      <vt:lpstr>      Воспитательный аспект на уроках иностранного языка  </vt:lpstr>
      <vt:lpstr>Учебные программы</vt:lpstr>
      <vt:lpstr>Воспитательные возможности </vt:lpstr>
      <vt:lpstr>Воспитательные цели</vt:lpstr>
      <vt:lpstr>Материалы</vt:lpstr>
      <vt:lpstr>Нравственное воспитание</vt:lpstr>
      <vt:lpstr>Уважительное отношение к стране изучаемого языка</vt:lpstr>
      <vt:lpstr>Патриотическое воспитание</vt:lpstr>
      <vt:lpstr>Формирование у учащихся любви к своей Родине</vt:lpstr>
      <vt:lpstr>Методический материал</vt:lpstr>
      <vt:lpstr>Эстетическое воспитание</vt:lpstr>
      <vt:lpstr>Презентации и доклады</vt:lpstr>
      <vt:lpstr>Воспитание личностных качеств</vt:lpstr>
      <vt:lpstr>Общепринятые нормы поведения</vt:lpstr>
      <vt:lpstr>Ролевая игра в воспитании личностных качеств </vt:lpstr>
      <vt:lpstr>Игровые технологии на уроках английского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игр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Черных А.С.</cp:lastModifiedBy>
  <cp:revision>140</cp:revision>
  <dcterms:modified xsi:type="dcterms:W3CDTF">2024-11-07T07:45:47Z</dcterms:modified>
</cp:coreProperties>
</file>