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15" r:id="rId2"/>
  </p:sldMasterIdLst>
  <p:notesMasterIdLst>
    <p:notesMasterId r:id="rId40"/>
  </p:notesMasterIdLst>
  <p:sldIdLst>
    <p:sldId id="257" r:id="rId3"/>
    <p:sldId id="409" r:id="rId4"/>
    <p:sldId id="322" r:id="rId5"/>
    <p:sldId id="339" r:id="rId6"/>
    <p:sldId id="411" r:id="rId7"/>
    <p:sldId id="413" r:id="rId8"/>
    <p:sldId id="417" r:id="rId9"/>
    <p:sldId id="446" r:id="rId10"/>
    <p:sldId id="382" r:id="rId11"/>
    <p:sldId id="383" r:id="rId12"/>
    <p:sldId id="347" r:id="rId13"/>
    <p:sldId id="369" r:id="rId14"/>
    <p:sldId id="387" r:id="rId15"/>
    <p:sldId id="388" r:id="rId16"/>
    <p:sldId id="389" r:id="rId17"/>
    <p:sldId id="390" r:id="rId18"/>
    <p:sldId id="391" r:id="rId19"/>
    <p:sldId id="354" r:id="rId20"/>
    <p:sldId id="397" r:id="rId21"/>
    <p:sldId id="444" r:id="rId22"/>
    <p:sldId id="393" r:id="rId23"/>
    <p:sldId id="394" r:id="rId24"/>
    <p:sldId id="396" r:id="rId25"/>
    <p:sldId id="398" r:id="rId26"/>
    <p:sldId id="399" r:id="rId27"/>
    <p:sldId id="400" r:id="rId28"/>
    <p:sldId id="419" r:id="rId29"/>
    <p:sldId id="421" r:id="rId30"/>
    <p:sldId id="424" r:id="rId31"/>
    <p:sldId id="426" r:id="rId32"/>
    <p:sldId id="437" r:id="rId33"/>
    <p:sldId id="429" r:id="rId34"/>
    <p:sldId id="430" r:id="rId35"/>
    <p:sldId id="431" r:id="rId36"/>
    <p:sldId id="432" r:id="rId37"/>
    <p:sldId id="434" r:id="rId38"/>
    <p:sldId id="435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00B050"/>
    <a:srgbClr val="B50BA1"/>
    <a:srgbClr val="DFE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8242" autoAdjust="0"/>
  </p:normalViewPr>
  <p:slideViewPr>
    <p:cSldViewPr>
      <p:cViewPr varScale="1">
        <p:scale>
          <a:sx n="103" d="100"/>
          <a:sy n="103" d="100"/>
        </p:scale>
        <p:origin x="147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/>
              <a:t>Сравнение средних значений по </a:t>
            </a:r>
            <a:r>
              <a:rPr lang="ru-RU" sz="2800" dirty="0" smtClean="0"/>
              <a:t>баллам, русский язык (%)</a:t>
            </a:r>
            <a:endParaRPr lang="ru-RU" sz="2800" dirty="0"/>
          </a:p>
        </c:rich>
      </c:tx>
      <c:layout>
        <c:manualLayout>
          <c:xMode val="edge"/>
          <c:yMode val="edge"/>
          <c:x val="0.15759888794303367"/>
          <c:y val="3.174580606276031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3567038135827684E-2"/>
          <c:y val="0.21663141099903924"/>
          <c:w val="0.90967671571317277"/>
          <c:h val="0.562107110251838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Алтайский край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6.94</c:v>
                </c:pt>
                <c:pt idx="1">
                  <c:v>33.590000000000003</c:v>
                </c:pt>
                <c:pt idx="2">
                  <c:v>45.69</c:v>
                </c:pt>
                <c:pt idx="3">
                  <c:v>13.78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Алтайский край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5.3</c:v>
                </c:pt>
                <c:pt idx="1">
                  <c:v>24.37</c:v>
                </c:pt>
                <c:pt idx="2">
                  <c:v>46.7</c:v>
                </c:pt>
                <c:pt idx="3">
                  <c:v>13.34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Россия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5.0999999999999996</c:v>
                </c:pt>
                <c:pt idx="1">
                  <c:v>30.15</c:v>
                </c:pt>
                <c:pt idx="2">
                  <c:v>46.34</c:v>
                </c:pt>
                <c:pt idx="3">
                  <c:v>18.420000000000002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 Россия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2.7</c:v>
                </c:pt>
                <c:pt idx="1">
                  <c:v>22.13</c:v>
                </c:pt>
                <c:pt idx="2">
                  <c:v>44.83</c:v>
                </c:pt>
                <c:pt idx="3">
                  <c:v>18.100000000000001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1244584640"/>
        <c:axId val="-1244574848"/>
      </c:barChart>
      <c:catAx>
        <c:axId val="-124458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244574848"/>
        <c:crosses val="autoZero"/>
        <c:auto val="1"/>
        <c:lblAlgn val="ctr"/>
        <c:lblOffset val="100"/>
        <c:noMultiLvlLbl val="0"/>
      </c:catAx>
      <c:valAx>
        <c:axId val="-1244574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244584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Россия </c:v>
                </c:pt>
                <c:pt idx="1">
                  <c:v>Алтайский край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2.69</c:v>
                </c:pt>
                <c:pt idx="1">
                  <c:v>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Россия </c:v>
                </c:pt>
                <c:pt idx="1">
                  <c:v>Алтайский край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22.130000000000003</c:v>
                </c:pt>
                <c:pt idx="1">
                  <c:v>24.37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"4"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Россия </c:v>
                </c:pt>
                <c:pt idx="1">
                  <c:v>Алтайский край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44.83</c:v>
                </c:pt>
                <c:pt idx="1">
                  <c:v>46.71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Россия </c:v>
                </c:pt>
                <c:pt idx="1">
                  <c:v>Алтайский край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30.35</c:v>
                </c:pt>
                <c:pt idx="1">
                  <c:v>24.959999999999997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244588448"/>
        <c:axId val="-1244591168"/>
      </c:barChart>
      <c:catAx>
        <c:axId val="-124458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244591168"/>
        <c:crosses val="autoZero"/>
        <c:auto val="1"/>
        <c:lblAlgn val="ctr"/>
        <c:lblOffset val="100"/>
        <c:noMultiLvlLbl val="0"/>
      </c:catAx>
      <c:valAx>
        <c:axId val="-124459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244588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 smtClean="0"/>
              <a:t> (%)</a:t>
            </a:r>
            <a:endParaRPr lang="ru-RU" sz="2800" dirty="0"/>
          </a:p>
        </c:rich>
      </c:tx>
      <c:layout>
        <c:manualLayout>
          <c:xMode val="edge"/>
          <c:yMode val="edge"/>
          <c:x val="0.47292219736086794"/>
          <c:y val="3.396098725767474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9247541401412538E-2"/>
          <c:y val="0.21895275894757871"/>
          <c:w val="0.91399622759894805"/>
          <c:h val="0.528773744645021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Алтайский край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3.44</c:v>
                </c:pt>
                <c:pt idx="1">
                  <c:v>25.110000000000003</c:v>
                </c:pt>
                <c:pt idx="2">
                  <c:v>46.49</c:v>
                </c:pt>
                <c:pt idx="3">
                  <c:v>24.959999999999997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Алтайский край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3.3</c:v>
                </c:pt>
                <c:pt idx="1">
                  <c:v>24.37</c:v>
                </c:pt>
                <c:pt idx="2">
                  <c:v>46.71</c:v>
                </c:pt>
                <c:pt idx="3">
                  <c:v>25.630000000000003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2023Россия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2.8499999999999996</c:v>
                </c:pt>
                <c:pt idx="1">
                  <c:v>21.86</c:v>
                </c:pt>
                <c:pt idx="2">
                  <c:v>44.63</c:v>
                </c:pt>
                <c:pt idx="3">
                  <c:v>30.650000000000002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 Россия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2.69</c:v>
                </c:pt>
                <c:pt idx="1">
                  <c:v>22.130000000000003</c:v>
                </c:pt>
                <c:pt idx="2">
                  <c:v>44.83</c:v>
                </c:pt>
                <c:pt idx="3">
                  <c:v>30.35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1244592256"/>
        <c:axId val="-1244568320"/>
      </c:barChart>
      <c:catAx>
        <c:axId val="-124459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244568320"/>
        <c:crosses val="autoZero"/>
        <c:auto val="1"/>
        <c:lblAlgn val="ctr"/>
        <c:lblOffset val="100"/>
        <c:noMultiLvlLbl val="0"/>
      </c:catAx>
      <c:valAx>
        <c:axId val="-124456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244592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/>
              <a:t>Сравнительная гистограмма результатов </a:t>
            </a:r>
            <a:r>
              <a:rPr lang="ru-RU" sz="1800" dirty="0" smtClean="0"/>
              <a:t>выполнения</a:t>
            </a:r>
            <a:r>
              <a:rPr lang="ru-RU" sz="1800" baseline="0" dirty="0" smtClean="0"/>
              <a:t> </a:t>
            </a:r>
            <a:r>
              <a:rPr lang="ru-RU" sz="1800" dirty="0" smtClean="0"/>
              <a:t>заданий ВПР</a:t>
            </a:r>
          </a:p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/>
              <a:t> по математике</a:t>
            </a:r>
          </a:p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/>
              <a:t>за 2024 год    </a:t>
            </a:r>
          </a:p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/>
              <a:t>по Алтайскому краю и  по стране</a:t>
            </a:r>
          </a:p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/>
              <a:t>(%)                                    </a:t>
            </a:r>
            <a:endParaRPr lang="ru-RU" sz="1800" dirty="0"/>
          </a:p>
        </c:rich>
      </c:tx>
      <c:layout>
        <c:manualLayout>
          <c:xMode val="edge"/>
          <c:yMode val="edge"/>
          <c:x val="0.1441319892281244"/>
          <c:y val="1.137866401941004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2020 Алтайский край</c:v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Лист1!$A$2:$A$16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5(1)</c:v>
                </c:pt>
                <c:pt idx="5">
                  <c:v>5(2)</c:v>
                </c:pt>
                <c:pt idx="6">
                  <c:v>6(1)</c:v>
                </c:pt>
                <c:pt idx="7">
                  <c:v>6(2)</c:v>
                </c:pt>
                <c:pt idx="8">
                  <c:v>7</c:v>
                </c:pt>
                <c:pt idx="9">
                  <c:v>8</c:v>
                </c:pt>
                <c:pt idx="10">
                  <c:v>9(1)</c:v>
                </c:pt>
                <c:pt idx="11">
                  <c:v>9(2)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</c:strCache>
            </c:strRef>
          </c:cat>
          <c:val>
            <c:numRef>
              <c:f>Лист1!$C$2:$C$16</c:f>
              <c:numCache>
                <c:formatCode>0%</c:formatCode>
                <c:ptCount val="15"/>
                <c:pt idx="0">
                  <c:v>0.91</c:v>
                </c:pt>
                <c:pt idx="1">
                  <c:v>0.8</c:v>
                </c:pt>
                <c:pt idx="2">
                  <c:v>0.83000000000000007</c:v>
                </c:pt>
                <c:pt idx="3">
                  <c:v>0.56999999999999995</c:v>
                </c:pt>
                <c:pt idx="4">
                  <c:v>0.65000000000000013</c:v>
                </c:pt>
                <c:pt idx="5">
                  <c:v>0.51</c:v>
                </c:pt>
                <c:pt idx="6">
                  <c:v>0.94000000000000006</c:v>
                </c:pt>
                <c:pt idx="7">
                  <c:v>0.84000000000000008</c:v>
                </c:pt>
                <c:pt idx="8">
                  <c:v>0.56999999999999995</c:v>
                </c:pt>
                <c:pt idx="9">
                  <c:v>0.4</c:v>
                </c:pt>
                <c:pt idx="10">
                  <c:v>0.52</c:v>
                </c:pt>
                <c:pt idx="11">
                  <c:v>0.42000000000000004</c:v>
                </c:pt>
                <c:pt idx="12">
                  <c:v>0.58000000000000007</c:v>
                </c:pt>
                <c:pt idx="13">
                  <c:v>0.66000000000000014</c:v>
                </c:pt>
                <c:pt idx="14">
                  <c:v>0.11</c:v>
                </c:pt>
              </c:numCache>
            </c:numRef>
          </c:val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2023 Россия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Лист1!$A$2:$A$16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5(1)</c:v>
                </c:pt>
                <c:pt idx="5">
                  <c:v>5(2)</c:v>
                </c:pt>
                <c:pt idx="6">
                  <c:v>6(1)</c:v>
                </c:pt>
                <c:pt idx="7">
                  <c:v>6(2)</c:v>
                </c:pt>
                <c:pt idx="8">
                  <c:v>7</c:v>
                </c:pt>
                <c:pt idx="9">
                  <c:v>8</c:v>
                </c:pt>
                <c:pt idx="10">
                  <c:v>9(1)</c:v>
                </c:pt>
                <c:pt idx="11">
                  <c:v>9(2)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</c:strCache>
            </c:strRef>
          </c:cat>
          <c:val>
            <c:numRef>
              <c:f>Лист1!$D$2:$D$16</c:f>
              <c:numCache>
                <c:formatCode>0%</c:formatCode>
                <c:ptCount val="15"/>
                <c:pt idx="0">
                  <c:v>0.92</c:v>
                </c:pt>
                <c:pt idx="1">
                  <c:v>0.83000000000000007</c:v>
                </c:pt>
                <c:pt idx="2">
                  <c:v>0.84000000000000008</c:v>
                </c:pt>
                <c:pt idx="3">
                  <c:v>0.62000000000000011</c:v>
                </c:pt>
                <c:pt idx="4">
                  <c:v>0.68</c:v>
                </c:pt>
                <c:pt idx="5">
                  <c:v>0.55000000000000004</c:v>
                </c:pt>
                <c:pt idx="6">
                  <c:v>0.84000000000000008</c:v>
                </c:pt>
                <c:pt idx="7">
                  <c:v>0.84000000000000008</c:v>
                </c:pt>
                <c:pt idx="8">
                  <c:v>0.63000000000000012</c:v>
                </c:pt>
                <c:pt idx="9">
                  <c:v>0.46</c:v>
                </c:pt>
                <c:pt idx="10">
                  <c:v>0.55000000000000004</c:v>
                </c:pt>
                <c:pt idx="11">
                  <c:v>0.45</c:v>
                </c:pt>
                <c:pt idx="12">
                  <c:v>0.58000000000000007</c:v>
                </c:pt>
                <c:pt idx="13">
                  <c:v>0.67000000000000015</c:v>
                </c:pt>
                <c:pt idx="14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1244581920"/>
        <c:axId val="-1244578112"/>
      </c:barChart>
      <c:catAx>
        <c:axId val="-124458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244578112"/>
        <c:crosses val="autoZero"/>
        <c:auto val="1"/>
        <c:lblAlgn val="ctr"/>
        <c:lblOffset val="100"/>
        <c:noMultiLvlLbl val="0"/>
      </c:catAx>
      <c:valAx>
        <c:axId val="-1244578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244581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911708953047534E-2"/>
          <c:y val="4.4861391929187318E-2"/>
          <c:w val="0.88072020511324978"/>
          <c:h val="0.675444982647892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1.04</c:v>
                </c:pt>
                <c:pt idx="1">
                  <c:v>19.2</c:v>
                </c:pt>
                <c:pt idx="2">
                  <c:v>55.34</c:v>
                </c:pt>
                <c:pt idx="3">
                  <c:v>24.38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Алтайский край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0.77</c:v>
                </c:pt>
                <c:pt idx="1">
                  <c:v>20.86</c:v>
                </c:pt>
                <c:pt idx="2">
                  <c:v>56.86</c:v>
                </c:pt>
                <c:pt idx="3">
                  <c:v>21.5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244589536"/>
        <c:axId val="-1244587904"/>
      </c:barChart>
      <c:catAx>
        <c:axId val="-1244589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244587904"/>
        <c:crosses val="autoZero"/>
        <c:auto val="1"/>
        <c:lblAlgn val="ctr"/>
        <c:lblOffset val="100"/>
        <c:noMultiLvlLbl val="0"/>
      </c:catAx>
      <c:valAx>
        <c:axId val="-1244587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44589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224919801691481"/>
          <c:y val="0.84582883244958196"/>
          <c:w val="0.83849154272382664"/>
          <c:h val="0.1108674551692092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911708953047534E-2"/>
          <c:y val="4.4861391929187318E-2"/>
          <c:w val="0.854393044619423"/>
          <c:h val="0.65860878668252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Россия, 2023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1.1499999999999999</c:v>
                </c:pt>
                <c:pt idx="1">
                  <c:v>19.12</c:v>
                </c:pt>
                <c:pt idx="2">
                  <c:v>55.34</c:v>
                </c:pt>
                <c:pt idx="3">
                  <c:v>24.38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Алтайский край, 2023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0.77</c:v>
                </c:pt>
                <c:pt idx="1">
                  <c:v>20.86</c:v>
                </c:pt>
                <c:pt idx="2">
                  <c:v>56.86</c:v>
                </c:pt>
                <c:pt idx="3">
                  <c:v>21.5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Россия, 2024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1.04</c:v>
                </c:pt>
                <c:pt idx="1">
                  <c:v>18.239999999999998</c:v>
                </c:pt>
                <c:pt idx="2">
                  <c:v>55.24</c:v>
                </c:pt>
                <c:pt idx="3">
                  <c:v>25.48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Алтайский край, 2024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0.7</c:v>
                </c:pt>
                <c:pt idx="1">
                  <c:v>18.690000000000001</c:v>
                </c:pt>
                <c:pt idx="2">
                  <c:v>58.21</c:v>
                </c:pt>
                <c:pt idx="3">
                  <c:v>22.41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244576480"/>
        <c:axId val="-1244596064"/>
      </c:barChart>
      <c:catAx>
        <c:axId val="-1244576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244596064"/>
        <c:crosses val="autoZero"/>
        <c:auto val="1"/>
        <c:lblAlgn val="ctr"/>
        <c:lblOffset val="100"/>
        <c:noMultiLvlLbl val="0"/>
      </c:catAx>
      <c:valAx>
        <c:axId val="-1244596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44576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894672888111225"/>
          <c:y val="0.81564939881302656"/>
          <c:w val="0.88179401185962869"/>
          <c:h val="0.1263297998680059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/>
              <a:t>Сравнительная гистограмма результатов </a:t>
            </a:r>
            <a:r>
              <a:rPr lang="ru-RU" sz="1800" dirty="0" smtClean="0"/>
              <a:t>выполнения</a:t>
            </a:r>
            <a:r>
              <a:rPr lang="ru-RU" sz="1800" baseline="0" dirty="0" smtClean="0"/>
              <a:t> </a:t>
            </a:r>
            <a:r>
              <a:rPr lang="ru-RU" sz="1800" dirty="0" smtClean="0"/>
              <a:t>заданий ВПР</a:t>
            </a:r>
          </a:p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/>
              <a:t> по окружающему</a:t>
            </a:r>
            <a:r>
              <a:rPr lang="ru-RU" sz="1800" baseline="0" dirty="0" smtClean="0"/>
              <a:t> миру  </a:t>
            </a:r>
            <a:r>
              <a:rPr lang="ru-RU" sz="1800" dirty="0" smtClean="0"/>
              <a:t>за 2023 год    </a:t>
            </a:r>
          </a:p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/>
              <a:t>по Алтайскому краю и  по стране</a:t>
            </a:r>
            <a:r>
              <a:rPr lang="ru-RU" sz="1800" baseline="0" dirty="0" smtClean="0"/>
              <a:t> </a:t>
            </a:r>
            <a:r>
              <a:rPr lang="ru-RU" sz="1800" dirty="0" smtClean="0"/>
              <a:t>(%)                                    </a:t>
            </a:r>
            <a:endParaRPr lang="ru-RU" sz="1800" dirty="0"/>
          </a:p>
        </c:rich>
      </c:tx>
      <c:layout>
        <c:manualLayout>
          <c:xMode val="edge"/>
          <c:yMode val="edge"/>
          <c:x val="0.1441319892281244"/>
          <c:y val="1.137866401941004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5484809099103146E-2"/>
          <c:y val="0.17241050277567729"/>
          <c:w val="0.88062318409958762"/>
          <c:h val="0.53383823541709263"/>
        </c:manualLayout>
      </c:layout>
      <c:barChart>
        <c:barDir val="col"/>
        <c:grouping val="clustered"/>
        <c:varyColors val="0"/>
        <c:ser>
          <c:idx val="1"/>
          <c:order val="0"/>
          <c:tx>
            <c:v>2020 Алтайский край</c:v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Лист1!$A$2:$A$23</c:f>
              <c:strCache>
                <c:ptCount val="22"/>
                <c:pt idx="0">
                  <c:v>1</c:v>
                </c:pt>
                <c:pt idx="1">
                  <c:v>2</c:v>
                </c:pt>
                <c:pt idx="2">
                  <c:v>3(1)</c:v>
                </c:pt>
                <c:pt idx="3">
                  <c:v>3(2)</c:v>
                </c:pt>
                <c:pt idx="4">
                  <c:v>3(3)</c:v>
                </c:pt>
                <c:pt idx="5">
                  <c:v>4</c:v>
                </c:pt>
                <c:pt idx="6">
                  <c:v>5</c:v>
                </c:pt>
                <c:pt idx="7">
                  <c:v>6(1)</c:v>
                </c:pt>
                <c:pt idx="8">
                  <c:v>6(2)</c:v>
                </c:pt>
                <c:pt idx="9">
                  <c:v>6(3)</c:v>
                </c:pt>
                <c:pt idx="10">
                  <c:v>7(1)</c:v>
                </c:pt>
                <c:pt idx="11">
                  <c:v>7(2)</c:v>
                </c:pt>
                <c:pt idx="12">
                  <c:v>8К1</c:v>
                </c:pt>
                <c:pt idx="13">
                  <c:v>8К2</c:v>
                </c:pt>
                <c:pt idx="14">
                  <c:v>8К3</c:v>
                </c:pt>
                <c:pt idx="15">
                  <c:v>9(1)</c:v>
                </c:pt>
                <c:pt idx="16">
                  <c:v>9(2)</c:v>
                </c:pt>
                <c:pt idx="17">
                  <c:v>9(3)</c:v>
                </c:pt>
                <c:pt idx="18">
                  <c:v>10(1)</c:v>
                </c:pt>
                <c:pt idx="19">
                  <c:v>10(2)К1</c:v>
                </c:pt>
                <c:pt idx="20">
                  <c:v>10(2)К2</c:v>
                </c:pt>
                <c:pt idx="21">
                  <c:v>10(2)К3</c:v>
                </c:pt>
              </c:strCache>
            </c:strRef>
          </c:cat>
          <c:val>
            <c:numRef>
              <c:f>Лист1!$D$2:$D$23</c:f>
              <c:numCache>
                <c:formatCode>0%</c:formatCode>
                <c:ptCount val="22"/>
                <c:pt idx="0">
                  <c:v>0.91120000000000001</c:v>
                </c:pt>
                <c:pt idx="1">
                  <c:v>0.76500000000000046</c:v>
                </c:pt>
                <c:pt idx="2">
                  <c:v>0.54879999999999995</c:v>
                </c:pt>
                <c:pt idx="3">
                  <c:v>0.86000000000000043</c:v>
                </c:pt>
                <c:pt idx="4">
                  <c:v>0.59</c:v>
                </c:pt>
                <c:pt idx="5">
                  <c:v>0.74000000000000044</c:v>
                </c:pt>
                <c:pt idx="6">
                  <c:v>0.85000000000000042</c:v>
                </c:pt>
                <c:pt idx="7">
                  <c:v>0.76000000000000045</c:v>
                </c:pt>
                <c:pt idx="8">
                  <c:v>0.42000000000000021</c:v>
                </c:pt>
                <c:pt idx="9">
                  <c:v>0.30000000000000021</c:v>
                </c:pt>
                <c:pt idx="10">
                  <c:v>0.71000000000000041</c:v>
                </c:pt>
                <c:pt idx="11">
                  <c:v>0.68</c:v>
                </c:pt>
                <c:pt idx="12">
                  <c:v>0.85000000000000042</c:v>
                </c:pt>
                <c:pt idx="13">
                  <c:v>0.72000000000000042</c:v>
                </c:pt>
                <c:pt idx="14">
                  <c:v>0.49000000000000021</c:v>
                </c:pt>
                <c:pt idx="15">
                  <c:v>0.94000000000000039</c:v>
                </c:pt>
                <c:pt idx="16">
                  <c:v>0.86000000000000043</c:v>
                </c:pt>
                <c:pt idx="17">
                  <c:v>0.56999999999999995</c:v>
                </c:pt>
                <c:pt idx="18">
                  <c:v>0.87000000000000044</c:v>
                </c:pt>
                <c:pt idx="19">
                  <c:v>0.64000000000000046</c:v>
                </c:pt>
                <c:pt idx="20">
                  <c:v>0.61000000000000043</c:v>
                </c:pt>
                <c:pt idx="21">
                  <c:v>0.38000000000000023</c:v>
                </c:pt>
              </c:numCache>
            </c:numRef>
          </c:val>
        </c:ser>
        <c:ser>
          <c:idx val="2"/>
          <c:order val="1"/>
          <c:tx>
            <c:strRef>
              <c:f>Лист1!$E$1</c:f>
              <c:strCache>
                <c:ptCount val="1"/>
                <c:pt idx="0">
                  <c:v>2023Россия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Лист1!$A$2:$A$23</c:f>
              <c:strCache>
                <c:ptCount val="22"/>
                <c:pt idx="0">
                  <c:v>1</c:v>
                </c:pt>
                <c:pt idx="1">
                  <c:v>2</c:v>
                </c:pt>
                <c:pt idx="2">
                  <c:v>3(1)</c:v>
                </c:pt>
                <c:pt idx="3">
                  <c:v>3(2)</c:v>
                </c:pt>
                <c:pt idx="4">
                  <c:v>3(3)</c:v>
                </c:pt>
                <c:pt idx="5">
                  <c:v>4</c:v>
                </c:pt>
                <c:pt idx="6">
                  <c:v>5</c:v>
                </c:pt>
                <c:pt idx="7">
                  <c:v>6(1)</c:v>
                </c:pt>
                <c:pt idx="8">
                  <c:v>6(2)</c:v>
                </c:pt>
                <c:pt idx="9">
                  <c:v>6(3)</c:v>
                </c:pt>
                <c:pt idx="10">
                  <c:v>7(1)</c:v>
                </c:pt>
                <c:pt idx="11">
                  <c:v>7(2)</c:v>
                </c:pt>
                <c:pt idx="12">
                  <c:v>8К1</c:v>
                </c:pt>
                <c:pt idx="13">
                  <c:v>8К2</c:v>
                </c:pt>
                <c:pt idx="14">
                  <c:v>8К3</c:v>
                </c:pt>
                <c:pt idx="15">
                  <c:v>9(1)</c:v>
                </c:pt>
                <c:pt idx="16">
                  <c:v>9(2)</c:v>
                </c:pt>
                <c:pt idx="17">
                  <c:v>9(3)</c:v>
                </c:pt>
                <c:pt idx="18">
                  <c:v>10(1)</c:v>
                </c:pt>
                <c:pt idx="19">
                  <c:v>10(2)К1</c:v>
                </c:pt>
                <c:pt idx="20">
                  <c:v>10(2)К2</c:v>
                </c:pt>
                <c:pt idx="21">
                  <c:v>10(2)К3</c:v>
                </c:pt>
              </c:strCache>
            </c:strRef>
          </c:cat>
          <c:val>
            <c:numRef>
              <c:f>Лист1!$E$2:$E$23</c:f>
              <c:numCache>
                <c:formatCode>0%</c:formatCode>
                <c:ptCount val="22"/>
                <c:pt idx="0">
                  <c:v>0.91</c:v>
                </c:pt>
                <c:pt idx="1">
                  <c:v>0.77310000000000045</c:v>
                </c:pt>
                <c:pt idx="2">
                  <c:v>0.60920000000000041</c:v>
                </c:pt>
                <c:pt idx="3">
                  <c:v>0.85000000000000042</c:v>
                </c:pt>
                <c:pt idx="4">
                  <c:v>0.60000000000000042</c:v>
                </c:pt>
                <c:pt idx="5">
                  <c:v>0.75000000000000044</c:v>
                </c:pt>
                <c:pt idx="6">
                  <c:v>0.86000000000000043</c:v>
                </c:pt>
                <c:pt idx="7">
                  <c:v>0.78</c:v>
                </c:pt>
                <c:pt idx="8">
                  <c:v>0.45</c:v>
                </c:pt>
                <c:pt idx="9">
                  <c:v>0.34</c:v>
                </c:pt>
                <c:pt idx="10">
                  <c:v>0.74000000000000044</c:v>
                </c:pt>
                <c:pt idx="11">
                  <c:v>0.69000000000000039</c:v>
                </c:pt>
                <c:pt idx="12">
                  <c:v>0.87000000000000044</c:v>
                </c:pt>
                <c:pt idx="13">
                  <c:v>0.73000000000000043</c:v>
                </c:pt>
                <c:pt idx="14">
                  <c:v>0.56000000000000005</c:v>
                </c:pt>
                <c:pt idx="15">
                  <c:v>0.92</c:v>
                </c:pt>
                <c:pt idx="16">
                  <c:v>0.87000000000000044</c:v>
                </c:pt>
                <c:pt idx="17">
                  <c:v>0.60000000000000042</c:v>
                </c:pt>
                <c:pt idx="18">
                  <c:v>0.8200000000000004</c:v>
                </c:pt>
                <c:pt idx="19">
                  <c:v>0.67000000000000071</c:v>
                </c:pt>
                <c:pt idx="20">
                  <c:v>0.64000000000000046</c:v>
                </c:pt>
                <c:pt idx="21">
                  <c:v>0.36000000000000021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1244567232"/>
        <c:axId val="-1244581376"/>
      </c:barChart>
      <c:catAx>
        <c:axId val="-124456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244581376"/>
        <c:crosses val="autoZero"/>
        <c:auto val="1"/>
        <c:lblAlgn val="ctr"/>
        <c:lblOffset val="100"/>
        <c:noMultiLvlLbl val="0"/>
      </c:catAx>
      <c:valAx>
        <c:axId val="-1244581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24456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7D5A3D-1E55-465A-80FB-8DA635C3F84C}" type="doc">
      <dgm:prSet loTypeId="urn:microsoft.com/office/officeart/2005/8/layout/vList3#1" loCatId="picture" qsTypeId="urn:microsoft.com/office/officeart/2005/8/quickstyle/simple1" qsCatId="simple" csTypeId="urn:microsoft.com/office/officeart/2005/8/colors/accent1_2" csCatId="accent1" phldr="1"/>
      <dgm:spPr/>
    </dgm:pt>
    <dgm:pt modelId="{8B2268A0-1FCC-4BBD-862D-D324D374FD64}">
      <dgm:prSet phldrT="[Текст]" custT="1"/>
      <dgm:spPr>
        <a:solidFill>
          <a:srgbClr val="E3F8FD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Математика и окружающий мир – без изменений, русский язык – только 2 часть (1 часть – диктант - не 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проводится)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388CCC-155C-47BC-ADE3-42108F80E16A}" type="parTrans" cxnId="{2616D9B4-CDB6-4CC6-AF48-9B3CC6CF5836}">
      <dgm:prSet/>
      <dgm:spPr/>
      <dgm:t>
        <a:bodyPr/>
        <a:lstStyle/>
        <a:p>
          <a:endParaRPr lang="ru-RU"/>
        </a:p>
      </dgm:t>
    </dgm:pt>
    <dgm:pt modelId="{60EBA819-9C0C-48FB-ACA4-EA10C03B2409}" type="sibTrans" cxnId="{2616D9B4-CDB6-4CC6-AF48-9B3CC6CF5836}">
      <dgm:prSet/>
      <dgm:spPr/>
      <dgm:t>
        <a:bodyPr/>
        <a:lstStyle/>
        <a:p>
          <a:endParaRPr lang="ru-RU"/>
        </a:p>
      </dgm:t>
    </dgm:pt>
    <dgm:pt modelId="{9EA1B98D-8296-4329-9A7E-5311E89B7C53}">
      <dgm:prSet phldrT="[Текст]" custT="1"/>
      <dgm:spPr>
        <a:solidFill>
          <a:srgbClr val="E3F8FD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требуют специальной подготовки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4E5DAA-ECC5-4B89-B377-9F6C9671212C}" type="parTrans" cxnId="{032BD7EB-0F6F-4FB1-8E70-0C348B5AA365}">
      <dgm:prSet/>
      <dgm:spPr/>
      <dgm:t>
        <a:bodyPr/>
        <a:lstStyle/>
        <a:p>
          <a:endParaRPr lang="ru-RU"/>
        </a:p>
      </dgm:t>
    </dgm:pt>
    <dgm:pt modelId="{176E1984-D1BA-4ED4-BD78-A24B14369F3B}" type="sibTrans" cxnId="{032BD7EB-0F6F-4FB1-8E70-0C348B5AA365}">
      <dgm:prSet/>
      <dgm:spPr/>
      <dgm:t>
        <a:bodyPr/>
        <a:lstStyle/>
        <a:p>
          <a:endParaRPr lang="ru-RU"/>
        </a:p>
      </dgm:t>
    </dgm:pt>
    <dgm:pt modelId="{F403FBC2-16B8-4BD1-8154-8F5A6DF79FAC}">
      <dgm:prSet phldrT="[Текст]" custT="1"/>
      <dgm:spPr>
        <a:solidFill>
          <a:srgbClr val="E3F8FD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Участие детей с ОВЗ – по согласованию с родителями учащегося (должно быть письменное согласие/ не согласие родителя)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2D9741-5CE4-4464-A497-566AF081D7F0}" type="parTrans" cxnId="{800CB69E-A1EE-409E-81A7-E63E46170AE4}">
      <dgm:prSet/>
      <dgm:spPr/>
      <dgm:t>
        <a:bodyPr/>
        <a:lstStyle/>
        <a:p>
          <a:endParaRPr lang="ru-RU"/>
        </a:p>
      </dgm:t>
    </dgm:pt>
    <dgm:pt modelId="{88D5A00D-006C-4B62-BCD6-471A2F5411EE}" type="sibTrans" cxnId="{800CB69E-A1EE-409E-81A7-E63E46170AE4}">
      <dgm:prSet/>
      <dgm:spPr/>
      <dgm:t>
        <a:bodyPr/>
        <a:lstStyle/>
        <a:p>
          <a:endParaRPr lang="ru-RU"/>
        </a:p>
      </dgm:t>
    </dgm:pt>
    <dgm:pt modelId="{FA4B5E57-EC60-4515-BDCF-9A089CAE8A75}">
      <dgm:prSet phldrT="[Текст]" custT="1"/>
      <dgm:spPr>
        <a:solidFill>
          <a:srgbClr val="E3F8FD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Вводится </a:t>
          </a: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ВПР по литературному чтению в соответствии с </a:t>
          </a: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требованиями ФГОС </a:t>
          </a: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ФОП НОО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E05C3E-E2C4-4BE1-A408-896A93A3B854}" type="parTrans" cxnId="{CC5D44F1-A142-45EE-9300-37E9DA4C8875}">
      <dgm:prSet/>
      <dgm:spPr/>
      <dgm:t>
        <a:bodyPr/>
        <a:lstStyle/>
        <a:p>
          <a:endParaRPr lang="ru-RU"/>
        </a:p>
      </dgm:t>
    </dgm:pt>
    <dgm:pt modelId="{FECEEFCE-B543-4BC1-AADD-9407083D678F}" type="sibTrans" cxnId="{CC5D44F1-A142-45EE-9300-37E9DA4C8875}">
      <dgm:prSet/>
      <dgm:spPr/>
      <dgm:t>
        <a:bodyPr/>
        <a:lstStyle/>
        <a:p>
          <a:endParaRPr lang="ru-RU"/>
        </a:p>
      </dgm:t>
    </dgm:pt>
    <dgm:pt modelId="{5234531C-3762-4E35-AE9E-346BD7A83F65}">
      <dgm:prSet phldrT="[Текст]" custT="1"/>
      <dgm:spPr>
        <a:solidFill>
          <a:srgbClr val="E3F8FD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Информирование о проведении ВПР </a:t>
          </a:r>
          <a:r>
            <a: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каждого участника </a:t>
          </a: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образовательных отношений (сайт, информационные листы, подписи в протоколах родительских собраний)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2DE4A6-B7B8-4A07-A984-612CE9971567}" type="parTrans" cxnId="{711E2140-D74A-4542-9649-ED48C4B8D586}">
      <dgm:prSet/>
      <dgm:spPr/>
      <dgm:t>
        <a:bodyPr/>
        <a:lstStyle/>
        <a:p>
          <a:endParaRPr lang="ru-RU"/>
        </a:p>
      </dgm:t>
    </dgm:pt>
    <dgm:pt modelId="{03DF400D-5391-4D97-8805-9EBB56E6A406}" type="sibTrans" cxnId="{711E2140-D74A-4542-9649-ED48C4B8D586}">
      <dgm:prSet/>
      <dgm:spPr/>
      <dgm:t>
        <a:bodyPr/>
        <a:lstStyle/>
        <a:p>
          <a:endParaRPr lang="ru-RU"/>
        </a:p>
      </dgm:t>
    </dgm:pt>
    <dgm:pt modelId="{9116C226-1F38-4B11-BAB8-941878DEC2CF}" type="pres">
      <dgm:prSet presAssocID="{B57D5A3D-1E55-465A-80FB-8DA635C3F84C}" presName="linearFlow" presStyleCnt="0">
        <dgm:presLayoutVars>
          <dgm:dir/>
          <dgm:resizeHandles val="exact"/>
        </dgm:presLayoutVars>
      </dgm:prSet>
      <dgm:spPr/>
    </dgm:pt>
    <dgm:pt modelId="{873B4C20-87E7-4F20-A8F5-CCB804A9FFDA}" type="pres">
      <dgm:prSet presAssocID="{8B2268A0-1FCC-4BBD-862D-D324D374FD64}" presName="composite" presStyleCnt="0"/>
      <dgm:spPr/>
    </dgm:pt>
    <dgm:pt modelId="{F7E4E550-29F1-4E0D-906E-8E69C506038A}" type="pres">
      <dgm:prSet presAssocID="{8B2268A0-1FCC-4BBD-862D-D324D374FD64}" presName="imgShp" presStyleLbl="fgImgPlace1" presStyleIdx="0" presStyleCnt="5" custLinFactX="-100000" custLinFactNeighborX="-100908" custLinFactNeighborY="-151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</dgm:spPr>
    </dgm:pt>
    <dgm:pt modelId="{216189EB-98C2-4AE3-BF9B-DDE30901D36C}" type="pres">
      <dgm:prSet presAssocID="{8B2268A0-1FCC-4BBD-862D-D324D374FD64}" presName="txShp" presStyleLbl="node1" presStyleIdx="0" presStyleCnt="5" custScaleX="141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C02210-842D-4F0F-94A0-568FDEF0CDB1}" type="pres">
      <dgm:prSet presAssocID="{60EBA819-9C0C-48FB-ACA4-EA10C03B2409}" presName="spacing" presStyleCnt="0"/>
      <dgm:spPr/>
    </dgm:pt>
    <dgm:pt modelId="{677DBB12-BEBE-4F51-92F1-7482FD4F8C3C}" type="pres">
      <dgm:prSet presAssocID="{9EA1B98D-8296-4329-9A7E-5311E89B7C53}" presName="composite" presStyleCnt="0"/>
      <dgm:spPr/>
    </dgm:pt>
    <dgm:pt modelId="{7C6321E5-D9A5-44A0-BD4E-7CA71678FA72}" type="pres">
      <dgm:prSet presAssocID="{9EA1B98D-8296-4329-9A7E-5311E89B7C53}" presName="imgShp" presStyleLbl="fgImgPlace1" presStyleIdx="1" presStyleCnt="5" custLinFactX="-75288" custLinFactNeighborX="-100000" custLinFactNeighborY="-199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9083335-DC7E-4323-B9CC-46DDEC938B9A}" type="pres">
      <dgm:prSet presAssocID="{9EA1B98D-8296-4329-9A7E-5311E89B7C53}" presName="txShp" presStyleLbl="node1" presStyleIdx="1" presStyleCnt="5" custScaleX="142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EFE60F-FF79-4D4F-937A-BFAA8B4DA195}" type="pres">
      <dgm:prSet presAssocID="{176E1984-D1BA-4ED4-BD78-A24B14369F3B}" presName="spacing" presStyleCnt="0"/>
      <dgm:spPr/>
    </dgm:pt>
    <dgm:pt modelId="{4B0B6FE6-FD3D-42D1-9510-2AEA5840D877}" type="pres">
      <dgm:prSet presAssocID="{F403FBC2-16B8-4BD1-8154-8F5A6DF79FAC}" presName="composite" presStyleCnt="0"/>
      <dgm:spPr/>
    </dgm:pt>
    <dgm:pt modelId="{04834599-3FD5-4C81-8B74-21DB6630AA77}" type="pres">
      <dgm:prSet presAssocID="{F403FBC2-16B8-4BD1-8154-8F5A6DF79FAC}" presName="imgShp" presStyleLbl="fgImgPlace1" presStyleIdx="2" presStyleCnt="5" custLinFactX="-69312" custLinFactNeighborX="-100000" custLinFactNeighborY="4980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</dgm:spPr>
    </dgm:pt>
    <dgm:pt modelId="{A91E00DB-CB3E-4948-A35F-460F3A6431AF}" type="pres">
      <dgm:prSet presAssocID="{F403FBC2-16B8-4BD1-8154-8F5A6DF79FAC}" presName="txShp" presStyleLbl="node1" presStyleIdx="2" presStyleCnt="5" custScaleX="142130" custScaleY="132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78DA4-33C6-4E58-8A74-D7BC6FE1FEF3}" type="pres">
      <dgm:prSet presAssocID="{88D5A00D-006C-4B62-BCD6-471A2F5411EE}" presName="spacing" presStyleCnt="0"/>
      <dgm:spPr/>
    </dgm:pt>
    <dgm:pt modelId="{D89C2DF4-5003-4B8B-8D62-57038338D700}" type="pres">
      <dgm:prSet presAssocID="{FA4B5E57-EC60-4515-BDCF-9A089CAE8A75}" presName="composite" presStyleCnt="0"/>
      <dgm:spPr/>
    </dgm:pt>
    <dgm:pt modelId="{16270C42-0FB8-41D9-A73D-098152724BEF}" type="pres">
      <dgm:prSet presAssocID="{FA4B5E57-EC60-4515-BDCF-9A089CAE8A75}" presName="imgShp" presStyleLbl="fgImgPlace1" presStyleIdx="3" presStyleCnt="5" custLinFactX="-73296" custLinFactNeighborX="-100000" custLinFactNeighborY="-996"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</dgm:spPr>
    </dgm:pt>
    <dgm:pt modelId="{D4A19D71-EC97-40D6-A0FF-4D9FB78D422A}" type="pres">
      <dgm:prSet presAssocID="{FA4B5E57-EC60-4515-BDCF-9A089CAE8A75}" presName="txShp" presStyleLbl="node1" presStyleIdx="3" presStyleCnt="5" custScaleX="142359" custLinFactNeighborX="528" custLinFactNeighborY="-3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BC7D14-8084-4C08-891E-50C53C54E6BA}" type="pres">
      <dgm:prSet presAssocID="{FECEEFCE-B543-4BC1-AADD-9407083D678F}" presName="spacing" presStyleCnt="0"/>
      <dgm:spPr/>
    </dgm:pt>
    <dgm:pt modelId="{1F6F421C-0501-4AC2-87D1-E508D0DB312D}" type="pres">
      <dgm:prSet presAssocID="{5234531C-3762-4E35-AE9E-346BD7A83F65}" presName="composite" presStyleCnt="0"/>
      <dgm:spPr/>
    </dgm:pt>
    <dgm:pt modelId="{BB3751F5-A822-449A-B015-5EE6CA8B1D4D}" type="pres">
      <dgm:prSet presAssocID="{5234531C-3762-4E35-AE9E-346BD7A83F65}" presName="imgShp" presStyleLbl="fgImgPlace1" presStyleIdx="4" presStyleCnt="5" custLinFactX="-72300" custLinFactNeighborX="-100000" custLinFactNeighborY="-996"/>
      <dgm:spPr>
        <a:blipFill rotWithShape="1">
          <a:blip xmlns:r="http://schemas.openxmlformats.org/officeDocument/2006/relationships" r:embed="rId5"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</dgm:spPr>
    </dgm:pt>
    <dgm:pt modelId="{37C12607-3591-4A38-A6DB-CA0A99E8121D}" type="pres">
      <dgm:prSet presAssocID="{5234531C-3762-4E35-AE9E-346BD7A83F65}" presName="txShp" presStyleLbl="node1" presStyleIdx="4" presStyleCnt="5" custScaleX="141900" custScaleY="152568" custLinFactNeighborX="-3394" custLinFactNeighborY="14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16D9B4-CDB6-4CC6-AF48-9B3CC6CF5836}" srcId="{B57D5A3D-1E55-465A-80FB-8DA635C3F84C}" destId="{8B2268A0-1FCC-4BBD-862D-D324D374FD64}" srcOrd="0" destOrd="0" parTransId="{04388CCC-155C-47BC-ADE3-42108F80E16A}" sibTransId="{60EBA819-9C0C-48FB-ACA4-EA10C03B2409}"/>
    <dgm:cxn modelId="{CC5D44F1-A142-45EE-9300-37E9DA4C8875}" srcId="{B57D5A3D-1E55-465A-80FB-8DA635C3F84C}" destId="{FA4B5E57-EC60-4515-BDCF-9A089CAE8A75}" srcOrd="3" destOrd="0" parTransId="{29E05C3E-E2C4-4BE1-A408-896A93A3B854}" sibTransId="{FECEEFCE-B543-4BC1-AADD-9407083D678F}"/>
    <dgm:cxn modelId="{38674B78-7B76-442F-ACE0-4C01B6809F9C}" type="presOf" srcId="{FA4B5E57-EC60-4515-BDCF-9A089CAE8A75}" destId="{D4A19D71-EC97-40D6-A0FF-4D9FB78D422A}" srcOrd="0" destOrd="0" presId="urn:microsoft.com/office/officeart/2005/8/layout/vList3#1"/>
    <dgm:cxn modelId="{800CB69E-A1EE-409E-81A7-E63E46170AE4}" srcId="{B57D5A3D-1E55-465A-80FB-8DA635C3F84C}" destId="{F403FBC2-16B8-4BD1-8154-8F5A6DF79FAC}" srcOrd="2" destOrd="0" parTransId="{1B2D9741-5CE4-4464-A497-566AF081D7F0}" sibTransId="{88D5A00D-006C-4B62-BCD6-471A2F5411EE}"/>
    <dgm:cxn modelId="{AF0FB5DB-5F49-4B22-983C-C6BBF24655FF}" type="presOf" srcId="{8B2268A0-1FCC-4BBD-862D-D324D374FD64}" destId="{216189EB-98C2-4AE3-BF9B-DDE30901D36C}" srcOrd="0" destOrd="0" presId="urn:microsoft.com/office/officeart/2005/8/layout/vList3#1"/>
    <dgm:cxn modelId="{1AED9970-DD9D-4F00-B7DD-699B31EC56CA}" type="presOf" srcId="{B57D5A3D-1E55-465A-80FB-8DA635C3F84C}" destId="{9116C226-1F38-4B11-BAB8-941878DEC2CF}" srcOrd="0" destOrd="0" presId="urn:microsoft.com/office/officeart/2005/8/layout/vList3#1"/>
    <dgm:cxn modelId="{711E2140-D74A-4542-9649-ED48C4B8D586}" srcId="{B57D5A3D-1E55-465A-80FB-8DA635C3F84C}" destId="{5234531C-3762-4E35-AE9E-346BD7A83F65}" srcOrd="4" destOrd="0" parTransId="{702DE4A6-B7B8-4A07-A984-612CE9971567}" sibTransId="{03DF400D-5391-4D97-8805-9EBB56E6A406}"/>
    <dgm:cxn modelId="{A83D54B6-2E9F-4053-A5A3-0182A89FBB70}" type="presOf" srcId="{9EA1B98D-8296-4329-9A7E-5311E89B7C53}" destId="{09083335-DC7E-4323-B9CC-46DDEC938B9A}" srcOrd="0" destOrd="0" presId="urn:microsoft.com/office/officeart/2005/8/layout/vList3#1"/>
    <dgm:cxn modelId="{FF0D87E6-F213-4C74-AEDC-81A75531B636}" type="presOf" srcId="{5234531C-3762-4E35-AE9E-346BD7A83F65}" destId="{37C12607-3591-4A38-A6DB-CA0A99E8121D}" srcOrd="0" destOrd="0" presId="urn:microsoft.com/office/officeart/2005/8/layout/vList3#1"/>
    <dgm:cxn modelId="{F5C81FE3-20FD-4CEC-87D7-42FE3512FDEE}" type="presOf" srcId="{F403FBC2-16B8-4BD1-8154-8F5A6DF79FAC}" destId="{A91E00DB-CB3E-4948-A35F-460F3A6431AF}" srcOrd="0" destOrd="0" presId="urn:microsoft.com/office/officeart/2005/8/layout/vList3#1"/>
    <dgm:cxn modelId="{032BD7EB-0F6F-4FB1-8E70-0C348B5AA365}" srcId="{B57D5A3D-1E55-465A-80FB-8DA635C3F84C}" destId="{9EA1B98D-8296-4329-9A7E-5311E89B7C53}" srcOrd="1" destOrd="0" parTransId="{284E5DAA-ECC5-4B89-B377-9F6C9671212C}" sibTransId="{176E1984-D1BA-4ED4-BD78-A24B14369F3B}"/>
    <dgm:cxn modelId="{0D9EDECD-A677-40B2-8AD2-B7D675BCD387}" type="presParOf" srcId="{9116C226-1F38-4B11-BAB8-941878DEC2CF}" destId="{873B4C20-87E7-4F20-A8F5-CCB804A9FFDA}" srcOrd="0" destOrd="0" presId="urn:microsoft.com/office/officeart/2005/8/layout/vList3#1"/>
    <dgm:cxn modelId="{A6370051-A678-4B8A-87F3-E1D8C0397239}" type="presParOf" srcId="{873B4C20-87E7-4F20-A8F5-CCB804A9FFDA}" destId="{F7E4E550-29F1-4E0D-906E-8E69C506038A}" srcOrd="0" destOrd="0" presId="urn:microsoft.com/office/officeart/2005/8/layout/vList3#1"/>
    <dgm:cxn modelId="{16AF1369-88D9-42EE-9A7E-3E1030791115}" type="presParOf" srcId="{873B4C20-87E7-4F20-A8F5-CCB804A9FFDA}" destId="{216189EB-98C2-4AE3-BF9B-DDE30901D36C}" srcOrd="1" destOrd="0" presId="urn:microsoft.com/office/officeart/2005/8/layout/vList3#1"/>
    <dgm:cxn modelId="{6191A48B-9571-4C51-9523-2AFE6AF03CFD}" type="presParOf" srcId="{9116C226-1F38-4B11-BAB8-941878DEC2CF}" destId="{98C02210-842D-4F0F-94A0-568FDEF0CDB1}" srcOrd="1" destOrd="0" presId="urn:microsoft.com/office/officeart/2005/8/layout/vList3#1"/>
    <dgm:cxn modelId="{773A0463-88E3-460C-93DC-2B0D4061B84E}" type="presParOf" srcId="{9116C226-1F38-4B11-BAB8-941878DEC2CF}" destId="{677DBB12-BEBE-4F51-92F1-7482FD4F8C3C}" srcOrd="2" destOrd="0" presId="urn:microsoft.com/office/officeart/2005/8/layout/vList3#1"/>
    <dgm:cxn modelId="{C287DCBE-B44A-4C45-BC3B-A9257644A4E0}" type="presParOf" srcId="{677DBB12-BEBE-4F51-92F1-7482FD4F8C3C}" destId="{7C6321E5-D9A5-44A0-BD4E-7CA71678FA72}" srcOrd="0" destOrd="0" presId="urn:microsoft.com/office/officeart/2005/8/layout/vList3#1"/>
    <dgm:cxn modelId="{139DDDE5-9099-428D-BF0A-B58787FF7561}" type="presParOf" srcId="{677DBB12-BEBE-4F51-92F1-7482FD4F8C3C}" destId="{09083335-DC7E-4323-B9CC-46DDEC938B9A}" srcOrd="1" destOrd="0" presId="urn:microsoft.com/office/officeart/2005/8/layout/vList3#1"/>
    <dgm:cxn modelId="{182FDC92-013C-49B0-A7BE-EE62AC96CC7D}" type="presParOf" srcId="{9116C226-1F38-4B11-BAB8-941878DEC2CF}" destId="{C3EFE60F-FF79-4D4F-937A-BFAA8B4DA195}" srcOrd="3" destOrd="0" presId="urn:microsoft.com/office/officeart/2005/8/layout/vList3#1"/>
    <dgm:cxn modelId="{BCA769E4-BF37-47F5-8128-BC8C395120CA}" type="presParOf" srcId="{9116C226-1F38-4B11-BAB8-941878DEC2CF}" destId="{4B0B6FE6-FD3D-42D1-9510-2AEA5840D877}" srcOrd="4" destOrd="0" presId="urn:microsoft.com/office/officeart/2005/8/layout/vList3#1"/>
    <dgm:cxn modelId="{D916429B-B329-4ECC-81EB-1F7329379616}" type="presParOf" srcId="{4B0B6FE6-FD3D-42D1-9510-2AEA5840D877}" destId="{04834599-3FD5-4C81-8B74-21DB6630AA77}" srcOrd="0" destOrd="0" presId="urn:microsoft.com/office/officeart/2005/8/layout/vList3#1"/>
    <dgm:cxn modelId="{BEAD7BAA-A086-44C5-A7A4-3DA833D64CC4}" type="presParOf" srcId="{4B0B6FE6-FD3D-42D1-9510-2AEA5840D877}" destId="{A91E00DB-CB3E-4948-A35F-460F3A6431AF}" srcOrd="1" destOrd="0" presId="urn:microsoft.com/office/officeart/2005/8/layout/vList3#1"/>
    <dgm:cxn modelId="{4431F0DC-7191-4E68-BF7E-041A5683AFD3}" type="presParOf" srcId="{9116C226-1F38-4B11-BAB8-941878DEC2CF}" destId="{D3378DA4-33C6-4E58-8A74-D7BC6FE1FEF3}" srcOrd="5" destOrd="0" presId="urn:microsoft.com/office/officeart/2005/8/layout/vList3#1"/>
    <dgm:cxn modelId="{C3DEAF1D-3556-44D8-847E-3B6C3FA9E2C6}" type="presParOf" srcId="{9116C226-1F38-4B11-BAB8-941878DEC2CF}" destId="{D89C2DF4-5003-4B8B-8D62-57038338D700}" srcOrd="6" destOrd="0" presId="urn:microsoft.com/office/officeart/2005/8/layout/vList3#1"/>
    <dgm:cxn modelId="{0FD1D91F-237A-4784-AE13-761099B9A848}" type="presParOf" srcId="{D89C2DF4-5003-4B8B-8D62-57038338D700}" destId="{16270C42-0FB8-41D9-A73D-098152724BEF}" srcOrd="0" destOrd="0" presId="urn:microsoft.com/office/officeart/2005/8/layout/vList3#1"/>
    <dgm:cxn modelId="{4B2CD28A-1546-4D2D-A149-C833C4976756}" type="presParOf" srcId="{D89C2DF4-5003-4B8B-8D62-57038338D700}" destId="{D4A19D71-EC97-40D6-A0FF-4D9FB78D422A}" srcOrd="1" destOrd="0" presId="urn:microsoft.com/office/officeart/2005/8/layout/vList3#1"/>
    <dgm:cxn modelId="{2B752F08-3558-45C6-9DEE-2ABDF72709C8}" type="presParOf" srcId="{9116C226-1F38-4B11-BAB8-941878DEC2CF}" destId="{A6BC7D14-8084-4C08-891E-50C53C54E6BA}" srcOrd="7" destOrd="0" presId="urn:microsoft.com/office/officeart/2005/8/layout/vList3#1"/>
    <dgm:cxn modelId="{1D382064-79C9-47AF-93B3-AA3F3AEF2202}" type="presParOf" srcId="{9116C226-1F38-4B11-BAB8-941878DEC2CF}" destId="{1F6F421C-0501-4AC2-87D1-E508D0DB312D}" srcOrd="8" destOrd="0" presId="urn:microsoft.com/office/officeart/2005/8/layout/vList3#1"/>
    <dgm:cxn modelId="{D5D53732-3CAE-4566-BA63-DA27E7A02FDD}" type="presParOf" srcId="{1F6F421C-0501-4AC2-87D1-E508D0DB312D}" destId="{BB3751F5-A822-449A-B015-5EE6CA8B1D4D}" srcOrd="0" destOrd="0" presId="urn:microsoft.com/office/officeart/2005/8/layout/vList3#1"/>
    <dgm:cxn modelId="{07181EED-7A74-4ED6-A62D-922565C513D9}" type="presParOf" srcId="{1F6F421C-0501-4AC2-87D1-E508D0DB312D}" destId="{37C12607-3591-4A38-A6DB-CA0A99E8121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189EB-98C2-4AE3-BF9B-DDE30901D36C}">
      <dsp:nvSpPr>
        <dsp:cNvPr id="0" name=""/>
        <dsp:cNvSpPr/>
      </dsp:nvSpPr>
      <dsp:spPr>
        <a:xfrm rot="10800000">
          <a:off x="247915" y="695"/>
          <a:ext cx="8302003" cy="768478"/>
        </a:xfrm>
        <a:prstGeom prst="homePlate">
          <a:avLst/>
        </a:prstGeom>
        <a:solidFill>
          <a:srgbClr val="E3F8FD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87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Математика и окружающий мир – без изменений, русский язык – только 2 часть (1 часть – диктант - не 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проводится)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40034" y="695"/>
        <a:ext cx="8109884" cy="768478"/>
      </dsp:txXfrm>
    </dsp:sp>
    <dsp:sp modelId="{F7E4E550-29F1-4E0D-906E-8E69C506038A}">
      <dsp:nvSpPr>
        <dsp:cNvPr id="0" name=""/>
        <dsp:cNvSpPr/>
      </dsp:nvSpPr>
      <dsp:spPr>
        <a:xfrm>
          <a:off x="0" y="0"/>
          <a:ext cx="768478" cy="76847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83335-DC7E-4323-B9CC-46DDEC938B9A}">
      <dsp:nvSpPr>
        <dsp:cNvPr id="0" name=""/>
        <dsp:cNvSpPr/>
      </dsp:nvSpPr>
      <dsp:spPr>
        <a:xfrm rot="10800000">
          <a:off x="234517" y="998570"/>
          <a:ext cx="8328799" cy="768478"/>
        </a:xfrm>
        <a:prstGeom prst="homePlate">
          <a:avLst/>
        </a:prstGeom>
        <a:solidFill>
          <a:srgbClr val="E3F8FD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87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требуют специальной подготовки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26636" y="998570"/>
        <a:ext cx="8136680" cy="768478"/>
      </dsp:txXfrm>
    </dsp:sp>
    <dsp:sp modelId="{7C6321E5-D9A5-44A0-BD4E-7CA71678FA72}">
      <dsp:nvSpPr>
        <dsp:cNvPr id="0" name=""/>
        <dsp:cNvSpPr/>
      </dsp:nvSpPr>
      <dsp:spPr>
        <a:xfrm>
          <a:off x="0" y="983262"/>
          <a:ext cx="768478" cy="76847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1E00DB-CB3E-4948-A35F-460F3A6431AF}">
      <dsp:nvSpPr>
        <dsp:cNvPr id="0" name=""/>
        <dsp:cNvSpPr/>
      </dsp:nvSpPr>
      <dsp:spPr>
        <a:xfrm rot="10800000">
          <a:off x="241216" y="1996446"/>
          <a:ext cx="8315401" cy="1021800"/>
        </a:xfrm>
        <a:prstGeom prst="homePlate">
          <a:avLst/>
        </a:prstGeom>
        <a:solidFill>
          <a:srgbClr val="E3F8FD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87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Участие детей с ОВЗ – по согласованию с родителями учащегося (должно быть письменное согласие/ не согласие родителя)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96666" y="1996446"/>
        <a:ext cx="8059951" cy="1021800"/>
      </dsp:txXfrm>
    </dsp:sp>
    <dsp:sp modelId="{04834599-3FD5-4C81-8B74-21DB6630AA77}">
      <dsp:nvSpPr>
        <dsp:cNvPr id="0" name=""/>
        <dsp:cNvSpPr/>
      </dsp:nvSpPr>
      <dsp:spPr>
        <a:xfrm>
          <a:off x="0" y="2161377"/>
          <a:ext cx="768478" cy="76847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A19D71-EC97-40D6-A0FF-4D9FB78D422A}">
      <dsp:nvSpPr>
        <dsp:cNvPr id="0" name=""/>
        <dsp:cNvSpPr/>
      </dsp:nvSpPr>
      <dsp:spPr>
        <a:xfrm rot="10800000">
          <a:off x="265408" y="3224435"/>
          <a:ext cx="8328799" cy="768478"/>
        </a:xfrm>
        <a:prstGeom prst="homePlate">
          <a:avLst/>
        </a:prstGeom>
        <a:solidFill>
          <a:srgbClr val="E3F8FD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87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Вводится </a:t>
          </a: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ВПР по литературному чтению в соответствии с </a:t>
          </a: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требованиями ФГОС </a:t>
          </a: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ФОП НОО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57527" y="3224435"/>
        <a:ext cx="8136680" cy="768478"/>
      </dsp:txXfrm>
    </dsp:sp>
    <dsp:sp modelId="{16270C42-0FB8-41D9-A73D-098152724BEF}">
      <dsp:nvSpPr>
        <dsp:cNvPr id="0" name=""/>
        <dsp:cNvSpPr/>
      </dsp:nvSpPr>
      <dsp:spPr>
        <a:xfrm>
          <a:off x="0" y="3239989"/>
          <a:ext cx="768478" cy="768478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C12607-3591-4A38-A6DB-CA0A99E8121D}">
      <dsp:nvSpPr>
        <dsp:cNvPr id="0" name=""/>
        <dsp:cNvSpPr/>
      </dsp:nvSpPr>
      <dsp:spPr>
        <a:xfrm rot="10800000">
          <a:off x="49376" y="4246214"/>
          <a:ext cx="8301945" cy="1172452"/>
        </a:xfrm>
        <a:prstGeom prst="homePlate">
          <a:avLst/>
        </a:prstGeom>
        <a:solidFill>
          <a:srgbClr val="E3F8FD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87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Информирование о проведении ВПР </a:t>
          </a:r>
          <a:r>
            <a:rPr lang="ru-RU" sz="2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каждого участника </a:t>
          </a: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образовательных отношений (сайт, информационные листы, подписи в протоколах родительских собраний)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42489" y="4246214"/>
        <a:ext cx="8008832" cy="1172452"/>
      </dsp:txXfrm>
    </dsp:sp>
    <dsp:sp modelId="{BB3751F5-A822-449A-B015-5EE6CA8B1D4D}">
      <dsp:nvSpPr>
        <dsp:cNvPr id="0" name=""/>
        <dsp:cNvSpPr/>
      </dsp:nvSpPr>
      <dsp:spPr>
        <a:xfrm>
          <a:off x="0" y="4439851"/>
          <a:ext cx="768478" cy="768478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90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D93DB-E2A0-4BF2-9F6D-93FFDC7C2D16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AAC43-50A9-4ECC-81E5-5E5009AD94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063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z="1800" dirty="0" smtClean="0"/>
          </a:p>
        </p:txBody>
      </p:sp>
      <p:sp>
        <p:nvSpPr>
          <p:cNvPr id="1228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B416A4-1B0E-4551-B9AD-0B9A6249ED92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524717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AAC43-50A9-4ECC-81E5-5E5009AD946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801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AAC43-50A9-4ECC-81E5-5E5009AD946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336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30A675-82A8-4C14-90A5-E6BA71336952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65777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844C9C-333C-4378-80CC-300207DB8818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257927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AAC43-50A9-4ECC-81E5-5E5009AD946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126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28600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Задание №3.1 и 3.3. Задание проверяет сформированность умений использовать готовые модели (глобус, карту, план) для объяснения явлений или описания свойств объектов; обнаруживать простейшие взаимосвязи между живой и неживой природой, взаимосвязи в живой природе (распределение животных и растений по природным зонам) </a:t>
            </a:r>
          </a:p>
          <a:p>
            <a:pPr marL="228600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Задание № 6.1. Задание проверяет освоение доступных способов изучения природы (наблюдение, измерение, опыт); овладение логическими действиями сравнения, анализа, синтеза, установления аналогий и причинно-следственных связей, построения рассуждений </a:t>
            </a:r>
          </a:p>
          <a:p>
            <a:pPr marL="228600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Задание № 6.2. Задание проверяет сформированность уровня владения обучающимися сведениями о доступных способах изучения природы (наблюдение, измерение, опыт); овладение логическими действиями сравнения, анализа, синтеза, установления аналогий и причинно-следственных связей, построения рассуждений; осознанно строить речевое высказывание в соответствии с задачами коммуникации </a:t>
            </a:r>
          </a:p>
          <a:p>
            <a:pPr marL="228600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Задание № 6.3. Задание проверяет сформированность умений проводить несложные наблюдения в окружающей среде и ставить опыты, используя простейшее лабораторное оборудование; создавать и преобразовывать модели и схемы для решения задач</a:t>
            </a:r>
          </a:p>
          <a:p>
            <a:pPr marL="228600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Задание № 10.2. Задание контролирует сформированность основ гражданской идентичности, своей этнической принадлежности в форме осознания «Я» как члена семьи, представителя народа, гражданина России; умение описывать достопримечательности столицы и родного края (речевое высказывание о достопримечательностях родного края)</a:t>
            </a:r>
          </a:p>
          <a:p>
            <a:pPr marL="228600" indent="-228600">
              <a:buAutoNum type="arabicPeriod"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AAC43-50A9-4ECC-81E5-5E5009AD946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3487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baseline="0" dirty="0" smtClean="0"/>
          </a:p>
        </p:txBody>
      </p:sp>
      <p:sp>
        <p:nvSpPr>
          <p:cNvPr id="901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F7A5C5-2BB3-48E8-B11D-AB44941C815D}" type="slidenum">
              <a:rPr lang="ru-RU" altLang="ru-RU" smtClean="0">
                <a:solidFill>
                  <a:prstClr val="black"/>
                </a:solidFill>
              </a:rPr>
              <a:pPr/>
              <a:t>27</a:t>
            </a:fld>
            <a:endParaRPr lang="ru-RU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22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1DE7B6-86C0-4DC7-8BF4-B039C78D5A41}" type="slidenum">
              <a:rPr lang="ru-RU" altLang="ru-RU" smtClean="0">
                <a:solidFill>
                  <a:prstClr val="black"/>
                </a:solidFill>
              </a:rPr>
              <a:pPr/>
              <a:t>28</a:t>
            </a:fld>
            <a:endParaRPr lang="ru-RU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0746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Понимание</a:t>
            </a:r>
            <a:r>
              <a:rPr lang="ru-RU" altLang="ru-RU" baseline="0" dirty="0" smtClean="0"/>
              <a:t> способов действий при выполнении задания</a:t>
            </a:r>
            <a:endParaRPr lang="ru-RU" altLang="ru-RU" dirty="0" smtClean="0"/>
          </a:p>
        </p:txBody>
      </p:sp>
      <p:sp>
        <p:nvSpPr>
          <p:cNvPr id="901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F7A5C5-2BB3-48E8-B11D-AB44941C815D}" type="slidenum">
              <a:rPr lang="ru-RU" altLang="ru-RU" smtClean="0">
                <a:solidFill>
                  <a:prstClr val="black"/>
                </a:solidFill>
              </a:rPr>
              <a:pPr/>
              <a:t>29</a:t>
            </a:fld>
            <a:endParaRPr lang="ru-RU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624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z="1800" dirty="0" smtClean="0"/>
          </a:p>
        </p:txBody>
      </p:sp>
      <p:sp>
        <p:nvSpPr>
          <p:cNvPr id="1228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B416A4-1B0E-4551-B9AD-0B9A6249ED92}" type="slidenum">
              <a:rPr lang="ru-RU" altLang="ru-RU" smtClean="0">
                <a:solidFill>
                  <a:prstClr val="black"/>
                </a:solidFill>
              </a:rPr>
              <a:pPr/>
              <a:t>36</a:t>
            </a:fld>
            <a:endParaRPr lang="ru-RU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368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z="1800" dirty="0" smtClean="0"/>
          </a:p>
        </p:txBody>
      </p:sp>
      <p:sp>
        <p:nvSpPr>
          <p:cNvPr id="1228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B416A4-1B0E-4551-B9AD-0B9A6249ED92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32699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844C9C-333C-4378-80CC-300207DB8818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48348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1К1 -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/>
                <a:cs typeface="+mn-cs"/>
              </a:rPr>
              <a:t>Умение писать текст под диктовку, соблюдая в практике письма изученные орфографические и пунктуационные нормы.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/>
                <a:cs typeface="+mn-cs"/>
              </a:rPr>
              <a:t>6 -  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Распознавать основную мысль текста при его письменном предъявлении; адекватно формулировать основную мысль в письменной форме, соблюдая нормы построения предложения и словоупотребления. Определять тему и главную мысль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7 - 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Составлять план прочитанного текста (адекватно воспроизводить прочитанный текст с заданной степенью свернутости) в письменной форме, соблюдая нормы построения предложения и словоупотребления. Делить тексты на смысловые части, составлять план текста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Times New Roman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15К1 -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/>
                <a:cs typeface="+mn-cs"/>
              </a:rPr>
              <a:t>Умение на основе данной информации и собственного жизненного опыта обучающихся определять конкретную жизненную ситуацию для адекватной интерпретации данной информации, соблюдая при письме изученные орфографические и пунктуационные нормы. Интерпретация содержащейся в тексте информации.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/>
                <a:cs typeface="+mn-cs"/>
              </a:rPr>
              <a:t>15К2 - 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Умение соблюдать при письме изученные орфографические и пунктуационные нормы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Times New Roman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Times New Roman"/>
              <a:cs typeface="+mn-cs"/>
            </a:endParaRPr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17A643-92BC-45E9-8C96-24F297B3DF90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554562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30A675-82A8-4C14-90A5-E6BA71336952}" type="slidenum">
              <a:rPr lang="ru-RU" altLang="ru-RU" smtClean="0">
                <a:solidFill>
                  <a:prstClr val="black"/>
                </a:solidFill>
              </a:rPr>
              <a:pPr/>
              <a:t>7</a:t>
            </a:fld>
            <a:endParaRPr lang="ru-RU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199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844C9C-333C-4378-80CC-300207DB8818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271526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AAC43-50A9-4ECC-81E5-5E5009AD946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689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4- единицы измерения</a:t>
            </a:r>
          </a:p>
          <a:p>
            <a:r>
              <a:rPr lang="ru-RU" altLang="ru-RU" dirty="0" smtClean="0"/>
              <a:t>5.2-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Умение изображать геометрические фигуры. Выполнять построение геометрических фигур с заданными измерениями (отрезок, квадрат,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прямоугольник) с помощью линейки, угольника.</a:t>
            </a:r>
          </a:p>
          <a:p>
            <a:r>
              <a:rPr lang="ru-RU" alt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8-решать текстовые задачи</a:t>
            </a:r>
          </a:p>
          <a:p>
            <a:r>
              <a:rPr lang="ru-RU" altLang="ru-RU" dirty="0" smtClean="0"/>
              <a:t>9-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Овладение основами логического и алгоритмического мышления. Интерпретировать информацию, полученную при проведении несложных исследований (объяснять, сравнивать и обобщать данные, делать выводы и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прогнозы).</a:t>
            </a:r>
          </a:p>
          <a:p>
            <a:r>
              <a:rPr lang="ru-RU" alt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10-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Овладение основами логического и алгоритмического мышления. Собирать, представлять, интерпретировать информацию.</a:t>
            </a:r>
          </a:p>
          <a:p>
            <a:r>
              <a:rPr lang="ru-RU" alt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12-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Овладение основами логического и алгоритмического мышления. Решать задачи в 3–4 действия.</a:t>
            </a:r>
            <a:endParaRPr lang="ru-RU" altLang="ru-RU" dirty="0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5A0140-B0F6-4A40-90C2-7BD1E133E191}" type="slidenum">
              <a:rPr lang="ru-RU" altLang="ru-RU" smtClean="0">
                <a:solidFill>
                  <a:prstClr val="black"/>
                </a:solidFill>
              </a:rPr>
              <a:pPr/>
              <a:t>11</a:t>
            </a:fld>
            <a:endParaRPr lang="ru-RU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453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AAC43-50A9-4ECC-81E5-5E5009AD946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348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B0D72-D19C-4BFA-99E6-84E02F3DA872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8CF7-4D2B-4916-8CA1-1728C30928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803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B0D72-D19C-4BFA-99E6-84E02F3DA872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8CF7-4D2B-4916-8CA1-1728C30928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971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B0D72-D19C-4BFA-99E6-84E02F3DA872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8CF7-4D2B-4916-8CA1-1728C30928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282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-977774" y="1017481"/>
            <a:ext cx="10032746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lang="ru-RU" altLang="ru-RU" sz="1800" b="1" i="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altLang="ru-RU" dirty="0"/>
              <a:t>В соответствии со статьей 79 Федерального закона от 29 декабря 2012 г.</a:t>
            </a:r>
            <a:br>
              <a:rPr lang="ru-RU" altLang="ru-RU" dirty="0"/>
            </a:br>
            <a:r>
              <a:rPr lang="ru-RU" altLang="ru-RU" dirty="0"/>
              <a:t>№ 273-ФЗ «Об образовании в Российской Федерации» к категории обучающихся с ОВЗ отнесены: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0550" y="6237316"/>
            <a:ext cx="3860800" cy="357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Проблемы внедрения и реализации ФГОС НОО для детей с ограниченными возможностями здоровья</a:t>
            </a: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2A60D-EE11-4D56-8ACD-7F8ACE63BA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DA6C-8562-43C9-B25D-08B8280441C2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30.10.2024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8021-0DC9-4744-9F38-C051269E13E4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897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DA6C-8562-43C9-B25D-08B8280441C2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30.10.2024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8021-0DC9-4744-9F38-C051269E13E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253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DA6C-8562-43C9-B25D-08B8280441C2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30.10.2024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8021-0DC9-4744-9F38-C051269E13E4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892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DA6C-8562-43C9-B25D-08B8280441C2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30.10.2024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8021-0DC9-4744-9F38-C051269E13E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730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8" y="1859761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DA6C-8562-43C9-B25D-08B8280441C2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30.10.2024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8021-0DC9-4744-9F38-C051269E13E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230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DA6C-8562-43C9-B25D-08B8280441C2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30.10.2024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8021-0DC9-4744-9F38-C051269E13E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14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DA6C-8562-43C9-B25D-08B8280441C2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30.10.2024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8021-0DC9-4744-9F38-C051269E13E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429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B0D72-D19C-4BFA-99E6-84E02F3DA872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8CF7-4D2B-4916-8CA1-1728C30928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012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DA6C-8562-43C9-B25D-08B8280441C2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30.10.2024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8021-0DC9-4744-9F38-C051269E13E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640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9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DA6C-8562-43C9-B25D-08B8280441C2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30.10.2024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76"/>
            <a:ext cx="609600" cy="365125"/>
          </a:xfrm>
        </p:spPr>
        <p:txBody>
          <a:bodyPr/>
          <a:lstStyle/>
          <a:p>
            <a:fld id="{72ED8021-0DC9-4744-9F38-C051269E13E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51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97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DA6C-8562-43C9-B25D-08B8280441C2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30.10.2024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8021-0DC9-4744-9F38-C051269E13E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647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DA6C-8562-43C9-B25D-08B8280441C2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30.10.2024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8021-0DC9-4744-9F38-C051269E13E4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55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B0D72-D19C-4BFA-99E6-84E02F3DA872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8CF7-4D2B-4916-8CA1-1728C30928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798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B0D72-D19C-4BFA-99E6-84E02F3DA872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8CF7-4D2B-4916-8CA1-1728C30928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331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B0D72-D19C-4BFA-99E6-84E02F3DA872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8CF7-4D2B-4916-8CA1-1728C30928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06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B0D72-D19C-4BFA-99E6-84E02F3DA872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8CF7-4D2B-4916-8CA1-1728C30928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327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B0D72-D19C-4BFA-99E6-84E02F3DA872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8CF7-4D2B-4916-8CA1-1728C30928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228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B0D72-D19C-4BFA-99E6-84E02F3DA872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8CF7-4D2B-4916-8CA1-1728C30928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45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B0D72-D19C-4BFA-99E6-84E02F3DA872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8CF7-4D2B-4916-8CA1-1728C30928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0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B0D72-D19C-4BFA-99E6-84E02F3DA872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78CF7-4D2B-4916-8CA1-1728C30928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4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3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10/30/2024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76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76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C910099-E5F3-4960-89FA-DD2C751702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377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fisoko.ru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>
          <a:xfrm>
            <a:off x="500002" y="260651"/>
            <a:ext cx="8320470" cy="302433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/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/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/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/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/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/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/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53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ВПР – 20</a:t>
            </a:r>
            <a:r>
              <a:rPr lang="en-US" sz="53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2</a:t>
            </a:r>
            <a:r>
              <a:rPr lang="ru-RU" sz="53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4</a:t>
            </a:r>
            <a:r>
              <a:rPr lang="ru-RU" sz="53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: </a:t>
            </a:r>
            <a:br>
              <a:rPr lang="ru-RU" sz="53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53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проблемы</a:t>
            </a:r>
            <a:r>
              <a:rPr lang="en-US" sz="53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en-US" sz="53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53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и</a:t>
            </a:r>
            <a:br>
              <a:rPr lang="ru-RU" sz="53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53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перспективы </a:t>
            </a: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Поворознюк</a:t>
            </a:r>
            <a:r>
              <a:rPr lang="ru-RU" sz="31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Лилия Владимировна, </a:t>
            </a:r>
            <a:br>
              <a:rPr lang="ru-RU" sz="31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отделения </a:t>
            </a:r>
            <a:r>
              <a:rPr lang="ru-RU" sz="31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1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НОО КУМО</a:t>
            </a:r>
            <a:r>
              <a:rPr lang="ru-RU" sz="31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31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Каменева Любовь Викторовна, </a:t>
            </a:r>
            <a:r>
              <a:rPr lang="ru-RU" sz="31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заместитель</a:t>
            </a:r>
            <a:r>
              <a:rPr lang="ru-RU" sz="31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руководителя </a:t>
            </a:r>
            <a:r>
              <a:rPr lang="ru-RU" sz="3100" i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отделения по НОО </a:t>
            </a:r>
            <a:r>
              <a:rPr lang="ru-RU" sz="3100" i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КУМО</a:t>
            </a:r>
            <a:br>
              <a:rPr lang="ru-RU" sz="3100" i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Васильева Галина Леонидовна, </a:t>
            </a:r>
            <a:r>
              <a:rPr lang="ru-RU" sz="3100" i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br>
              <a:rPr lang="ru-RU" sz="3100" i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начальных классов МБОУ «СОШ №76»</a:t>
            </a:r>
            <a:br>
              <a:rPr lang="ru-RU" sz="3100" i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4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altLang="ru-RU" sz="4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alt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84438" y="3284984"/>
            <a:ext cx="8048002" cy="9361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31 октября 2024г.</a:t>
            </a:r>
          </a:p>
        </p:txBody>
      </p:sp>
      <p:pic>
        <p:nvPicPr>
          <p:cNvPr id="4" name="Picture 2" descr="C:\Users\111\Desktop\курсы он-лайн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61978"/>
            <a:ext cx="1407885" cy="1291772"/>
          </a:xfrm>
          <a:prstGeom prst="rect">
            <a:avLst/>
          </a:prstGeom>
          <a:noFill/>
        </p:spPr>
      </p:pic>
      <p:pic>
        <p:nvPicPr>
          <p:cNvPr id="62466" name="Picture 2" descr="kpop-na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30" y="783897"/>
            <a:ext cx="865930" cy="83206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096406788"/>
              </p:ext>
            </p:extLst>
          </p:nvPr>
        </p:nvGraphicFramePr>
        <p:xfrm>
          <a:off x="323529" y="1124746"/>
          <a:ext cx="8820472" cy="5733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7506" y="-32265"/>
            <a:ext cx="8928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гистограмма отметок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Алтайскому краю в сравнении с результатами по России </a:t>
            </a:r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2023, 2024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05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"/>
            <a:ext cx="8435280" cy="500063"/>
          </a:xfrm>
        </p:spPr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Результаты выполнения заданий ВПР по Математике (%)</a:t>
            </a:r>
            <a:endParaRPr lang="ru-RU" alt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846618"/>
              </p:ext>
            </p:extLst>
          </p:nvPr>
        </p:nvGraphicFramePr>
        <p:xfrm>
          <a:off x="5" y="642919"/>
          <a:ext cx="9144001" cy="5306361"/>
        </p:xfrm>
        <a:graphic>
          <a:graphicData uri="http://schemas.openxmlformats.org/drawingml/2006/table">
            <a:tbl>
              <a:tblPr/>
              <a:tblGrid>
                <a:gridCol w="1302810"/>
                <a:gridCol w="565617"/>
                <a:gridCol w="399312"/>
                <a:gridCol w="459038"/>
                <a:gridCol w="537782"/>
                <a:gridCol w="455611"/>
                <a:gridCol w="509560"/>
                <a:gridCol w="519217"/>
                <a:gridCol w="474820"/>
                <a:gridCol w="553956"/>
                <a:gridCol w="509809"/>
                <a:gridCol w="434193"/>
                <a:gridCol w="384129"/>
                <a:gridCol w="460955"/>
                <a:gridCol w="460955"/>
                <a:gridCol w="384129"/>
                <a:gridCol w="336571"/>
                <a:gridCol w="395537"/>
              </a:tblGrid>
              <a:tr h="780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Регион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Кол-во </a:t>
                      </a:r>
                      <a:r>
                        <a:rPr lang="ru-RU" sz="1400" b="1" i="0" u="none" strike="noStrike" dirty="0" err="1">
                          <a:solidFill>
                            <a:srgbClr val="C00000"/>
                          </a:solidFill>
                          <a:latin typeface="Arial"/>
                        </a:rPr>
                        <a:t>уч</a:t>
                      </a:r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Задания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C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C00000"/>
                          </a:solidFill>
                          <a:latin typeface="Arial"/>
                        </a:rPr>
                        <a:t>5(1)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5(2)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C00000"/>
                          </a:solidFill>
                          <a:latin typeface="Arial"/>
                        </a:rPr>
                        <a:t>6(1)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C00000"/>
                          </a:solidFill>
                          <a:latin typeface="Arial"/>
                        </a:rPr>
                        <a:t>6(2)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C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9(1)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9(2)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latin typeface="Arial"/>
                        </a:rPr>
                        <a:t>12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4704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Алтайский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край 2021</a:t>
                      </a:r>
                    </a:p>
                    <a:p>
                      <a:pPr algn="ctr" rtl="0" fontAlgn="ctr"/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24934</a:t>
                      </a:r>
                      <a:endParaRPr lang="ru-RU" sz="2000" b="0" i="0" u="none" strike="noStrik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endParaRPr lang="ru-RU" sz="2000" b="0" i="0" u="none" strike="noStrik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7874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Алтайский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край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  <a:p>
                      <a:pPr algn="ctr" rtl="0" fontAlgn="ctr"/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23048</a:t>
                      </a:r>
                    </a:p>
                    <a:p>
                      <a:pPr algn="ctr" rtl="0" fontAlgn="ctr"/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76</a:t>
                      </a:r>
                      <a:endParaRPr lang="ru-RU" sz="2000" b="0" i="0" u="none" strike="noStrik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7658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Алтайский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край 2023</a:t>
                      </a:r>
                    </a:p>
                    <a:p>
                      <a:pPr algn="ctr"/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24934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91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80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83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54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63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51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93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83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57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52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41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56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66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5024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Алтайский</a:t>
                      </a: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край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 2024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26097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2000" b="0" i="0" u="none" strike="noStrik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800" b="1" i="0" u="none" strike="noStrik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0809903"/>
      </p:ext>
    </p:extLst>
  </p:cSld>
  <p:clrMapOvr>
    <a:masterClrMapping/>
  </p:clrMapOvr>
  <p:transition advClick="0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715031761"/>
              </p:ext>
            </p:extLst>
          </p:nvPr>
        </p:nvGraphicFramePr>
        <p:xfrm>
          <a:off x="107506" y="126243"/>
          <a:ext cx="9036495" cy="6696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68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rs.dzeninfra.ru/get-zen_doc/4032365/pub_62306dd72f1d35617fba567e_623078fe4740b05a9db9d174/scale_24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" t="9346" r="5285" b="47461"/>
          <a:stretch/>
        </p:blipFill>
        <p:spPr bwMode="auto">
          <a:xfrm>
            <a:off x="733" y="-243408"/>
            <a:ext cx="9146511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65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ервые три задания, как правило, сложностей не вызывают. Первые два проверяют вычислительные навыки. В третьем к ним добавляется работа с информацией. Нужно выбрать нужные данные при решении задачи.-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" t="9025" r="5275" b="52163"/>
          <a:stretch/>
        </p:blipFill>
        <p:spPr bwMode="auto">
          <a:xfrm>
            <a:off x="0" y="404664"/>
            <a:ext cx="903891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20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ервые три задания, как правило, сложностей не вызывают. Первые два проверяют вычислительные навыки. В третьем к ним добавляется работа с информацией. Нужно выбрать нужные данные при решении задачи.-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" t="49517" r="6058" b="17472"/>
          <a:stretch/>
        </p:blipFill>
        <p:spPr bwMode="auto">
          <a:xfrm>
            <a:off x="-36512" y="116632"/>
            <a:ext cx="9052107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39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ервые три задания, как правило, сложностей не вызывают. Первые два проверяют вычислительные навыки. В третьем к ним добавляется работа с информацией. Нужно выбрать нужные данные при решении задачи.-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" t="10157" r="2688" b="38327"/>
          <a:stretch/>
        </p:blipFill>
        <p:spPr bwMode="auto">
          <a:xfrm>
            <a:off x="107504" y="116632"/>
            <a:ext cx="9073009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58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dzeninfra.ru/get-zen_doc/5234856/pub_62306dd72f1d35617fba567e_623079d7db93854e6e69c5c5/scale_24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" r="7600" b="60763"/>
          <a:stretch/>
        </p:blipFill>
        <p:spPr bwMode="auto">
          <a:xfrm>
            <a:off x="0" y="548680"/>
            <a:ext cx="934373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94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16"/>
          <p:cNvSpPr>
            <a:spLocks noGrp="1" noChangeArrowheads="1"/>
          </p:cNvSpPr>
          <p:nvPr>
            <p:ph type="title"/>
          </p:nvPr>
        </p:nvSpPr>
        <p:spPr>
          <a:xfrm>
            <a:off x="785813" y="116635"/>
            <a:ext cx="7747000" cy="883475"/>
          </a:xfrm>
          <a:blipFill dpi="0" rotWithShape="1">
            <a:blip r:embed="rId3" cstate="print"/>
            <a:srcRect/>
            <a:stretch>
              <a:fillRect/>
            </a:stretch>
          </a:blipFill>
        </p:spPr>
        <p:txBody>
          <a:bodyPr>
            <a:noAutofit/>
          </a:bodyPr>
          <a:lstStyle/>
          <a:p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Наибольшую трудность вызывают задания,  направленные на умения</a:t>
            </a:r>
            <a:endParaRPr lang="ru-RU" altLang="ru-RU" sz="2400" b="1" dirty="0" smtClean="0">
              <a:solidFill>
                <a:srgbClr val="0070C0"/>
              </a:solidFill>
            </a:endParaRPr>
          </a:p>
        </p:txBody>
      </p:sp>
      <p:sp>
        <p:nvSpPr>
          <p:cNvPr id="28674" name="Rectangle 17"/>
          <p:cNvSpPr>
            <a:spLocks noGrp="1" noChangeArrowheads="1"/>
          </p:cNvSpPr>
          <p:nvPr>
            <p:ph idx="1"/>
          </p:nvPr>
        </p:nvSpPr>
        <p:spPr>
          <a:xfrm>
            <a:off x="395289" y="1000108"/>
            <a:ext cx="8208962" cy="5715040"/>
          </a:xfrm>
          <a:blipFill dpi="0" rotWithShape="1">
            <a:blip r:embed="rId3" cstate="print"/>
            <a:srcRect/>
            <a:stretch>
              <a:fillRect/>
            </a:stretch>
          </a:blipFill>
        </p:spPr>
        <p:txBody>
          <a:bodyPr>
            <a:normAutofit fontScale="92500" lnSpcReduction="20000"/>
          </a:bodyPr>
          <a:lstStyle/>
          <a:p>
            <a:pPr lvl="0">
              <a:buFont typeface="Wingdings" pitchFamily="2" charset="2"/>
              <a:buChar char="ü"/>
            </a:pPr>
            <a:r>
              <a:rPr lang="ru-RU" altLang="ru-RU" sz="22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altLang="ru-RU" sz="2400" i="1" dirty="0" smtClean="0">
                <a:solidFill>
                  <a:schemeClr val="accent4">
                    <a:lumMod val="75000"/>
                  </a:schemeClr>
                </a:solidFill>
              </a:rPr>
              <a:t>описывать взаимное расположение предметов в пространстве и на плоскости; владеть основами пространственного воображения;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400" i="1" dirty="0" smtClean="0">
                <a:solidFill>
                  <a:srgbClr val="0070C0"/>
                </a:solidFill>
              </a:rPr>
              <a:t>читать, записывать и сравнивать величины (массу, время, длину, площадь, скорость), используя основные единицы измерения величин и соотношения между ними (час – минута, километр – метр, метр – дециметр, дециметр – сантиметр, метр – сантиметр, сантиметр – миллиметр); 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400" i="1" dirty="0" smtClean="0">
                <a:solidFill>
                  <a:schemeClr val="accent2">
                    <a:lumMod val="75000"/>
                  </a:schemeClr>
                </a:solidFill>
              </a:rPr>
              <a:t>преобразовывать величины, выраженные единицами времени; </a:t>
            </a:r>
          </a:p>
          <a:p>
            <a:pPr lvl="0">
              <a:lnSpc>
                <a:spcPct val="90000"/>
              </a:lnSpc>
              <a:buFont typeface="Wingdings" pitchFamily="2" charset="2"/>
              <a:buChar char="ü"/>
            </a:pPr>
            <a:r>
              <a:rPr lang="ru-RU" altLang="ru-RU" sz="2400" i="1" dirty="0" smtClean="0">
                <a:solidFill>
                  <a:schemeClr val="accent5">
                    <a:lumMod val="50000"/>
                  </a:schemeClr>
                </a:solidFill>
              </a:rPr>
              <a:t>выделять неизвестный компонент арифметического действия и находить его значение;</a:t>
            </a:r>
          </a:p>
          <a:p>
            <a:pPr lvl="0">
              <a:lnSpc>
                <a:spcPct val="90000"/>
              </a:lnSpc>
              <a:buFont typeface="Wingdings" pitchFamily="2" charset="2"/>
              <a:buChar char="ü"/>
            </a:pPr>
            <a:r>
              <a:rPr lang="ru-RU" altLang="ru-RU" sz="2400" i="1" dirty="0" smtClean="0">
                <a:solidFill>
                  <a:srgbClr val="002060"/>
                </a:solidFill>
              </a:rPr>
              <a:t>выполнять арифметические действия с числами и числовыми выражениями; выполнять письменно действия с многозначными числами (сложение, вычитание, умножение и деление на однозначное, двузначное числа в пределах 10 000) с использованием таблиц сложения и умножения чисел; алгоритмов письменных арифметических действий.</a:t>
            </a:r>
          </a:p>
          <a:p>
            <a:pPr lvl="0">
              <a:buFont typeface="Wingdings" pitchFamily="2" charset="2"/>
              <a:buChar char="Ø"/>
            </a:pPr>
            <a:r>
              <a:rPr lang="ru-RU" altLang="ru-RU" sz="2400" i="1" dirty="0" smtClean="0">
                <a:solidFill>
                  <a:schemeClr val="accent5">
                    <a:lumMod val="75000"/>
                  </a:schemeClr>
                </a:solidFill>
              </a:rPr>
              <a:t>решать задачи в 3-4 действия; </a:t>
            </a:r>
          </a:p>
          <a:p>
            <a:pPr lvl="0">
              <a:buFont typeface="Wingdings" pitchFamily="2" charset="2"/>
              <a:buChar char="Ø"/>
            </a:pPr>
            <a:r>
              <a:rPr lang="ru-RU" altLang="ru-RU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строить логические  рассуждения, алгоритмы действий.</a:t>
            </a:r>
          </a:p>
          <a:p>
            <a:pPr>
              <a:buFont typeface="Wingdings" pitchFamily="2" charset="2"/>
              <a:buChar char="ü"/>
            </a:pPr>
            <a:endParaRPr lang="ru-RU" altLang="ru-RU" sz="2400" i="1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sz="2400" i="1" dirty="0" smtClean="0"/>
          </a:p>
          <a:p>
            <a:endParaRPr lang="ru-RU" sz="2400" b="1" i="1" dirty="0" smtClean="0">
              <a:solidFill>
                <a:srgbClr val="7030A0"/>
              </a:solidFill>
            </a:endParaRPr>
          </a:p>
          <a:p>
            <a:endParaRPr lang="ru-RU" sz="2400" i="1" dirty="0" smtClean="0">
              <a:solidFill>
                <a:srgbClr val="800000"/>
              </a:solidFill>
            </a:endParaRPr>
          </a:p>
          <a:p>
            <a:endParaRPr lang="ru-RU" sz="2400" i="1" dirty="0" smtClean="0">
              <a:solidFill>
                <a:srgbClr val="002060"/>
              </a:solidFill>
            </a:endParaRPr>
          </a:p>
          <a:p>
            <a:endParaRPr lang="ru-RU" sz="2400" i="1" dirty="0" smtClean="0">
              <a:solidFill>
                <a:srgbClr val="002060"/>
              </a:solidFill>
            </a:endParaRPr>
          </a:p>
          <a:p>
            <a:endParaRPr lang="ru-RU" altLang="ru-RU" sz="2200" dirty="0" smtClean="0"/>
          </a:p>
          <a:p>
            <a:pPr eaLnBrk="1" hangingPunct="1">
              <a:buFontTx/>
              <a:buNone/>
            </a:pPr>
            <a:endParaRPr lang="ru-RU" altLang="ru-RU" dirty="0" smtClean="0"/>
          </a:p>
        </p:txBody>
      </p:sp>
      <p:pic>
        <p:nvPicPr>
          <p:cNvPr id="38917" name="Picture 5" descr="20df76943c2a"/>
          <p:cNvPicPr>
            <a:picLocks noChangeAspect="1" noChangeArrowheads="1"/>
          </p:cNvPicPr>
          <p:nvPr/>
        </p:nvPicPr>
        <p:blipFill>
          <a:blip r:embed="rId4" cstate="print"/>
          <a:srcRect l="39082" t="15372" r="48196" b="70837"/>
          <a:stretch>
            <a:fillRect/>
          </a:stretch>
        </p:blipFill>
        <p:spPr bwMode="auto">
          <a:xfrm>
            <a:off x="0" y="2214554"/>
            <a:ext cx="857224" cy="793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7" descr="20df76943c2a"/>
          <p:cNvPicPr>
            <a:picLocks noChangeAspect="1" noChangeArrowheads="1"/>
          </p:cNvPicPr>
          <p:nvPr/>
        </p:nvPicPr>
        <p:blipFill>
          <a:blip r:embed="rId5" cstate="print"/>
          <a:srcRect l="39082" r="48196" b="84628"/>
          <a:stretch>
            <a:fillRect/>
          </a:stretch>
        </p:blipFill>
        <p:spPr bwMode="auto">
          <a:xfrm>
            <a:off x="0" y="4500570"/>
            <a:ext cx="78578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2625727"/>
          </a:xfrm>
        </p:spPr>
        <p:txBody>
          <a:bodyPr>
            <a:normAutofit/>
          </a:bodyPr>
          <a:lstStyle/>
          <a:p>
            <a:r>
              <a:rPr lang="ru-RU" sz="2700" i="1" dirty="0" smtClean="0"/>
              <a:t>Анализ результатов всероссийских проверочных работ по окружающему миру  в 4 классе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722313" y="3214686"/>
            <a:ext cx="7772400" cy="50006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Цели/планируемые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ru-RU" sz="3000" b="1" i="1" dirty="0">
                <a:solidFill>
                  <a:srgbClr val="0070C0"/>
                </a:solidFill>
              </a:rPr>
              <a:t> </a:t>
            </a:r>
            <a:r>
              <a:rPr lang="ru-RU" sz="3000" b="1" i="1" dirty="0">
                <a:solidFill>
                  <a:srgbClr val="0070C0"/>
                </a:solidFill>
                <a:cs typeface="Times New Roman" pitchFamily="18" charset="0"/>
              </a:rPr>
              <a:t>Представить результаты </a:t>
            </a:r>
            <a:r>
              <a:rPr lang="ru-RU" sz="3000" b="1" i="1" dirty="0" smtClean="0">
                <a:solidFill>
                  <a:srgbClr val="0070C0"/>
                </a:solidFill>
                <a:cs typeface="Times New Roman" pitchFamily="18" charset="0"/>
              </a:rPr>
              <a:t>ВПР-2024, </a:t>
            </a:r>
            <a:r>
              <a:rPr lang="ru-RU" sz="3000" b="1" i="1" dirty="0">
                <a:solidFill>
                  <a:srgbClr val="0070C0"/>
                </a:solidFill>
                <a:cs typeface="Times New Roman" pitchFamily="18" charset="0"/>
              </a:rPr>
              <a:t>выполненных выпускниками </a:t>
            </a:r>
            <a:r>
              <a:rPr lang="ru-RU" sz="3000" b="1" i="1" dirty="0" smtClean="0">
                <a:solidFill>
                  <a:srgbClr val="0070C0"/>
                </a:solidFill>
                <a:cs typeface="Times New Roman" pitchFamily="18" charset="0"/>
              </a:rPr>
              <a:t>4-классов </a:t>
            </a:r>
            <a:r>
              <a:rPr lang="ru-RU" sz="3000" b="1" i="1" dirty="0">
                <a:solidFill>
                  <a:srgbClr val="0070C0"/>
                </a:solidFill>
                <a:cs typeface="Times New Roman" pitchFamily="18" charset="0"/>
              </a:rPr>
              <a:t>Алтайского края в сравнении с итогами прежних лет и общероссийскими показателями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3000" b="1" i="1" dirty="0">
                <a:solidFill>
                  <a:srgbClr val="8064A2">
                    <a:lumMod val="75000"/>
                  </a:srgbClr>
                </a:solidFill>
                <a:cs typeface="Times New Roman" pitchFamily="18" charset="0"/>
              </a:rPr>
              <a:t> Определить основные проблемы, связанные с недостаточным уровнем качества выполнения заданий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3000" b="1" i="1" dirty="0">
                <a:solidFill>
                  <a:srgbClr val="0070C0"/>
                </a:solidFill>
                <a:cs typeface="Times New Roman" pitchFamily="18" charset="0"/>
              </a:rPr>
              <a:t>Наметить возможные пути решения проблем 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3000" b="1" i="1" dirty="0">
                <a:solidFill>
                  <a:srgbClr val="8064A2">
                    <a:lumMod val="75000"/>
                  </a:srgbClr>
                </a:solidFill>
                <a:cs typeface="Times New Roman" pitchFamily="18" charset="0"/>
              </a:rPr>
              <a:t>Обсудить вопросы организации и проведения ВПР - </a:t>
            </a:r>
            <a:r>
              <a:rPr lang="ru-RU" sz="3000" b="1" i="1" dirty="0" smtClean="0">
                <a:solidFill>
                  <a:srgbClr val="8064A2">
                    <a:lumMod val="75000"/>
                  </a:srgbClr>
                </a:solidFill>
                <a:cs typeface="Times New Roman" pitchFamily="18" charset="0"/>
              </a:rPr>
              <a:t>2025</a:t>
            </a:r>
            <a:endParaRPr lang="ru-RU" sz="3000" b="1" i="1" dirty="0">
              <a:solidFill>
                <a:srgbClr val="8064A2">
                  <a:lumMod val="75000"/>
                </a:srgbClr>
              </a:solidFill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10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 b="1" dirty="0" smtClean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Arial" charset="0"/>
              </a:rPr>
              <a:t>Качество </a:t>
            </a:r>
            <a:r>
              <a:rPr lang="ru-RU" altLang="ru-RU" sz="2400" b="1" dirty="0" err="1" smtClean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Arial" charset="0"/>
              </a:rPr>
              <a:t>обученности</a:t>
            </a:r>
            <a:endParaRPr lang="ru-RU" altLang="ru-RU" sz="3600" dirty="0" smtClean="0">
              <a:solidFill>
                <a:schemeClr val="accent5">
                  <a:lumMod val="50000"/>
                </a:schemeClr>
              </a:solidFill>
              <a:ea typeface="Calibri" pitchFamily="34" charset="0"/>
              <a:cs typeface="Arial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32618" y="332656"/>
          <a:ext cx="8678768" cy="6408492"/>
        </p:xfrm>
        <a:graphic>
          <a:graphicData uri="http://schemas.openxmlformats.org/drawingml/2006/table">
            <a:tbl>
              <a:tblPr/>
              <a:tblGrid>
                <a:gridCol w="2223486"/>
                <a:gridCol w="1096226"/>
                <a:gridCol w="699585"/>
                <a:gridCol w="712953"/>
                <a:gridCol w="702556"/>
                <a:gridCol w="594127"/>
                <a:gridCol w="856701"/>
                <a:gridCol w="645528"/>
                <a:gridCol w="573803"/>
                <a:gridCol w="573803"/>
              </a:tblGrid>
              <a:tr h="352054">
                <a:tc rowSpan="2"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Регион</a:t>
                      </a:r>
                    </a:p>
                  </a:txBody>
                  <a:tcPr marL="9525" marR="95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Кол-во уч. 2024 г.</a:t>
                      </a:r>
                    </a:p>
                  </a:txBody>
                  <a:tcPr marL="9525" marR="95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Распределение групп баллов в %</a:t>
                      </a:r>
                    </a:p>
                  </a:txBody>
                  <a:tcPr marL="9525" marR="95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2024 г. </a:t>
                      </a:r>
                    </a:p>
                  </a:txBody>
                  <a:tcPr marL="9525" marR="95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Качество (%)</a:t>
                      </a:r>
                    </a:p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Качество</a:t>
                      </a:r>
                    </a:p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 (20223г.) </a:t>
                      </a:r>
                    </a:p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525" marR="9525" marT="0" marB="0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Качество (%)</a:t>
                      </a:r>
                    </a:p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(2022 г.) </a:t>
                      </a:r>
                    </a:p>
                  </a:txBody>
                  <a:tcPr marL="9525" marR="9525" marT="0" marB="0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Качество (%)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(2021 г.)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4" marB="0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955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8187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русский язык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3474"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Ср.значение по России</a:t>
                      </a:r>
                    </a:p>
                  </a:txBody>
                  <a:tcPr marL="9525" marR="95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1574320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30,15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46,35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18,1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64,45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57,3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65,59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69,6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6024"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Ср.значение по Алтайскому краю</a:t>
                      </a: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26077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33,62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45,33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13,34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58,67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54,1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61,6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64,8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1514">
                <a:tc gridSpan="10"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математика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 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5660"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Ср.значение по России</a:t>
                      </a:r>
                    </a:p>
                  </a:txBody>
                  <a:tcPr marL="9525" marR="95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1593498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2,85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21,86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44,63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30,65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75,28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69,4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76,13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65,9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660"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Ср.значение по Алтайскому краю</a:t>
                      </a: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dirty="0" smtClean="0"/>
                        <a:t>26475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3,44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25,11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46,49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24,96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71,45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66,81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72,76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61,1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1514">
                <a:tc gridSpan="10"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окружающий мир</a:t>
                      </a: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3475"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Ср.значение по России</a:t>
                      </a:r>
                    </a:p>
                  </a:txBody>
                  <a:tcPr marL="9525" marR="95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1587984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18,24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55,24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25,48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80,72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79,72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70,08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79,32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395"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Ср.значение по Алтайскому краю</a:t>
                      </a:r>
                    </a:p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25878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18,69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58,21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22,41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80,62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78,36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69,07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79,65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228689"/>
      </p:ext>
    </p:extLst>
  </p:cSld>
  <p:clrMapOvr>
    <a:masterClrMapping/>
  </p:clrMapOvr>
  <p:transition advClick="0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гистограмма отметок по окружающему миру</a:t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Алтайскому краю в сравнении с результатами по России за 2024 год(%)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гистограмма отметок по окружающему миру</a:t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Алтайскому краю в сравнении с результатами по России за 2023, 2024 года (%)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14019542"/>
              </p:ext>
            </p:extLst>
          </p:nvPr>
        </p:nvGraphicFramePr>
        <p:xfrm>
          <a:off x="107506" y="126243"/>
          <a:ext cx="9036495" cy="6696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68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Наибольшую трудность вызывают задания,  направленные на умения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Овладение начальными сведениями о сущности и особенностях объектов, процессов и явлений действительности(природных, социальных, культурных, технических и др.);</a:t>
            </a:r>
          </a:p>
          <a:p>
            <a:r>
              <a:rPr lang="ru-RU" sz="2400" dirty="0" smtClean="0"/>
              <a:t>овладение логическими действиями анализа, синтеза, обобщения, классификации по родовидовым признакам. Использовать готовые модели (глобус, карту, план);</a:t>
            </a:r>
          </a:p>
          <a:p>
            <a:r>
              <a:rPr lang="ru-RU" sz="2400" dirty="0" smtClean="0"/>
              <a:t>для объяснения явлений или описания свойств объектов; обнаруживать простейшие взаимосвязи между живой и неживой природой, взаимосвязи в живой природе.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Наибольшую трудность вызывают задания,  направленные на умения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Autofit/>
          </a:bodyPr>
          <a:lstStyle/>
          <a:p>
            <a:r>
              <a:rPr lang="ru-RU" sz="2200" dirty="0" smtClean="0"/>
              <a:t>Освоение доступных способов изучения природы (наблюдение, измерение, опыт); </a:t>
            </a:r>
          </a:p>
          <a:p>
            <a:r>
              <a:rPr lang="ru-RU" sz="2200" dirty="0" smtClean="0"/>
              <a:t>овладение логическими действиями сравнения, анализа, синтеза, установления аналогий и причинно-следственных связей, построения рассуждений; осознанно строить речевое высказывание в соответствии с задачами коммуникации. Вычленять содержащиеся в тексте основные события; </a:t>
            </a:r>
          </a:p>
          <a:p>
            <a:r>
              <a:rPr lang="ru-RU" sz="2200" dirty="0" smtClean="0"/>
              <a:t>Сравнивать между собой объекты, описанные в тексте, выделяя 2-3 существенных признака; проводить несложные наблюдения в окружающей среде и ставить опыты, используя простейшее лабораторное оборудование/  создавать и преобразовывать модели и схемы для решения задач.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Наибольшую трудность вызывают задания,  направленные на умения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Autofit/>
          </a:bodyPr>
          <a:lstStyle/>
          <a:p>
            <a:r>
              <a:rPr lang="ru-RU" sz="2400" dirty="0" smtClean="0"/>
              <a:t>Сформированность уважительного отношения к родному краю; осознанно строить речевое высказывание в соответствии с задачами коммуникации. Будут сформированы основы гражданской идентичности, своей этнической принадлежности в форме осознания «Я» как члена семьи, представителя народа, гражданина России; описывать достопримечательности столицы и родного края</a:t>
            </a:r>
          </a:p>
          <a:p>
            <a:r>
              <a:rPr lang="ru-RU" sz="2400" dirty="0" smtClean="0"/>
              <a:t>Сформированность уважительного отношения к родному краю; осознанно строить речевое высказывание в соответствии с задачами коммуникации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116633"/>
            <a:ext cx="8286808" cy="43204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sz="3600" b="1" dirty="0" smtClean="0">
                <a:solidFill>
                  <a:srgbClr val="B50BA1"/>
                </a:solidFill>
                <a:latin typeface="Calibri" pitchFamily="34" charset="0"/>
              </a:rPr>
              <a:t>ВАЖНО</a:t>
            </a:r>
            <a:r>
              <a:rPr lang="ru-RU" sz="3600" b="1" dirty="0" smtClean="0">
                <a:solidFill>
                  <a:srgbClr val="B50BA1"/>
                </a:solidFill>
                <a:latin typeface="Calibri" pitchFamily="34" charset="0"/>
              </a:rPr>
              <a:t> УМЕТЬ:</a:t>
            </a:r>
            <a:endParaRPr lang="ru-RU" sz="3600" b="1" dirty="0">
              <a:solidFill>
                <a:srgbClr val="B50BA1"/>
              </a:solidFill>
              <a:latin typeface="Calibri" pitchFamily="34" charset="0"/>
            </a:endParaRPr>
          </a:p>
        </p:txBody>
      </p:sp>
      <p:sp>
        <p:nvSpPr>
          <p:cNvPr id="4113" name="Rectangle 17"/>
          <p:cNvSpPr>
            <a:spLocks noGrp="1" noChangeArrowheads="1"/>
          </p:cNvSpPr>
          <p:nvPr>
            <p:ph idx="1"/>
          </p:nvPr>
        </p:nvSpPr>
        <p:spPr>
          <a:xfrm>
            <a:off x="500002" y="692696"/>
            <a:ext cx="8286840" cy="5879576"/>
          </a:xfrm>
          <a:solidFill>
            <a:schemeClr val="bg2"/>
          </a:solidFill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Century Gothic" pitchFamily="34" charset="0"/>
              </a:rPr>
              <a:t>РАБОТАТЬ С ИНСТРУКЦИЕЙ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Century Gothic" pitchFamily="34" charset="0"/>
              </a:rPr>
              <a:t>РАБОТАТЬ С ТЕКСТОМ ЗАДАНИЯ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Century Gothic" pitchFamily="34" charset="0"/>
              </a:rPr>
              <a:t>ВИДЕТЬ ГЛАВНОЕ, СУТЬ СИТУАЦИИ, ПРОБЛЕМЫ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Century Gothic" pitchFamily="34" charset="0"/>
              </a:rPr>
              <a:t>ПЛАНИРОВАТЬ </a:t>
            </a:r>
            <a:r>
              <a:rPr lang="ru-RU" dirty="0">
                <a:latin typeface="Century Gothic" pitchFamily="34" charset="0"/>
              </a:rPr>
              <a:t>ХОД РЕШЕНИЯ И ОСУЩЕСТВЛЯТЬ ПЛАН 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Century Gothic" pitchFamily="34" charset="0"/>
              </a:rPr>
              <a:t>КОНТРОЛИРОВАТЬ, КОРРЕКТИРОВАТЬ, ОЦЕНИВАТЬ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Century Gothic" pitchFamily="34" charset="0"/>
              </a:rPr>
              <a:t>ИСКАТЬ ПРИЧИНУ </a:t>
            </a:r>
            <a:r>
              <a:rPr lang="ru-RU" dirty="0" smtClean="0">
                <a:latin typeface="Century Gothic" pitchFamily="34" charset="0"/>
              </a:rPr>
              <a:t>ОШИБКИ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Century Gothic" pitchFamily="34" charset="0"/>
              </a:rPr>
              <a:t>ОСУЩЕСТВЛЯТЬ ПЕРЕНОС БАЗОВЫХ (ОПОРНЫХ) ЗНАНИЙ И  СПОСОБОВ ДЕЙСТВИЙ, ПРИМЕНЯТЬ ИХ В НОВОЙ СИТУАЦИИ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Century Gothic" pitchFamily="34" charset="0"/>
              </a:rPr>
              <a:t>АНАЛИЗИРОВАТЬ; ВЫСТРАИВАТЬ АНАЛОГИИ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Century Gothic" pitchFamily="34" charset="0"/>
              </a:rPr>
              <a:t>ВЫСТРАИВАТЬ ЛОГИЧЕСКУЮ ЦЕПОЧКУ РАССУЖДЕНИЙ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Century Gothic" pitchFamily="34" charset="0"/>
              </a:rPr>
              <a:t>ОБОБЩАТЬ, ДЕЛАТЬ ВЫВОДЫ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Century Gothic" pitchFamily="34" charset="0"/>
              </a:rPr>
              <a:t>ИМЕТЬ ДОСТАТОЧНЫЙ СЛОВАРНЫЙ ЗАПАС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Century Gothic" pitchFamily="34" charset="0"/>
              </a:rPr>
              <a:t>НЕСТАНДАРТНО, ГИБКО МЫСЛИТЬ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Century Gothic" pitchFamily="34" charset="0"/>
              </a:rPr>
              <a:t>РАБОТАТЬ С ИНФОРМАЦИЕЙ: СОБИРАТЬ, ПЕРЕВОДИТЬ, ПРЕДСТАВЛЯТЬ; ПОНИМАТЬ, ИНТЕРПРЕТИРОВАТЬ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Century Gothic" pitchFamily="34" charset="0"/>
              </a:rPr>
              <a:t>СТРОИТЬ СОБСТВЕННЫЕ РЕЧЕВЫЕ ВЫСКАЗЫВАНИЯ В ПИСЬМЕННОЙ ФОРМЕ В СООТВЕТСТВИИ С ЗАДАЧАМИ КОММУНИКАЦИИ</a:t>
            </a:r>
            <a:endParaRPr lang="ru-RU" sz="28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Century Gothic" pitchFamily="34" charset="0"/>
              </a:rPr>
              <a:t>…</a:t>
            </a:r>
          </a:p>
          <a:p>
            <a:pPr algn="ctr">
              <a:buNone/>
            </a:pPr>
            <a:r>
              <a:rPr lang="ru-RU" sz="6900" b="1" dirty="0" smtClean="0">
                <a:solidFill>
                  <a:srgbClr val="B50BA1"/>
                </a:solidFill>
              </a:rPr>
              <a:t>!!!!!!!!</a:t>
            </a:r>
          </a:p>
          <a:p>
            <a:pPr>
              <a:buFontTx/>
              <a:buNone/>
            </a:pPr>
            <a:endParaRPr lang="ru-RU" altLang="ru-RU" sz="3000" i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593230"/>
      </p:ext>
    </p:extLst>
  </p:cSld>
  <p:clrMapOvr>
    <a:masterClrMapping/>
  </p:clrMapOvr>
  <p:transition advClick="0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1" y="217386"/>
            <a:ext cx="2592288" cy="223224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lvl="0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987826" y="116632"/>
            <a:ext cx="5998192" cy="6555824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ü"/>
            </a:pPr>
            <a:r>
              <a:rPr lang="ru-RU" altLang="ru-RU" sz="1600" i="1" dirty="0" smtClean="0">
                <a:solidFill>
                  <a:srgbClr val="002060"/>
                </a:solidFill>
              </a:rPr>
              <a:t>ОРИЕНТИРОМ СЛУЖАТ </a:t>
            </a:r>
            <a:r>
              <a:rPr lang="ru-RU" altLang="ru-RU" sz="1600" i="1" dirty="0" smtClean="0">
                <a:solidFill>
                  <a:srgbClr val="FF0000"/>
                </a:solidFill>
              </a:rPr>
              <a:t>ПЛАНИРУЕМЫЕ РЕЗУЛЬТАТЫ</a:t>
            </a:r>
            <a:r>
              <a:rPr lang="ru-RU" altLang="ru-RU" sz="1600" i="1" dirty="0" smtClean="0">
                <a:solidFill>
                  <a:srgbClr val="002060"/>
                </a:solidFill>
              </a:rPr>
              <a:t> В СООТВЕТСТВИИ С ФОП НОО И ФГОС НОО </a:t>
            </a:r>
          </a:p>
          <a:p>
            <a:pPr algn="l">
              <a:buFont typeface="Wingdings" pitchFamily="2" charset="2"/>
              <a:buChar char="ü"/>
            </a:pPr>
            <a:r>
              <a:rPr lang="ru-RU" sz="1600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СТРОИТЬ ОБУЧЕНИЕ НА </a:t>
            </a:r>
            <a:r>
              <a:rPr lang="ru-RU" sz="1600" i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ОСНОВЕ</a:t>
            </a:r>
            <a:r>
              <a:rPr lang="ru-RU" sz="1600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ОРГАНИЗАЦИИ УЧЕБНОЙ ДЕЯТЕЛЬНОСТИ МЛАДШИХ ШКОЛЬНИКОВ</a:t>
            </a:r>
            <a:r>
              <a:rPr lang="ru-RU" sz="1600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, НАПРАВЛЕННОЙ НА ОСВОЕНИЕ ОПРЕДЕЛЁННЫХ СПОСОБОВ ДЕЙСТВИЙ</a:t>
            </a:r>
          </a:p>
          <a:p>
            <a:pPr algn="l">
              <a:buFont typeface="Wingdings" pitchFamily="2" charset="2"/>
              <a:buChar char="ü"/>
            </a:pPr>
            <a:r>
              <a:rPr lang="ru-RU" sz="1600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СОЗДАВАТЬ УСЛОВИЯ </a:t>
            </a:r>
            <a:r>
              <a:rPr lang="ru-RU" sz="1600" i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ДЛЯ РАЗВИТИЯ АКТИВНОЙ ПОЗНАВАТЕЛЬНОЙ ДЕЯТЕЛЬНОСТИ ОБУЧАЮЩИХСЯ</a:t>
            </a:r>
            <a:r>
              <a:rPr lang="ru-RU" sz="1600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,НАПРАВЛЕННОЙ</a:t>
            </a:r>
            <a:r>
              <a:rPr lang="ru-RU" sz="1600" i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НА РАЗВИТИЕ УУД, УЧЕБНОЙ САМОСТОЯТЕЛЬНОСТИ, КОНТРОЛЬНО-ОЦЕНОЧНЫХ  УМЕНИЙ</a:t>
            </a:r>
          </a:p>
          <a:p>
            <a:pPr algn="l">
              <a:buFont typeface="Wingdings" pitchFamily="2" charset="2"/>
              <a:buChar char="ü"/>
            </a:pPr>
            <a:r>
              <a:rPr lang="ru-RU" sz="1600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ИСПОЛЬЗОВАТЬ </a:t>
            </a:r>
            <a:r>
              <a:rPr lang="ru-RU" sz="1600" i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ПОТЕНЦИАЛ КАЖДОГО УРОКА </a:t>
            </a:r>
            <a:r>
              <a:rPr lang="ru-RU" sz="1600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ДЛЯ </a:t>
            </a:r>
            <a:r>
              <a:rPr lang="ru-RU" sz="1600" i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ФОРМИРОВАНИЯ</a:t>
            </a:r>
            <a:r>
              <a:rPr lang="ru-RU" sz="1600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У ОБУЧАЮЩИХСЯ </a:t>
            </a:r>
            <a:r>
              <a:rPr lang="ru-RU" sz="1600" i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НАВЫКОВ СМЫСЛОВОГО ЧТЕНИЯ</a:t>
            </a:r>
            <a:r>
              <a:rPr lang="ru-RU" sz="1600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КАК </a:t>
            </a:r>
            <a:r>
              <a:rPr lang="ru-RU" sz="1600" i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ОСНОВНОГО МЕТАПРЕДМЕТНОГО УМЕНИЯ</a:t>
            </a:r>
          </a:p>
          <a:p>
            <a:pPr algn="l">
              <a:buFont typeface="Wingdings" pitchFamily="2" charset="2"/>
              <a:buChar char="ü"/>
            </a:pPr>
            <a:r>
              <a:rPr lang="ru-RU" sz="1600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ПРИМЕНЯТЬ НА УРОКАХ И ВО ВНЕУРОЧНОЙ ДЕЯТЕЛЬНОСТИ РАЗЛИЧНЫЕ МЕТОДЫ И ПРИЁМЫ, </a:t>
            </a:r>
            <a:r>
              <a:rPr lang="ru-RU" sz="1600" i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НАПРАВЛЕННЫЕ НА РАЗВИТИЕ РЕЧИ</a:t>
            </a:r>
            <a:r>
              <a:rPr lang="ru-RU" sz="1600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, ФОРМИРОВАНИЕ УМЕНИЯ </a:t>
            </a:r>
            <a:r>
              <a:rPr lang="ru-RU" sz="1600" i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ОФОРМЛЯТЬ СВОЁ УСТНОЕ И ПИСЬМЕННОЕ ВЫСКАЗЫВАНИЕ, ОБОГАЩЕНИЕ СЛОВАРНОГО ЗАПАСА</a:t>
            </a:r>
          </a:p>
          <a:p>
            <a:pPr algn="l">
              <a:buFont typeface="Wingdings" pitchFamily="2" charset="2"/>
              <a:buChar char="ü"/>
            </a:pPr>
            <a:r>
              <a:rPr lang="ru-RU" sz="1600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ВЕСТИ </a:t>
            </a:r>
            <a:r>
              <a:rPr lang="ru-RU" sz="1600" i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СИСТЕМАТИЧЕСКУЮ СОДЕРЖАТЕЛЬНУЮ РАБОТУ НАД ОШИБКАМИ</a:t>
            </a:r>
            <a:r>
              <a:rPr lang="ru-RU" sz="1600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, НАПРАВЛЕННУЮ НА </a:t>
            </a:r>
            <a:r>
              <a:rPr lang="ru-RU" sz="1600" i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ИССЛЕДОВАНИЕ ОШИБКИ, НА ПОИСКИ ЕЁ ПРИЧИНЫ, </a:t>
            </a:r>
            <a:r>
              <a:rPr lang="ru-RU" sz="1600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ПОНИМАНИЕ, </a:t>
            </a:r>
            <a:r>
              <a:rPr lang="ru-RU" sz="1600" i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КАКИХ УМЕНИЙ НЕДОСТАЁТ</a:t>
            </a:r>
          </a:p>
          <a:p>
            <a:pPr algn="l">
              <a:buFont typeface="Wingdings" pitchFamily="2" charset="2"/>
              <a:buChar char="ü"/>
            </a:pPr>
            <a:r>
              <a:rPr lang="ru-RU" sz="1600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СОБЛЮДАТЬ </a:t>
            </a:r>
            <a:r>
              <a:rPr lang="ru-RU" sz="1600" i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ПРИНЦИП ИНДИВИДУАЛИЗАЦИИ</a:t>
            </a:r>
            <a:r>
              <a:rPr lang="ru-RU" sz="1600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, ИНСТРУМЕНТОМ КОТОРОГО МОЖЕТ БЫТЬ </a:t>
            </a:r>
            <a:r>
              <a:rPr lang="ru-RU" sz="1600" i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ИНДИВИДУАЛЬНЫЙ ОБРАЗОВАТЕЛЬНЫЙ МАРШРУТ</a:t>
            </a:r>
            <a:endParaRPr lang="ru-RU" sz="1600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1815" y="471403"/>
            <a:ext cx="2071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504D">
                    <a:lumMod val="75000"/>
                  </a:srgbClr>
                </a:solidFill>
              </a:rPr>
              <a:t>КАКОВЫ </a:t>
            </a:r>
          </a:p>
          <a:p>
            <a:r>
              <a:rPr lang="ru-RU" sz="2400" b="1" i="1" dirty="0" smtClean="0">
                <a:solidFill>
                  <a:srgbClr val="C0504D">
                    <a:lumMod val="75000"/>
                  </a:srgbClr>
                </a:solidFill>
              </a:rPr>
              <a:t>ПУТИ </a:t>
            </a:r>
          </a:p>
          <a:p>
            <a:r>
              <a:rPr lang="ru-RU" sz="2400" b="1" i="1" dirty="0" smtClean="0">
                <a:solidFill>
                  <a:srgbClr val="C0504D">
                    <a:lumMod val="75000"/>
                  </a:srgbClr>
                </a:solidFill>
              </a:rPr>
              <a:t>РЕШЕНИЯ </a:t>
            </a:r>
          </a:p>
          <a:p>
            <a:r>
              <a:rPr lang="ru-RU" sz="2400" b="1" i="1" dirty="0" smtClean="0">
                <a:solidFill>
                  <a:srgbClr val="C0504D">
                    <a:lumMod val="75000"/>
                  </a:srgbClr>
                </a:solidFill>
              </a:rPr>
              <a:t>ПРОБЛЕМ?</a:t>
            </a:r>
            <a:endParaRPr lang="ru-RU" sz="2400" b="1" i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9" y="3205803"/>
            <a:ext cx="2520281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Понимать, что ВПР повышает ценность самостоятельного мышления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выпускников начальной школы, и в связи с этим создавать условия для его развития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854260"/>
      </p:ext>
    </p:extLst>
  </p:cSld>
  <p:clrMapOvr>
    <a:masterClrMapping/>
  </p:clrMapOvr>
  <p:transition advClick="0">
    <p:cover/>
  </p:transition>
  <p:timing>
    <p:tnLst>
      <p:par>
        <p:cTn id="1" dur="indefinite" restart="never" nodeType="tmRoot"/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B50BA1"/>
                </a:solidFill>
                <a:latin typeface="Century Gothic" pitchFamily="34" charset="0"/>
              </a:rPr>
              <a:t>Учебное задание</a:t>
            </a:r>
            <a:endParaRPr lang="ru-RU" sz="3200" b="1" dirty="0">
              <a:solidFill>
                <a:srgbClr val="B50BA1"/>
              </a:solidFill>
              <a:latin typeface="Century Gothic" pitchFamily="34" charset="0"/>
            </a:endParaRPr>
          </a:p>
        </p:txBody>
      </p:sp>
      <p:sp>
        <p:nvSpPr>
          <p:cNvPr id="4113" name="Rectangle 17"/>
          <p:cNvSpPr>
            <a:spLocks noGrp="1" noChangeArrowheads="1"/>
          </p:cNvSpPr>
          <p:nvPr>
            <p:ph sz="half" idx="1"/>
          </p:nvPr>
        </p:nvSpPr>
        <p:spPr>
          <a:xfrm>
            <a:off x="214282" y="785794"/>
            <a:ext cx="3714776" cy="5929354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457200" lvl="1" indent="-457200">
              <a:buAutoNum type="arabicPeriod"/>
            </a:pPr>
            <a:r>
              <a:rPr lang="ru-RU" altLang="ru-RU" i="1" dirty="0" smtClean="0">
                <a:solidFill>
                  <a:srgbClr val="002060"/>
                </a:solidFill>
                <a:latin typeface="Century Gothic" pitchFamily="34" charset="0"/>
              </a:rPr>
              <a:t>Что нужно сделать?</a:t>
            </a:r>
          </a:p>
          <a:p>
            <a:pPr marL="457200" lvl="1" indent="-457200">
              <a:buNone/>
            </a:pPr>
            <a:r>
              <a:rPr lang="ru-RU" altLang="ru-RU" i="1" dirty="0" smtClean="0">
                <a:solidFill>
                  <a:srgbClr val="FF0000"/>
                </a:solidFill>
                <a:latin typeface="Century Gothic" pitchFamily="34" charset="0"/>
              </a:rPr>
              <a:t>     </a:t>
            </a:r>
            <a:r>
              <a:rPr lang="ru-RU" altLang="ru-RU" b="1" i="1" dirty="0" smtClean="0">
                <a:solidFill>
                  <a:srgbClr val="FF0000"/>
                </a:solidFill>
                <a:latin typeface="Century Gothic" pitchFamily="34" charset="0"/>
              </a:rPr>
              <a:t>Что</a:t>
            </a:r>
            <a:r>
              <a:rPr lang="ru-RU" altLang="ru-RU" i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ru-RU" altLang="ru-RU" i="1" dirty="0" smtClean="0">
                <a:solidFill>
                  <a:srgbClr val="002060"/>
                </a:solidFill>
                <a:latin typeface="Century Gothic" pitchFamily="34" charset="0"/>
              </a:rPr>
              <a:t>я делаю?</a:t>
            </a:r>
          </a:p>
          <a:p>
            <a:pPr marL="457200" lvl="1" indent="-457200">
              <a:buNone/>
            </a:pPr>
            <a:r>
              <a:rPr lang="ru-RU" altLang="ru-RU" i="1" dirty="0" smtClean="0">
                <a:solidFill>
                  <a:srgbClr val="002060"/>
                </a:solidFill>
                <a:latin typeface="Century Gothic" pitchFamily="34" charset="0"/>
              </a:rPr>
              <a:t>2. </a:t>
            </a:r>
            <a:r>
              <a:rPr lang="ru-RU" altLang="ru-RU" b="1" i="1" dirty="0" smtClean="0">
                <a:solidFill>
                  <a:srgbClr val="FF0000"/>
                </a:solidFill>
                <a:latin typeface="Century Gothic" pitchFamily="34" charset="0"/>
              </a:rPr>
              <a:t>Зачем</a:t>
            </a:r>
            <a:r>
              <a:rPr lang="ru-RU" altLang="ru-RU" i="1" dirty="0" smtClean="0">
                <a:solidFill>
                  <a:srgbClr val="002060"/>
                </a:solidFill>
                <a:latin typeface="Century Gothic" pitchFamily="34" charset="0"/>
              </a:rPr>
              <a:t> я это делаю?</a:t>
            </a:r>
          </a:p>
          <a:p>
            <a:pPr marL="457200" lvl="1" indent="-457200">
              <a:buNone/>
            </a:pPr>
            <a:r>
              <a:rPr lang="ru-RU" altLang="ru-RU" i="1" dirty="0" smtClean="0">
                <a:solidFill>
                  <a:srgbClr val="002060"/>
                </a:solidFill>
                <a:latin typeface="Century Gothic" pitchFamily="34" charset="0"/>
              </a:rPr>
              <a:t>3. </a:t>
            </a:r>
            <a:r>
              <a:rPr lang="ru-RU" altLang="ru-RU" b="1" i="1" dirty="0" smtClean="0">
                <a:solidFill>
                  <a:srgbClr val="FF0000"/>
                </a:solidFill>
                <a:latin typeface="Century Gothic" pitchFamily="34" charset="0"/>
              </a:rPr>
              <a:t>Каким образом </a:t>
            </a:r>
            <a:r>
              <a:rPr lang="ru-RU" altLang="ru-RU" i="1" dirty="0" smtClean="0">
                <a:solidFill>
                  <a:srgbClr val="002060"/>
                </a:solidFill>
                <a:latin typeface="Century Gothic" pitchFamily="34" charset="0"/>
              </a:rPr>
              <a:t>я это делаю?</a:t>
            </a:r>
          </a:p>
          <a:p>
            <a:pPr marL="457200" lvl="1" indent="-457200">
              <a:buNone/>
            </a:pPr>
            <a:r>
              <a:rPr lang="ru-RU" altLang="ru-RU" i="1" dirty="0" smtClean="0">
                <a:solidFill>
                  <a:srgbClr val="002060"/>
                </a:solidFill>
                <a:latin typeface="Century Gothic" pitchFamily="34" charset="0"/>
              </a:rPr>
              <a:t>4. Как я могу это проверить?</a:t>
            </a:r>
          </a:p>
          <a:p>
            <a:pPr marL="457200" lvl="1" indent="-457200">
              <a:buNone/>
            </a:pPr>
            <a:r>
              <a:rPr lang="ru-RU" altLang="ru-RU" i="1" dirty="0" smtClean="0">
                <a:solidFill>
                  <a:srgbClr val="002060"/>
                </a:solidFill>
                <a:latin typeface="Century Gothic" pitchFamily="34" charset="0"/>
              </a:rPr>
              <a:t>5. Как я оцениваю то, что я сделал?</a:t>
            </a:r>
          </a:p>
          <a:p>
            <a:pPr marL="457200" lvl="1" indent="-457200">
              <a:buNone/>
            </a:pPr>
            <a:r>
              <a:rPr lang="ru-RU" altLang="ru-RU" i="1" dirty="0" smtClean="0">
                <a:solidFill>
                  <a:srgbClr val="002060"/>
                </a:solidFill>
                <a:latin typeface="Century Gothic" pitchFamily="34" charset="0"/>
              </a:rPr>
              <a:t>6. Как я оцениваю то, как я это делал?</a:t>
            </a:r>
          </a:p>
          <a:p>
            <a:pPr marL="457200" lvl="1" indent="-457200">
              <a:buNone/>
            </a:pPr>
            <a:r>
              <a:rPr lang="ru-RU" altLang="ru-RU" i="1" dirty="0" smtClean="0">
                <a:solidFill>
                  <a:srgbClr val="002060"/>
                </a:solidFill>
                <a:latin typeface="Century Gothic" pitchFamily="34" charset="0"/>
              </a:rPr>
              <a:t>7. Как я могу исправить то, что не получилось?</a:t>
            </a:r>
          </a:p>
          <a:p>
            <a:pPr marL="457200" lvl="1" indent="-457200">
              <a:buAutoNum type="arabicPeriod"/>
            </a:pPr>
            <a:endParaRPr lang="ru-RU" altLang="ru-RU" i="1" dirty="0" smtClean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071934" y="785794"/>
            <a:ext cx="4929222" cy="585791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i="1" dirty="0" smtClean="0">
                <a:latin typeface="Century Gothic" pitchFamily="34" charset="0"/>
              </a:rPr>
              <a:t> </a:t>
            </a:r>
          </a:p>
          <a:p>
            <a:pPr marL="0" indent="0">
              <a:buNone/>
            </a:pPr>
            <a:endParaRPr lang="ru-RU" sz="1800" i="1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ru-RU" sz="1800" i="1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ru-RU" sz="1800" i="1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ru-RU" sz="1800" i="1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ru-RU" sz="1800" i="1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ru-RU" sz="1800" i="1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ru-RU" sz="1800" i="1" dirty="0" smtClean="0">
              <a:latin typeface="Century Gothic" pitchFamily="34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Century Gothic" pitchFamily="34" charset="0"/>
              </a:rPr>
              <a:t>Математика 3 класс</a:t>
            </a:r>
          </a:p>
          <a:p>
            <a:pPr marL="0" indent="0" algn="just">
              <a:buNone/>
            </a:pPr>
            <a:r>
              <a:rPr lang="ru-RU" sz="1800" dirty="0" smtClean="0"/>
              <a:t>1)Поставь между числами нужные знаки сравнения: 15…17, 36…33, 499…499, 786…876, 909…99, 573…537.</a:t>
            </a:r>
            <a:r>
              <a:rPr lang="ru-RU" sz="1800" dirty="0" smtClean="0">
                <a:latin typeface="Century Gothic" pitchFamily="34" charset="0"/>
              </a:rPr>
              <a:t> </a:t>
            </a:r>
          </a:p>
          <a:p>
            <a:pPr marL="0" indent="0" algn="just">
              <a:buNone/>
            </a:pPr>
            <a:r>
              <a:rPr lang="ru-RU" sz="1800" dirty="0" smtClean="0"/>
              <a:t>2)У тебя возникли затруднения? В чём их причина? </a:t>
            </a:r>
          </a:p>
          <a:p>
            <a:pPr marL="0" indent="0" algn="just">
              <a:buNone/>
            </a:pPr>
            <a:r>
              <a:rPr lang="ru-RU" sz="1800" dirty="0" smtClean="0"/>
              <a:t>3)На какие две группы можно разделить получившиеся записи? Подчеркни записи одной из групп. Как они называются?</a:t>
            </a:r>
          </a:p>
          <a:p>
            <a:pPr marL="0" indent="0" algn="just">
              <a:buNone/>
            </a:pPr>
            <a:r>
              <a:rPr lang="ru-RU" sz="1800" dirty="0" smtClean="0"/>
              <a:t>4)Дополни каждую выделенную группу несколькими записями такого же названия.</a:t>
            </a:r>
          </a:p>
          <a:p>
            <a:pPr marL="0" indent="0" algn="just">
              <a:buNone/>
            </a:pPr>
            <a:endParaRPr lang="ru-RU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4286248" y="928673"/>
            <a:ext cx="4572032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B50BA1"/>
                </a:solidFill>
                <a:latin typeface="Century Gothic" pitchFamily="34" charset="0"/>
              </a:rPr>
              <a:t>Русский язык 2 класс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Запиши пословицы. Отметь опасные места.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</a:rPr>
              <a:t>Расставшись с другом, плачут семь лет, расставшись с родиной – всю жизнь. 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</a:rPr>
              <a:t>Коня на вожжах не удержишь, а слова с языка не воротишь.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Прочитай пословицы без служебных слов. Складно ли получилось?</a:t>
            </a:r>
          </a:p>
          <a:p>
            <a:pPr algn="just"/>
            <a:endParaRPr lang="ru-RU" dirty="0">
              <a:solidFill>
                <a:srgbClr val="B50B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95103"/>
      </p:ext>
    </p:extLst>
  </p:cSld>
  <p:clrMapOvr>
    <a:masterClrMapping/>
  </p:clrMapOvr>
  <p:transition advClick="0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    </a:t>
            </a:r>
            <a:r>
              <a:rPr lang="ru-RU" sz="4800" b="1" i="1" dirty="0" smtClean="0">
                <a:solidFill>
                  <a:srgbClr val="0070C0"/>
                </a:solidFill>
                <a:latin typeface="+mj-lt"/>
              </a:rPr>
              <a:t>Анализ результатов всероссийских проверочных работ по русскому языку, математике, окружающему миру               в 4 классе</a:t>
            </a:r>
          </a:p>
          <a:p>
            <a:pPr algn="ctr">
              <a:buNone/>
            </a:pPr>
            <a:r>
              <a:rPr lang="ru-RU" sz="4800" b="1" i="1" dirty="0" smtClean="0">
                <a:solidFill>
                  <a:srgbClr val="0070C0"/>
                </a:solidFill>
                <a:latin typeface="+mj-lt"/>
              </a:rPr>
              <a:t>(2021,2022,2023,2024 г.г.)</a:t>
            </a:r>
          </a:p>
          <a:p>
            <a:pPr>
              <a:buNone/>
            </a:pPr>
            <a:endParaRPr lang="ru-RU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С чего начать ВПР-2025?</a:t>
            </a:r>
            <a:endParaRPr lang="ru-RU" sz="48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>
                <a:cs typeface="Times New Roman" panose="02020603050405020304" pitchFamily="18" charset="0"/>
              </a:rPr>
              <a:t>Изучить нормативные документы.</a:t>
            </a:r>
          </a:p>
          <a:p>
            <a:r>
              <a:rPr lang="ru-RU" dirty="0" smtClean="0">
                <a:cs typeface="Times New Roman" panose="02020603050405020304" pitchFamily="18" charset="0"/>
              </a:rPr>
              <a:t>Познакомиться с графиком проведения ВПР-2025.</a:t>
            </a:r>
          </a:p>
          <a:p>
            <a:r>
              <a:rPr lang="ru-RU" dirty="0" smtClean="0">
                <a:cs typeface="Times New Roman" panose="02020603050405020304" pitchFamily="18" charset="0"/>
              </a:rPr>
              <a:t>Познакомиться с демоверсиями работ по предметам.</a:t>
            </a:r>
          </a:p>
          <a:p>
            <a:r>
              <a:rPr lang="ru-RU" dirty="0" smtClean="0">
                <a:cs typeface="Times New Roman" panose="02020603050405020304" pitchFamily="18" charset="0"/>
              </a:rPr>
              <a:t>Изучить  различные рекомендации по подготовке и проведению ВПР.</a:t>
            </a:r>
          </a:p>
          <a:p>
            <a:r>
              <a:rPr lang="ru-RU" dirty="0" smtClean="0">
                <a:cs typeface="Times New Roman" panose="02020603050405020304" pitchFamily="18" charset="0"/>
              </a:rPr>
              <a:t>Познакомиться с возникающими проблемами и способами их решения при проведении ВПР.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14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95456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всероссийских проверочных работ в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году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1420334"/>
              </p:ext>
            </p:extLst>
          </p:nvPr>
        </p:nvGraphicFramePr>
        <p:xfrm>
          <a:off x="346170" y="780626"/>
          <a:ext cx="879783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791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074323"/>
              </p:ext>
            </p:extLst>
          </p:nvPr>
        </p:nvGraphicFramePr>
        <p:xfrm>
          <a:off x="611560" y="260648"/>
          <a:ext cx="7992888" cy="6430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1"/>
                <a:gridCol w="2520280"/>
                <a:gridCol w="2232247"/>
              </a:tblGrid>
              <a:tr h="1522836"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4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4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65596">
                <a:tc>
                  <a:txBody>
                    <a:bodyPr/>
                    <a:lstStyle/>
                    <a:p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11 апреля по 16 мая 2025 года  по решению образовательной организации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7413">
                <a:tc>
                  <a:txBody>
                    <a:bodyPr/>
                    <a:lstStyle/>
                    <a:p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Окружающий мир, Литературное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чтение, английский язык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345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Демоверсии ВПР по предметам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/>
              <a:t>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Демоверсии работ можно найти: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ФИОКО</a:t>
            </a:r>
            <a:r>
              <a:rPr lang="ru-RU" dirty="0" smtClean="0"/>
              <a:t>: </a:t>
            </a:r>
            <a:r>
              <a:rPr lang="en-US" dirty="0" smtClean="0">
                <a:hlinkClick r:id="rId2"/>
              </a:rPr>
              <a:t>https</a:t>
            </a:r>
            <a:r>
              <a:rPr lang="ru-RU" dirty="0" smtClean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fisoko.ru</a:t>
            </a:r>
            <a:r>
              <a:rPr lang="en-US" dirty="0" smtClean="0"/>
              <a:t> </a:t>
            </a:r>
            <a:r>
              <a:rPr lang="ru-RU" dirty="0" smtClean="0"/>
              <a:t>;</a:t>
            </a:r>
            <a:endParaRPr lang="en-US" dirty="0" smtClean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сайте: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vpr.statgrad.org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сайте АИРО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им.А.М.Топорова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iro22.ru 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краевые УМО – отделение по начальному общему образованию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«Готовимся к ВПР».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828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+mj-lt"/>
                <a:cs typeface="Times New Roman" panose="02020603050405020304" pitchFamily="18" charset="0"/>
              </a:rPr>
              <a:t>Рекомендации по проведению ВПР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cs typeface="Times New Roman" panose="02020603050405020304" pitchFamily="18" charset="0"/>
              </a:rPr>
              <a:t>Н</a:t>
            </a:r>
            <a:r>
              <a:rPr lang="ru-RU" dirty="0" smtClean="0">
                <a:cs typeface="Times New Roman" panose="02020603050405020304" pitchFamily="18" charset="0"/>
              </a:rPr>
              <a:t>а сайте АИРО </a:t>
            </a:r>
            <a:r>
              <a:rPr lang="ru-RU" dirty="0" err="1" smtClean="0">
                <a:cs typeface="Times New Roman" panose="02020603050405020304" pitchFamily="18" charset="0"/>
              </a:rPr>
              <a:t>им.А.М.Топорова</a:t>
            </a:r>
            <a:r>
              <a:rPr lang="ru-RU" dirty="0" smtClean="0">
                <a:cs typeface="Times New Roman" panose="02020603050405020304" pitchFamily="18" charset="0"/>
              </a:rPr>
              <a:t>: </a:t>
            </a:r>
            <a:r>
              <a:rPr lang="en-US" dirty="0" smtClean="0">
                <a:cs typeface="Times New Roman" panose="02020603050405020304" pitchFamily="18" charset="0"/>
              </a:rPr>
              <a:t>iro22.ru  - </a:t>
            </a:r>
            <a:r>
              <a:rPr lang="ru-RU" dirty="0" smtClean="0">
                <a:cs typeface="Times New Roman" panose="02020603050405020304" pitchFamily="18" charset="0"/>
              </a:rPr>
              <a:t>краевые УМО – отделение по начальному общему образованию – </a:t>
            </a:r>
            <a:r>
              <a:rPr lang="ru-RU" dirty="0" err="1" smtClean="0">
                <a:cs typeface="Times New Roman" panose="02020603050405020304" pitchFamily="18" charset="0"/>
              </a:rPr>
              <a:t>банер</a:t>
            </a:r>
            <a:r>
              <a:rPr lang="ru-RU" dirty="0" smtClean="0">
                <a:cs typeface="Times New Roman" panose="02020603050405020304" pitchFamily="18" charset="0"/>
              </a:rPr>
              <a:t> «Готовимся к ВПР»:</a:t>
            </a:r>
          </a:p>
          <a:p>
            <a:pPr marL="0" indent="0" algn="just">
              <a:buNone/>
            </a:pP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smtClean="0"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cs typeface="Times New Roman" panose="02020603050405020304" pitchFamily="18" charset="0"/>
              </a:rPr>
              <a:t>сетевые консультации специалистов института (общие и  отдельно по предметам). </a:t>
            </a:r>
            <a:r>
              <a:rPr lang="ru-RU" dirty="0" smtClean="0">
                <a:cs typeface="Times New Roman" panose="02020603050405020304" pitchFamily="18" charset="0"/>
              </a:rPr>
              <a:t>Обратить на них особое внимание. Они не утратили своей актуальности.</a:t>
            </a:r>
            <a:endParaRPr lang="en-US" dirty="0" smtClean="0"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24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+mj-lt"/>
                <a:cs typeface="Times New Roman" panose="02020603050405020304" pitchFamily="18" charset="0"/>
              </a:rPr>
              <a:t>Проблемные ситуации при проведении ВПР и пути их решения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>
                <a:cs typeface="Times New Roman" panose="02020603050405020304" pitchFamily="18" charset="0"/>
              </a:rPr>
              <a:t>Для того, чтобы исключить негативные ситуации, необходимо </a:t>
            </a:r>
            <a:r>
              <a:rPr lang="ru-RU" b="1" dirty="0" smtClean="0">
                <a:cs typeface="Times New Roman" panose="02020603050405020304" pitchFamily="18" charset="0"/>
              </a:rPr>
              <a:t>грамотно</a:t>
            </a:r>
            <a:r>
              <a:rPr lang="ru-RU" dirty="0" smtClean="0">
                <a:cs typeface="Times New Roman" panose="02020603050405020304" pitchFamily="18" charset="0"/>
              </a:rPr>
              <a:t> познакомить детей и родителей с тем, что такое ВПР.</a:t>
            </a:r>
          </a:p>
          <a:p>
            <a:pPr marL="0" indent="0" algn="just">
              <a:buNone/>
            </a:pPr>
            <a:r>
              <a:rPr lang="ru-RU" dirty="0" smtClean="0">
                <a:cs typeface="Times New Roman" panose="02020603050405020304" pitchFamily="18" charset="0"/>
              </a:rPr>
              <a:t>•	Самое главное для учителей и родителей – не создавать нервозности вокруг ВПР. Прежде всего ребёнку важно высыпаться, правильно питаться, отдыхать. Нужно поддерживать ребёнка, а не перегружать его упражнениями, не следует нагнетать обстановку.</a:t>
            </a:r>
            <a:endParaRPr 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25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28596" y="116632"/>
            <a:ext cx="8258204" cy="792088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/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/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/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/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/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/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/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Цели/планируемые результаты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вебинара</a:t>
            </a: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/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/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altLang="ru-RU" sz="4400" b="1" dirty="0" smtClean="0">
                <a:solidFill>
                  <a:schemeClr val="tx2"/>
                </a:solidFill>
              </a:rPr>
              <a:t/>
            </a:r>
            <a:br>
              <a:rPr lang="ru-RU" altLang="ru-RU" sz="4400" b="1" dirty="0" smtClean="0">
                <a:solidFill>
                  <a:schemeClr val="tx2"/>
                </a:solidFill>
              </a:rPr>
            </a:br>
            <a:r>
              <a:rPr lang="ru-RU" altLang="ru-RU" b="1" dirty="0" smtClean="0">
                <a:solidFill>
                  <a:schemeClr val="tx2"/>
                </a:solidFill>
              </a:rPr>
              <a:t/>
            </a:r>
            <a:br>
              <a:rPr lang="ru-RU" altLang="ru-RU" b="1" dirty="0" smtClean="0">
                <a:solidFill>
                  <a:schemeClr val="tx2"/>
                </a:solidFill>
              </a:rPr>
            </a:br>
            <a:r>
              <a:rPr lang="ru-RU" altLang="ru-RU" b="1" dirty="0" smtClean="0">
                <a:solidFill>
                  <a:schemeClr val="tx2"/>
                </a:solidFill>
              </a:rPr>
              <a:t/>
            </a:r>
            <a:br>
              <a:rPr lang="ru-RU" altLang="ru-RU" b="1" dirty="0" smtClean="0">
                <a:solidFill>
                  <a:schemeClr val="tx2"/>
                </a:solidFill>
              </a:rPr>
            </a:br>
            <a:endParaRPr lang="ru-RU" altLang="ru-RU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lvl="0"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cs typeface="Times New Roman" pitchFamily="18" charset="0"/>
              </a:rPr>
              <a:t>Представить результаты ВПР -2024, выполненных выпускниками 4-х классов Алтайского края в сравнении с итогами прежних лет </a:t>
            </a:r>
            <a:r>
              <a:rPr lang="ru-RU" sz="3000" b="1" i="1" dirty="0">
                <a:solidFill>
                  <a:srgbClr val="0070C0"/>
                </a:solidFill>
                <a:cs typeface="Times New Roman" pitchFamily="18" charset="0"/>
              </a:rPr>
              <a:t>и общероссийскими </a:t>
            </a:r>
            <a:r>
              <a:rPr lang="ru-RU" sz="3000" b="1" i="1" dirty="0" smtClean="0">
                <a:solidFill>
                  <a:srgbClr val="0070C0"/>
                </a:solidFill>
                <a:cs typeface="Times New Roman" pitchFamily="18" charset="0"/>
              </a:rPr>
              <a:t>показателями</a:t>
            </a:r>
            <a:endParaRPr lang="ru-RU" b="1" i="1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Определить основные проблемы, связанные с недостаточным уровнем качества выполнения заданий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0070C0"/>
                </a:solidFill>
                <a:cs typeface="Times New Roman" pitchFamily="18" charset="0"/>
              </a:rPr>
              <a:t>Наметить возможные пути решения проблем 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Обсудить вопросы организации и проведения ВПР - 2025</a:t>
            </a:r>
          </a:p>
          <a:p>
            <a:pPr>
              <a:buFont typeface="Wingdings" pitchFamily="2" charset="2"/>
              <a:buChar char="ü"/>
            </a:pPr>
            <a:endParaRPr lang="ru-RU" b="1" i="1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b="1" i="1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b="1" i="1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71304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71480"/>
            <a:ext cx="4320480" cy="4009648"/>
          </a:xfrm>
          <a:prstGeom prst="rect">
            <a:avLst/>
          </a:prstGeom>
        </p:spPr>
      </p:pic>
      <p:pic>
        <p:nvPicPr>
          <p:cNvPr id="11" name="Picture 5" descr="C:\Users\ks\Desktop\2019 год\яндекс учебник\10631234_565244036937781_1238473559713492487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00808"/>
            <a:ext cx="4501164" cy="324036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5517232"/>
            <a:ext cx="8821644" cy="1126478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КАЧЕСТВЕННЫХ РЕЗУЛЬТАТОВ ВПР-2025!</a:t>
            </a:r>
            <a:endParaRPr lang="ru-RU" sz="36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3707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 b="1" dirty="0" smtClean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Arial" charset="0"/>
              </a:rPr>
              <a:t>Качество </a:t>
            </a:r>
            <a:r>
              <a:rPr lang="ru-RU" altLang="ru-RU" sz="2400" b="1" dirty="0" err="1" smtClean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Arial" charset="0"/>
              </a:rPr>
              <a:t>обученности</a:t>
            </a:r>
            <a:endParaRPr lang="ru-RU" altLang="ru-RU" sz="3600" dirty="0" smtClean="0">
              <a:solidFill>
                <a:schemeClr val="accent5">
                  <a:lumMod val="50000"/>
                </a:schemeClr>
              </a:solidFill>
              <a:ea typeface="Calibri" pitchFamily="34" charset="0"/>
              <a:cs typeface="Arial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11692"/>
              </p:ext>
            </p:extLst>
          </p:nvPr>
        </p:nvGraphicFramePr>
        <p:xfrm>
          <a:off x="232618" y="332656"/>
          <a:ext cx="8678768" cy="6408492"/>
        </p:xfrm>
        <a:graphic>
          <a:graphicData uri="http://schemas.openxmlformats.org/drawingml/2006/table">
            <a:tbl>
              <a:tblPr/>
              <a:tblGrid>
                <a:gridCol w="2223486"/>
                <a:gridCol w="1096226"/>
                <a:gridCol w="699585"/>
                <a:gridCol w="712953"/>
                <a:gridCol w="702556"/>
                <a:gridCol w="594127"/>
                <a:gridCol w="856701"/>
                <a:gridCol w="645528"/>
                <a:gridCol w="573803"/>
                <a:gridCol w="573803"/>
              </a:tblGrid>
              <a:tr h="352054">
                <a:tc rowSpan="2"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Регион</a:t>
                      </a:r>
                    </a:p>
                  </a:txBody>
                  <a:tcPr marL="9525" marR="95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Кол-во уч. 2024г.</a:t>
                      </a:r>
                    </a:p>
                  </a:txBody>
                  <a:tcPr marL="9525" marR="95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Распределение групп баллов в %</a:t>
                      </a:r>
                    </a:p>
                  </a:txBody>
                  <a:tcPr marL="9525" marR="95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2024 г. </a:t>
                      </a:r>
                    </a:p>
                  </a:txBody>
                  <a:tcPr marL="9525" marR="95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Качество (%)</a:t>
                      </a:r>
                    </a:p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Качество</a:t>
                      </a:r>
                    </a:p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 (2023 г.) </a:t>
                      </a:r>
                    </a:p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525" marR="9525" marT="0" marB="0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Качество (%)</a:t>
                      </a:r>
                    </a:p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(2022 г.) </a:t>
                      </a:r>
                    </a:p>
                  </a:txBody>
                  <a:tcPr marL="9525" marR="9525" marT="0" marB="0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Качество (%)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(2021 г.)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4" marB="0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955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8187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русский язык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3474"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Ср.значение по России</a:t>
                      </a:r>
                    </a:p>
                  </a:txBody>
                  <a:tcPr marL="9525" marR="95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1583487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5,1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30,15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46,34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18,42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  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64,76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64,45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57,3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65,59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6024"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Ср.значение по Алтайскому краю</a:t>
                      </a: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25899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6,94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33,59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45,69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13,78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59,47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58,67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54,1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61,6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1514">
                <a:tc gridSpan="10"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математика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5331"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Ср.значение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по России</a:t>
                      </a:r>
                    </a:p>
                  </a:txBody>
                  <a:tcPr marL="9525" marR="95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1599378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2,69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22,13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44,83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30,35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75,18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75,28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69,4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76,13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660"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Ср.значение по Алтайскому краю</a:t>
                      </a: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dirty="0" smtClean="0"/>
                        <a:t>26097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24,37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46,71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25,63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72,34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66,81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72,76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61,1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1514">
                <a:tc gridSpan="10"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окружающий мир</a:t>
                      </a: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3475"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Ср.значение по России</a:t>
                      </a:r>
                    </a:p>
                  </a:txBody>
                  <a:tcPr marL="9525" marR="95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1587984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18,24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55,24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25,48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80,72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79,72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70,08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79,32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395"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Ср.значение по Алтайскому краю</a:t>
                      </a:r>
                    </a:p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25878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18,69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58,21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22,41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80,62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78,36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69,07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79,65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2468280"/>
              </p:ext>
            </p:extLst>
          </p:nvPr>
        </p:nvGraphicFramePr>
        <p:xfrm>
          <a:off x="323529" y="1"/>
          <a:ext cx="8820472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642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357190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  <a:endParaRPr lang="ru-RU" alt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r:id="" action="ppaction://noaction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3099451"/>
              </p:ext>
            </p:extLst>
          </p:nvPr>
        </p:nvGraphicFramePr>
        <p:xfrm>
          <a:off x="107504" y="692695"/>
          <a:ext cx="8784972" cy="5837260"/>
        </p:xfrm>
        <a:graphic>
          <a:graphicData uri="http://schemas.openxmlformats.org/drawingml/2006/table">
            <a:tbl>
              <a:tblPr/>
              <a:tblGrid>
                <a:gridCol w="1104622"/>
                <a:gridCol w="304835"/>
                <a:gridCol w="242701"/>
                <a:gridCol w="384091"/>
                <a:gridCol w="460909"/>
                <a:gridCol w="384091"/>
                <a:gridCol w="307272"/>
                <a:gridCol w="307272"/>
                <a:gridCol w="384091"/>
                <a:gridCol w="307272"/>
                <a:gridCol w="384091"/>
                <a:gridCol w="384091"/>
                <a:gridCol w="307272"/>
                <a:gridCol w="384091"/>
                <a:gridCol w="384091"/>
                <a:gridCol w="307272"/>
                <a:gridCol w="307272"/>
                <a:gridCol w="422163"/>
                <a:gridCol w="346019"/>
                <a:gridCol w="384091"/>
                <a:gridCol w="307272"/>
                <a:gridCol w="307272"/>
                <a:gridCol w="372819"/>
              </a:tblGrid>
              <a:tr h="7362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Регион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Кол-во.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Задания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1К1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1К2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3(1)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3(2)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66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Алтайский край 2021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(весна)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25433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75</a:t>
                      </a:r>
                      <a:endParaRPr lang="ru-RU" sz="18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77</a:t>
                      </a:r>
                      <a:endParaRPr lang="ru-RU" sz="18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55</a:t>
                      </a:r>
                      <a:endParaRPr lang="ru-RU" sz="18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59</a:t>
                      </a:r>
                      <a:endParaRPr lang="ru-RU" sz="18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67</a:t>
                      </a:r>
                      <a:endParaRPr lang="ru-RU" sz="18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72</a:t>
                      </a:r>
                      <a:endParaRPr lang="ru-RU" sz="18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69</a:t>
                      </a:r>
                      <a:endParaRPr lang="ru-RU" sz="18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65</a:t>
                      </a:r>
                      <a:endParaRPr lang="ru-RU" sz="18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69</a:t>
                      </a:r>
                      <a:endParaRPr lang="ru-RU" sz="18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70</a:t>
                      </a:r>
                      <a:endParaRPr lang="ru-RU" sz="18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67</a:t>
                      </a:r>
                      <a:endParaRPr lang="ru-RU" sz="18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60</a:t>
                      </a:r>
                      <a:endParaRPr lang="ru-RU" sz="18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80</a:t>
                      </a:r>
                      <a:endParaRPr lang="ru-RU" sz="18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42</a:t>
                      </a:r>
                      <a:endParaRPr lang="ru-RU" sz="18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34</a:t>
                      </a:r>
                      <a:endParaRPr lang="ru-RU" sz="18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9494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Алтайский край 2022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(осень)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22404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83</a:t>
                      </a:r>
                      <a:endParaRPr lang="ru-RU" sz="18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55</a:t>
                      </a:r>
                      <a:endParaRPr lang="ru-RU" sz="18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79</a:t>
                      </a:r>
                      <a:endParaRPr lang="ru-RU" sz="18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68</a:t>
                      </a:r>
                      <a:endParaRPr lang="ru-RU" sz="18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70</a:t>
                      </a:r>
                      <a:endParaRPr lang="ru-RU" sz="18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67</a:t>
                      </a:r>
                      <a:endParaRPr lang="ru-RU" sz="18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52</a:t>
                      </a:r>
                      <a:endParaRPr lang="ru-RU" sz="18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58</a:t>
                      </a:r>
                      <a:endParaRPr lang="ru-RU" sz="18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64</a:t>
                      </a:r>
                      <a:endParaRPr lang="ru-RU" sz="18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71</a:t>
                      </a:r>
                      <a:endParaRPr lang="ru-RU" sz="18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66</a:t>
                      </a:r>
                      <a:endParaRPr lang="ru-RU" sz="18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61</a:t>
                      </a:r>
                      <a:endParaRPr lang="ru-RU" sz="18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63</a:t>
                      </a:r>
                      <a:endParaRPr lang="ru-RU" sz="18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60</a:t>
                      </a:r>
                      <a:endParaRPr lang="ru-RU" sz="18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60</a:t>
                      </a:r>
                      <a:endParaRPr lang="ru-RU" sz="18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50</a:t>
                      </a:r>
                      <a:endParaRPr lang="ru-RU" sz="18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76</a:t>
                      </a:r>
                      <a:endParaRPr lang="ru-RU" sz="18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39</a:t>
                      </a:r>
                      <a:endParaRPr lang="ru-RU" sz="18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34</a:t>
                      </a:r>
                      <a:endParaRPr lang="ru-RU" sz="18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77682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Алтайский край 2023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(весна)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  26077</a:t>
                      </a:r>
                      <a:endParaRPr lang="ru-RU" sz="1600" b="1" dirty="0"/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85</a:t>
                      </a:r>
                      <a:endParaRPr lang="ru-RU" sz="18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60</a:t>
                      </a:r>
                      <a:endParaRPr lang="ru-RU" sz="18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81</a:t>
                      </a:r>
                      <a:endParaRPr lang="ru-RU" sz="18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73</a:t>
                      </a:r>
                      <a:endParaRPr lang="ru-RU" sz="18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73</a:t>
                      </a:r>
                      <a:endParaRPr lang="ru-RU" sz="18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75</a:t>
                      </a:r>
                      <a:endParaRPr lang="ru-RU" sz="18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53</a:t>
                      </a:r>
                      <a:endParaRPr lang="ru-RU" sz="18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56</a:t>
                      </a:r>
                      <a:endParaRPr lang="ru-RU" sz="18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66</a:t>
                      </a:r>
                      <a:endParaRPr lang="ru-RU" sz="18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68</a:t>
                      </a:r>
                      <a:endParaRPr lang="ru-RU" sz="18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67</a:t>
                      </a:r>
                      <a:endParaRPr lang="ru-RU" sz="18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61</a:t>
                      </a:r>
                      <a:endParaRPr lang="ru-RU" sz="18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66</a:t>
                      </a:r>
                      <a:endParaRPr lang="ru-RU" sz="18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67</a:t>
                      </a:r>
                      <a:endParaRPr lang="ru-RU" sz="18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65</a:t>
                      </a:r>
                      <a:endParaRPr lang="ru-RU" sz="18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58</a:t>
                      </a:r>
                      <a:endParaRPr lang="ru-RU" sz="18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79</a:t>
                      </a:r>
                      <a:endParaRPr lang="ru-RU" sz="18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40</a:t>
                      </a:r>
                      <a:endParaRPr lang="ru-RU" sz="18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33</a:t>
                      </a:r>
                      <a:endParaRPr lang="ru-RU" sz="18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15477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РФ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1583487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61</a:t>
                      </a:r>
                      <a:endParaRPr lang="ru-RU" sz="20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87</a:t>
                      </a:r>
                      <a:endParaRPr lang="ru-RU" sz="20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65</a:t>
                      </a:r>
                      <a:endParaRPr lang="ru-RU" sz="20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83</a:t>
                      </a:r>
                      <a:endParaRPr lang="ru-RU" sz="20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76</a:t>
                      </a:r>
                      <a:endParaRPr lang="ru-RU" sz="20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76</a:t>
                      </a:r>
                      <a:endParaRPr lang="ru-RU" sz="20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80</a:t>
                      </a:r>
                      <a:endParaRPr lang="ru-RU" sz="20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56</a:t>
                      </a:r>
                      <a:endParaRPr lang="ru-RU" sz="20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61</a:t>
                      </a:r>
                      <a:endParaRPr lang="ru-RU" sz="20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68</a:t>
                      </a:r>
                      <a:endParaRPr lang="ru-RU" sz="20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72</a:t>
                      </a:r>
                      <a:endParaRPr lang="ru-RU" sz="20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71</a:t>
                      </a:r>
                      <a:endParaRPr lang="ru-RU" sz="20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65</a:t>
                      </a:r>
                      <a:endParaRPr lang="ru-RU" sz="20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69</a:t>
                      </a:r>
                      <a:endParaRPr lang="ru-RU" sz="20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69</a:t>
                      </a:r>
                      <a:endParaRPr lang="ru-RU" sz="20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68</a:t>
                      </a:r>
                      <a:endParaRPr lang="ru-RU" sz="20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61</a:t>
                      </a:r>
                      <a:endParaRPr lang="ru-RU" sz="20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80</a:t>
                      </a:r>
                      <a:endParaRPr lang="ru-RU" sz="20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44</a:t>
                      </a:r>
                      <a:endParaRPr lang="ru-RU" sz="20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40</a:t>
                      </a:r>
                      <a:endParaRPr lang="ru-RU" sz="20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4597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Алтайский </a:t>
                      </a:r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край</a:t>
                      </a: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2024</a:t>
                      </a: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(весна)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25899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85</a:t>
                      </a:r>
                      <a:endParaRPr lang="ru-RU" sz="20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59</a:t>
                      </a:r>
                      <a:endParaRPr lang="ru-RU" sz="20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82</a:t>
                      </a:r>
                      <a:endParaRPr lang="ru-RU" sz="20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74</a:t>
                      </a:r>
                      <a:endParaRPr lang="ru-RU" sz="20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74</a:t>
                      </a:r>
                      <a:endParaRPr lang="ru-RU" sz="20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76</a:t>
                      </a:r>
                      <a:endParaRPr lang="ru-RU" sz="20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52</a:t>
                      </a:r>
                      <a:endParaRPr lang="ru-RU" sz="20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56</a:t>
                      </a:r>
                      <a:endParaRPr lang="ru-RU" sz="20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67</a:t>
                      </a:r>
                      <a:endParaRPr lang="ru-RU" sz="20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67</a:t>
                      </a:r>
                      <a:endParaRPr lang="ru-RU" sz="20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68</a:t>
                      </a:r>
                      <a:endParaRPr lang="ru-RU" sz="20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63</a:t>
                      </a:r>
                      <a:endParaRPr lang="ru-RU" sz="20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67</a:t>
                      </a:r>
                      <a:endParaRPr lang="ru-RU" sz="20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69</a:t>
                      </a:r>
                      <a:endParaRPr lang="ru-RU" sz="20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65</a:t>
                      </a:r>
                      <a:endParaRPr lang="ru-RU" sz="20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60</a:t>
                      </a:r>
                      <a:endParaRPr lang="ru-RU" sz="20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80</a:t>
                      </a:r>
                      <a:endParaRPr lang="ru-RU" sz="20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41</a:t>
                      </a:r>
                      <a:endParaRPr lang="ru-RU" sz="20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33</a:t>
                      </a:r>
                      <a:endParaRPr lang="ru-RU" sz="2000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304804"/>
      </p:ext>
    </p:extLst>
  </p:cSld>
  <p:clrMapOvr>
    <a:masterClrMapping/>
  </p:clrMapOvr>
  <p:transition advClick="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16"/>
          <p:cNvSpPr>
            <a:spLocks noGrp="1" noChangeArrowheads="1"/>
          </p:cNvSpPr>
          <p:nvPr>
            <p:ph type="title"/>
          </p:nvPr>
        </p:nvSpPr>
        <p:spPr>
          <a:xfrm>
            <a:off x="626270" y="178564"/>
            <a:ext cx="7747000" cy="785818"/>
          </a:xfrm>
          <a:blipFill dpi="0" rotWithShape="1">
            <a:blip r:embed="rId3" cstate="print"/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eaLnBrk="1" hangingPunct="1"/>
            <a:r>
              <a:rPr lang="ru-RU" altLang="ru-RU" sz="2000" b="1" dirty="0" smtClean="0">
                <a:solidFill>
                  <a:srgbClr val="0070C0"/>
                </a:solidFill>
              </a:rPr>
              <a:t>ЗАТРУДНЕНИЯ, СВЯЗАННЫЕ С НЕДОСТАТОЧНЫМ УСВОЕНИЕМ ПРЕДМЕТНЫХ И МЕТАПРЕДМЕТНЫХ РЕЗУЛЬТАТОВ</a:t>
            </a:r>
          </a:p>
        </p:txBody>
      </p:sp>
      <p:sp>
        <p:nvSpPr>
          <p:cNvPr id="28674" name="Rectangle 17"/>
          <p:cNvSpPr>
            <a:spLocks noGrp="1" noChangeArrowheads="1"/>
          </p:cNvSpPr>
          <p:nvPr>
            <p:ph idx="1"/>
          </p:nvPr>
        </p:nvSpPr>
        <p:spPr>
          <a:xfrm>
            <a:off x="395289" y="964383"/>
            <a:ext cx="8208962" cy="5488806"/>
          </a:xfrm>
          <a:blipFill dpi="0" rotWithShape="1">
            <a:blip r:embed="rId3" cstate="print"/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algn="just"/>
            <a:r>
              <a:rPr lang="ru-RU" altLang="ru-RU" sz="2200" i="1" dirty="0" smtClean="0">
                <a:solidFill>
                  <a:srgbClr val="002060"/>
                </a:solidFill>
              </a:rPr>
              <a:t> </a:t>
            </a:r>
            <a:r>
              <a:rPr lang="ru-RU" altLang="ru-RU" sz="2200" dirty="0" smtClean="0"/>
              <a:t>низкий (недостаточный) уровень (к сожалению, иногда и вовсе отсутствие) </a:t>
            </a:r>
            <a:r>
              <a:rPr lang="ru-RU" altLang="ru-RU" sz="2200" b="1" dirty="0" smtClean="0">
                <a:solidFill>
                  <a:srgbClr val="990099"/>
                </a:solidFill>
              </a:rPr>
              <a:t>владения общим способом (алгоритмом) определения частей слова/ частей </a:t>
            </a:r>
            <a:r>
              <a:rPr lang="ru-RU" altLang="ru-RU" sz="2200" b="1" dirty="0" smtClean="0">
                <a:solidFill>
                  <a:srgbClr val="B50BA1"/>
                </a:solidFill>
              </a:rPr>
              <a:t>речи/ однородных членов;</a:t>
            </a:r>
          </a:p>
          <a:p>
            <a:pPr algn="just"/>
            <a:r>
              <a:rPr lang="ru-RU" altLang="ru-RU" sz="2200" dirty="0" smtClean="0"/>
              <a:t>низкий уровень </a:t>
            </a:r>
            <a:r>
              <a:rPr lang="ru-RU" altLang="ru-RU" sz="2200" dirty="0" err="1" smtClean="0"/>
              <a:t>сформированности</a:t>
            </a:r>
            <a:r>
              <a:rPr lang="ru-RU" altLang="ru-RU" sz="2200" dirty="0" smtClean="0"/>
              <a:t> (либо отсутствие) необходимых универсальных учебных действий, которые включают </a:t>
            </a:r>
            <a:r>
              <a:rPr lang="ru-RU" altLang="ru-RU" sz="2200" b="1" dirty="0" smtClean="0">
                <a:solidFill>
                  <a:srgbClr val="990099"/>
                </a:solidFill>
              </a:rPr>
              <a:t>анализ морфологических признаков</a:t>
            </a:r>
            <a:r>
              <a:rPr lang="ru-RU" altLang="ru-RU" sz="2200" dirty="0" smtClean="0"/>
              <a:t>; </a:t>
            </a:r>
            <a:r>
              <a:rPr lang="ru-RU" altLang="ru-RU" sz="2200" b="1" dirty="0" smtClean="0">
                <a:solidFill>
                  <a:srgbClr val="990099"/>
                </a:solidFill>
              </a:rPr>
              <a:t>установление их причинно-следственных связей; построение логической цепи рассуждений</a:t>
            </a:r>
            <a:r>
              <a:rPr lang="ru-RU" altLang="ru-RU" sz="2200" dirty="0" smtClean="0"/>
              <a:t>, приводящей к верному выбору и </a:t>
            </a:r>
            <a:r>
              <a:rPr lang="ru-RU" altLang="ru-RU" sz="2200" dirty="0" err="1" smtClean="0"/>
              <a:t>т.д</a:t>
            </a:r>
            <a:r>
              <a:rPr lang="ru-RU" altLang="ru-RU" sz="2200" dirty="0" smtClean="0"/>
              <a:t>;</a:t>
            </a:r>
          </a:p>
          <a:p>
            <a:pPr algn="just"/>
            <a:r>
              <a:rPr lang="ru-RU" altLang="ru-RU" sz="2200" dirty="0" smtClean="0"/>
              <a:t>низкий уровень </a:t>
            </a:r>
            <a:r>
              <a:rPr lang="ru-RU" altLang="ru-RU" sz="2200" dirty="0" err="1" smtClean="0"/>
              <a:t>сформированности</a:t>
            </a:r>
            <a:r>
              <a:rPr lang="ru-RU" altLang="ru-RU" sz="2200" dirty="0" smtClean="0"/>
              <a:t> умения адекватно понимать письменно предъявляемую </a:t>
            </a:r>
            <a:r>
              <a:rPr lang="ru-RU" altLang="ru-RU" sz="2200" b="1" dirty="0" smtClean="0">
                <a:solidFill>
                  <a:srgbClr val="990099"/>
                </a:solidFill>
              </a:rPr>
              <a:t>текстовую информацию, интерпретировать её; составлять план текста; делить текст на смысловые части.</a:t>
            </a:r>
            <a:endParaRPr lang="ru-RU" altLang="ru-RU" sz="2200" dirty="0" smtClean="0"/>
          </a:p>
          <a:p>
            <a:pPr algn="just"/>
            <a:r>
              <a:rPr lang="ru-RU" altLang="ru-RU" sz="2200" dirty="0" smtClean="0"/>
              <a:t>небольшой словарный запас и </a:t>
            </a:r>
            <a:r>
              <a:rPr lang="ru-RU" altLang="ru-RU" sz="2200" b="1" dirty="0" smtClean="0">
                <a:solidFill>
                  <a:srgbClr val="990099"/>
                </a:solidFill>
              </a:rPr>
              <a:t>лексическая бедность</a:t>
            </a:r>
            <a:r>
              <a:rPr lang="ru-RU" altLang="ru-RU" sz="2200" dirty="0" smtClean="0"/>
              <a:t>, которые не позволяет в полной мере использовать </a:t>
            </a:r>
            <a:r>
              <a:rPr lang="ru-RU" altLang="ru-RU" sz="2200" b="1" dirty="0" smtClean="0">
                <a:solidFill>
                  <a:srgbClr val="990099"/>
                </a:solidFill>
              </a:rPr>
              <a:t>синонимы</a:t>
            </a:r>
            <a:r>
              <a:rPr lang="ru-RU" altLang="ru-RU" sz="2200" dirty="0" smtClean="0"/>
              <a:t> для устранения повторов в тексте.</a:t>
            </a:r>
          </a:p>
          <a:p>
            <a:pPr eaLnBrk="1" hangingPunct="1">
              <a:buFontTx/>
              <a:buNone/>
            </a:pPr>
            <a:endParaRPr lang="ru-RU" altLang="ru-RU" dirty="0" smtClean="0"/>
          </a:p>
        </p:txBody>
      </p:sp>
      <p:pic>
        <p:nvPicPr>
          <p:cNvPr id="38917" name="Picture 5" descr="20df76943c2a"/>
          <p:cNvPicPr>
            <a:picLocks noChangeAspect="1" noChangeArrowheads="1"/>
          </p:cNvPicPr>
          <p:nvPr/>
        </p:nvPicPr>
        <p:blipFill>
          <a:blip r:embed="rId4" cstate="print"/>
          <a:srcRect l="39082" t="15372" r="48196" b="70837"/>
          <a:stretch>
            <a:fillRect/>
          </a:stretch>
        </p:blipFill>
        <p:spPr bwMode="auto">
          <a:xfrm>
            <a:off x="142844" y="1071546"/>
            <a:ext cx="785817" cy="70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7" descr="20df76943c2a"/>
          <p:cNvPicPr>
            <a:picLocks noChangeAspect="1" noChangeArrowheads="1"/>
          </p:cNvPicPr>
          <p:nvPr/>
        </p:nvPicPr>
        <p:blipFill>
          <a:blip r:embed="rId5" cstate="print"/>
          <a:srcRect l="39082" r="48196" b="84628"/>
          <a:stretch>
            <a:fillRect/>
          </a:stretch>
        </p:blipFill>
        <p:spPr bwMode="auto">
          <a:xfrm>
            <a:off x="0" y="3286125"/>
            <a:ext cx="78578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9925606"/>
      </p:ext>
    </p:extLst>
  </p:cSld>
  <p:clrMapOvr>
    <a:masterClrMapping/>
  </p:clrMapOvr>
  <p:transition advClick="0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 b="1" dirty="0" smtClean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Arial" charset="0"/>
              </a:rPr>
              <a:t>Качество </a:t>
            </a:r>
            <a:r>
              <a:rPr lang="ru-RU" altLang="ru-RU" sz="2400" b="1" dirty="0" err="1" smtClean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Arial" charset="0"/>
              </a:rPr>
              <a:t>обученности</a:t>
            </a:r>
            <a:endParaRPr lang="ru-RU" altLang="ru-RU" sz="3600" dirty="0" smtClean="0">
              <a:solidFill>
                <a:schemeClr val="accent5">
                  <a:lumMod val="50000"/>
                </a:schemeClr>
              </a:solidFill>
              <a:ea typeface="Calibri" pitchFamily="34" charset="0"/>
              <a:cs typeface="Arial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999818"/>
              </p:ext>
            </p:extLst>
          </p:nvPr>
        </p:nvGraphicFramePr>
        <p:xfrm>
          <a:off x="232618" y="332656"/>
          <a:ext cx="8678768" cy="3293108"/>
        </p:xfrm>
        <a:graphic>
          <a:graphicData uri="http://schemas.openxmlformats.org/drawingml/2006/table">
            <a:tbl>
              <a:tblPr/>
              <a:tblGrid>
                <a:gridCol w="2223486"/>
                <a:gridCol w="1096226"/>
                <a:gridCol w="699585"/>
                <a:gridCol w="712953"/>
                <a:gridCol w="702556"/>
                <a:gridCol w="594127"/>
                <a:gridCol w="856701"/>
                <a:gridCol w="645528"/>
                <a:gridCol w="573803"/>
                <a:gridCol w="573803"/>
              </a:tblGrid>
              <a:tr h="352054">
                <a:tc rowSpan="2"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Регион</a:t>
                      </a:r>
                    </a:p>
                  </a:txBody>
                  <a:tcPr marL="9525" marR="95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Кол-во уч. 2023г.</a:t>
                      </a:r>
                    </a:p>
                  </a:txBody>
                  <a:tcPr marL="9525" marR="95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Распределение групп баллов в %</a:t>
                      </a:r>
                    </a:p>
                  </a:txBody>
                  <a:tcPr marL="9525" marR="95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2024 г. </a:t>
                      </a:r>
                    </a:p>
                  </a:txBody>
                  <a:tcPr marL="9525" marR="95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Качество (%)</a:t>
                      </a:r>
                    </a:p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Качество</a:t>
                      </a:r>
                    </a:p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 (2023 г.) </a:t>
                      </a:r>
                    </a:p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525" marR="9525" marT="0" marB="0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Качество (%)</a:t>
                      </a:r>
                    </a:p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(2022 г.) </a:t>
                      </a:r>
                    </a:p>
                  </a:txBody>
                  <a:tcPr marL="9525" marR="9525" marT="0" marB="0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Качество (%)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(2021 г.)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4" marB="0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955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514">
                <a:tc gridSpan="10"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математика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5331"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Ср.значение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по России</a:t>
                      </a:r>
                    </a:p>
                  </a:txBody>
                  <a:tcPr marL="9525" marR="95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1599378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2,69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22,13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44,83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30,35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75,18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75,28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69,4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76,13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660"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Ср.значение по Алтайскому краю</a:t>
                      </a: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dirty="0" smtClean="0"/>
                        <a:t>26097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24,37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46,71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25,63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72,34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66,81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72,76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61,1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4498351"/>
      </p:ext>
    </p:extLst>
  </p:cSld>
  <p:clrMapOvr>
    <a:masterClrMapping/>
  </p:clrMapOvr>
  <p:transition advClick="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734391783"/>
              </p:ext>
            </p:extLst>
          </p:nvPr>
        </p:nvGraphicFramePr>
        <p:xfrm>
          <a:off x="107504" y="1268760"/>
          <a:ext cx="885698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23528" y="116635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гистограмма отметок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Алтайскому краю в сравнении с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за 2024 год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(%)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40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ражение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6196</TotalTime>
  <Words>2496</Words>
  <Application>Microsoft Office PowerPoint</Application>
  <PresentationFormat>Экран (4:3)</PresentationFormat>
  <Paragraphs>660</Paragraphs>
  <Slides>37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46" baseType="lpstr">
      <vt:lpstr>Arial</vt:lpstr>
      <vt:lpstr>Calibri</vt:lpstr>
      <vt:lpstr>Century Gothic</vt:lpstr>
      <vt:lpstr>Constantia</vt:lpstr>
      <vt:lpstr>Times New Roman</vt:lpstr>
      <vt:lpstr>Wingdings</vt:lpstr>
      <vt:lpstr>Wingdings 2</vt:lpstr>
      <vt:lpstr>Тема Office</vt:lpstr>
      <vt:lpstr>1_Поток</vt:lpstr>
      <vt:lpstr>             ВПР – 2024:  проблемы  и перспективы    Поворознюк Лилия Владимировна,  руководитель отделения по НОО КУМО; Каменева Любовь Викторовна, заместитель руководителя отделения по НОО КУМО Васильева Галина Леонидовна, учитель начальных классов МБОУ «СОШ №76»       </vt:lpstr>
      <vt:lpstr>Цели/планируемые результаты</vt:lpstr>
      <vt:lpstr>Презентация PowerPoint</vt:lpstr>
      <vt:lpstr>Качество обученности</vt:lpstr>
      <vt:lpstr>Презентация PowerPoint</vt:lpstr>
      <vt:lpstr>Русский язык</vt:lpstr>
      <vt:lpstr>ЗАТРУДНЕНИЯ, СВЯЗАННЫЕ С НЕДОСТАТОЧНЫМ УСВОЕНИЕМ ПРЕДМЕТНЫХ И МЕТАПРЕДМЕТНЫХ РЕЗУЛЬТАТОВ</vt:lpstr>
      <vt:lpstr>Качество обученности</vt:lpstr>
      <vt:lpstr>Презентация PowerPoint</vt:lpstr>
      <vt:lpstr>Презентация PowerPoint</vt:lpstr>
      <vt:lpstr>Результаты выполнения заданий ВПР по Математике (%)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Наибольшую трудность вызывают задания,  направленные на умения</vt:lpstr>
      <vt:lpstr>Анализ результатов всероссийских проверочных работ по окружающему миру  в 4 классе </vt:lpstr>
      <vt:lpstr>Качество обученности</vt:lpstr>
      <vt:lpstr> Общая гистограмма отметок по окружающему миру по Алтайскому краю в сравнении с результатами по России за 2024 год(%) </vt:lpstr>
      <vt:lpstr> Общая гистограмма отметок по окружающему миру по Алтайскому краю в сравнении с результатами по России за 2023, 2024 года (%) </vt:lpstr>
      <vt:lpstr>Презентация PowerPoint</vt:lpstr>
      <vt:lpstr>Наибольшую трудность вызывают задания,  направленные на умения</vt:lpstr>
      <vt:lpstr>Наибольшую трудность вызывают задания,  направленные на умения</vt:lpstr>
      <vt:lpstr>Наибольшую трудность вызывают задания,  направленные на умения</vt:lpstr>
      <vt:lpstr>ВАЖНО УМЕТЬ:</vt:lpstr>
      <vt:lpstr>   </vt:lpstr>
      <vt:lpstr>Учебное задание</vt:lpstr>
      <vt:lpstr>С чего начать ВПР-2025?</vt:lpstr>
      <vt:lpstr>                 Порядок проведения всероссийских проверочных работ в 2025 году</vt:lpstr>
      <vt:lpstr>Презентация PowerPoint</vt:lpstr>
      <vt:lpstr>Демоверсии ВПР по предметам</vt:lpstr>
      <vt:lpstr>Рекомендации по проведению ВПР</vt:lpstr>
      <vt:lpstr>Проблемные ситуации при проведении ВПР и пути их решения</vt:lpstr>
      <vt:lpstr>       Цели/планируемые результаты вебинара       </vt:lpstr>
      <vt:lpstr>КАЧЕСТВЕННЫХ РЕЗУЛЬТАТОВ ВПР-2025!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Дифференцированный подход к обучающимся с задержкой психического развития на уроке  в условиях реализации  ФГОС НОО обучающихся с ОВЗ</dc:title>
  <dc:creator>ks</dc:creator>
  <cp:lastModifiedBy>Учетная запись Майкрософт</cp:lastModifiedBy>
  <cp:revision>302</cp:revision>
  <dcterms:created xsi:type="dcterms:W3CDTF">2017-09-13T07:17:21Z</dcterms:created>
  <dcterms:modified xsi:type="dcterms:W3CDTF">2024-10-30T15:33:08Z</dcterms:modified>
</cp:coreProperties>
</file>