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MxTjFSwBDQozwCeyp/RGAsZKW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6895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9831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4028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8159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771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431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1627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6392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2245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8601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9122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13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691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66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346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264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3191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72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900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35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10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0644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60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07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7193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193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dAM2eSkpsDPq_HGpLB1-qymOd0e2DDNC/view?usp=shar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 b="1" i="0" u="none" strike="noStrike" cap="none">
                <a:solidFill>
                  <a:srgbClr val="C4E0B2"/>
                </a:solidFill>
                <a:latin typeface="Calibri"/>
                <a:ea typeface="Calibri"/>
                <a:cs typeface="Calibri"/>
                <a:sym typeface="Calibri"/>
              </a:rPr>
              <a:t>ИГРОВЫЕ ТЕХНОЛОГИИ В ПРЕПОДАВАНИИ ШАХМАТ</a:t>
            </a:r>
            <a:endParaRPr sz="3500" b="0" i="0" u="none" strike="noStrike" cap="none">
              <a:solidFill>
                <a:srgbClr val="C4E0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C4E0B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6222357" y="3473356"/>
            <a:ext cx="56431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Дербилова Евгения Олеговна</a:t>
            </a:r>
            <a:r>
              <a:rPr lang="ru-RU" sz="18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педагог дополнительного образования МБУДО «Центр развития творчества» г. Рубцовска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Шилко Виктория Сергеевна</a:t>
            </a:r>
            <a:r>
              <a:rPr lang="ru-RU" sz="18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методист МБУДО «Центр развития творчества» г. Рубцовска</a:t>
            </a:r>
            <a:endParaRPr sz="12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6096000" y="426720"/>
            <a:ext cx="6139543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НОМИНАЦИЯ КОНКУРСА: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«Игровые технологии для развития шахматного образования»</a:t>
            </a:r>
            <a:endParaRPr sz="1800" b="1" i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142008" y="1603084"/>
            <a:ext cx="58227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«Мат тяжёлыми и лёгкими фигурами»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(геймификация образовательного процесса»)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0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1 этап. «Что? Где? Когда?»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1"/>
          </p:nvPr>
        </p:nvSpPr>
        <p:spPr>
          <a:xfrm>
            <a:off x="812320" y="137705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                       </a:t>
            </a:r>
            <a:r>
              <a:rPr lang="ru-RU" sz="2000" i="1">
                <a:latin typeface="Arial Narrow"/>
                <a:ea typeface="Arial Narrow"/>
                <a:cs typeface="Arial Narrow"/>
                <a:sym typeface="Arial Narrow"/>
              </a:rPr>
              <a:t>Комментарии</a:t>
            </a:r>
            <a:r>
              <a:rPr lang="ru-RU" sz="2000" b="1" i="1"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r>
              <a:rPr lang="ru-RU" sz="2000" i="1">
                <a:latin typeface="Arial Narrow"/>
                <a:ea typeface="Arial Narrow"/>
                <a:cs typeface="Arial Narrow"/>
                <a:sym typeface="Arial Narrow"/>
              </a:rPr>
              <a:t> нужно поставить ферзя на А1.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i="1"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                       После чего черные сделают еще один ход,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i="1"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                               но следующий ход белых приведет к мату.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1" name="Google Shape;151;p10" descr="C:\Users\User\Downloads\user1220x0_13212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46" y="1532326"/>
            <a:ext cx="3811423" cy="3852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1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1 этап. «Что? Где? Когда?»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58" name="Google Shape;158;p11"/>
          <p:cNvSpPr txBox="1">
            <a:spLocks noGrp="1"/>
          </p:cNvSpPr>
          <p:nvPr>
            <p:ph type="body" idx="1"/>
          </p:nvPr>
        </p:nvSpPr>
        <p:spPr>
          <a:xfrm>
            <a:off x="812320" y="137705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lang="ru-RU" sz="20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Интересные факты о Яне Непомнящем: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Arial Narrow"/>
                <a:ea typeface="Arial Narrow"/>
                <a:cs typeface="Arial Narrow"/>
                <a:sym typeface="Arial Narrow"/>
              </a:rPr>
              <a:t>	Ян Александрович Непомнящий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 (род. 14 июля 1990, Брянск) — российский шахматист, гроссмейстер, киберспортсмен и стример.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lang="ru-RU" sz="20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Достижения:</a:t>
            </a:r>
            <a:endParaRPr/>
          </a:p>
          <a:p>
            <a:pPr marL="4608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дважды участник матчей за звание чемпиона мира (2021, 2023);</a:t>
            </a:r>
            <a:endParaRPr/>
          </a:p>
          <a:p>
            <a:pPr marL="4608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чемпион Европы (2010);</a:t>
            </a:r>
            <a:endParaRPr/>
          </a:p>
          <a:p>
            <a:pPr marL="4608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двукратный чемпион России (2010 и 2020);</a:t>
            </a:r>
            <a:endParaRPr/>
          </a:p>
          <a:p>
            <a:pPr marL="4608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двукратный победитель командного чемпионата мира в составе команды России (2013 и 2019).</a:t>
            </a:r>
            <a:endParaRPr/>
          </a:p>
          <a:p>
            <a:pPr marL="4608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в составе сборной России — участник олимпиад: 2010 (2-я команда) и 2014, а на олимпиадах 2016 и 2018 годов — бронзовый призёр в составе сборной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                                         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2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2 этап. «От дебюта до эндшпиля»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idx="1"/>
          </p:nvPr>
        </p:nvSpPr>
        <p:spPr>
          <a:xfrm>
            <a:off x="820946" y="1290786"/>
            <a:ext cx="10515600" cy="49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закрепление знаний о ключевых этапах игры (дебюте, миттельшпиле и эндшпиле), а также  развитие умения применять правильные стратегии и тактические приемы на каждом из этих этапов.</a:t>
            </a:r>
            <a:endParaRPr/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 </a:t>
            </a: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ведущий называет утверждение, если оно верное, дети поднимают зеленую карточку, если неверное – красную.</a:t>
            </a:r>
            <a:endParaRPr/>
          </a:p>
          <a:p>
            <a:pPr marL="914400" lvl="1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Дебют – это начальная стадия игры </a:t>
            </a:r>
            <a:r>
              <a:rPr lang="ru-RU" sz="8000" i="1">
                <a:latin typeface="Arial Narrow"/>
                <a:ea typeface="Arial Narrow"/>
                <a:cs typeface="Arial Narrow"/>
                <a:sym typeface="Arial Narrow"/>
              </a:rPr>
              <a:t>(зеленая карточка)</a:t>
            </a:r>
            <a:endParaRPr/>
          </a:p>
          <a:p>
            <a:pPr marL="914400" lvl="1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В дебюте можно поставить мат</a:t>
            </a:r>
            <a:r>
              <a:rPr lang="ru-RU" sz="8000" i="1">
                <a:latin typeface="Arial Narrow"/>
                <a:ea typeface="Arial Narrow"/>
                <a:cs typeface="Arial Narrow"/>
                <a:sym typeface="Arial Narrow"/>
              </a:rPr>
              <a:t>? (зеленая карточка). Комментарий: Да, это «детский мат».</a:t>
            </a:r>
            <a:endParaRPr/>
          </a:p>
          <a:p>
            <a:pPr marL="914400" lvl="1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Миттельшпиль – это конец игры? </a:t>
            </a:r>
            <a:r>
              <a:rPr lang="ru-RU" sz="8000" i="1">
                <a:latin typeface="Arial Narrow"/>
                <a:ea typeface="Arial Narrow"/>
                <a:cs typeface="Arial Narrow"/>
                <a:sym typeface="Arial Narrow"/>
              </a:rPr>
              <a:t>(красная карточка). Комментарий: Это середина игры.</a:t>
            </a:r>
            <a:endParaRPr/>
          </a:p>
          <a:p>
            <a:pPr marL="914400" lvl="1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Цель в миттельшпиле – сделать рокировку </a:t>
            </a:r>
            <a:r>
              <a:rPr lang="ru-RU" sz="8000" i="1">
                <a:latin typeface="Arial Narrow"/>
                <a:ea typeface="Arial Narrow"/>
                <a:cs typeface="Arial Narrow"/>
                <a:sym typeface="Arial Narrow"/>
              </a:rPr>
              <a:t>(красная карточка).  Комментарий: сделать рокировку нужно в дебюте.</a:t>
            </a:r>
            <a:endParaRPr/>
          </a:p>
          <a:p>
            <a:pPr marL="914400" lvl="1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Эндшпиль – это конец игры </a:t>
            </a:r>
            <a:r>
              <a:rPr lang="ru-RU" sz="8000" i="1">
                <a:latin typeface="Arial Narrow"/>
                <a:ea typeface="Arial Narrow"/>
                <a:cs typeface="Arial Narrow"/>
                <a:sym typeface="Arial Narrow"/>
              </a:rPr>
              <a:t>(зеленая карточка).</a:t>
            </a:r>
            <a:endParaRPr/>
          </a:p>
          <a:p>
            <a:pPr marL="914400" lvl="1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В эндшпиле мы развиваем пешечную структуру? </a:t>
            </a:r>
            <a:r>
              <a:rPr lang="ru-RU" sz="8000" i="1">
                <a:latin typeface="Arial Narrow"/>
                <a:ea typeface="Arial Narrow"/>
                <a:cs typeface="Arial Narrow"/>
                <a:sym typeface="Arial Narrow"/>
              </a:rPr>
              <a:t>(красная карточка). Комментарий: в эндшпиле мы ставим шах и мат, готовимся к решающему нападению.</a:t>
            </a:r>
            <a:endParaRPr/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Карточки зеленого и красного цвета.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Комментарии для ведущего: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За каждый правильный ответ - 1 балл в рейтинг. 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В таблице отмечаем, кто продемонстрировал лучшее знание шахматных терминов 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(бейдж «Шахматный эксперт»).</a:t>
            </a:r>
            <a:endParaRPr/>
          </a:p>
          <a:p>
            <a:pPr marL="230400" lvl="0" indent="-103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3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3 этап. «Тактика миттельшпиля»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72" name="Google Shape;172;p13"/>
          <p:cNvSpPr txBox="1">
            <a:spLocks noGrp="1"/>
          </p:cNvSpPr>
          <p:nvPr>
            <p:ph type="body" idx="1"/>
          </p:nvPr>
        </p:nvSpPr>
        <p:spPr>
          <a:xfrm>
            <a:off x="820946" y="1290786"/>
            <a:ext cx="10515600" cy="49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проверка и закрепление знаний ключевых целей и тактических приемов, используемых в миттельшпиле шахматной партии.</a:t>
            </a:r>
            <a:endParaRPr/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</a:t>
            </a: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914400" lvl="1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Вспомнить и назвать цель миттельшпиля. </a:t>
            </a:r>
            <a:r>
              <a:rPr lang="ru-RU" sz="8000" i="1">
                <a:latin typeface="Arial Narrow"/>
                <a:ea typeface="Arial Narrow"/>
                <a:cs typeface="Arial Narrow"/>
                <a:sym typeface="Arial Narrow"/>
              </a:rPr>
              <a:t>Комментарий: развитие основных событий в шахматной игре.</a:t>
            </a:r>
            <a:endParaRPr/>
          </a:p>
          <a:p>
            <a:pPr marL="914400" lvl="1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Вспомнить и назвать приемы, используемые в миттельшпиле. </a:t>
            </a:r>
            <a:r>
              <a:rPr lang="ru-RU" sz="8000" i="1">
                <a:latin typeface="Arial Narrow"/>
                <a:ea typeface="Arial Narrow"/>
                <a:cs typeface="Arial Narrow"/>
                <a:sym typeface="Arial Narrow"/>
              </a:rPr>
              <a:t>Комментарий: «вилка», «двойной удар», «мельница», «завлечение», «отвлечение», «вскрытое нападение», «рентген», «линейный удар», «связка».</a:t>
            </a:r>
            <a:endParaRPr/>
          </a:p>
          <a:p>
            <a:pPr marL="914400" lvl="1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Необходимо определить, какие приемы использовались в Задаче № 1, Задаче № 2. </a:t>
            </a:r>
            <a:r>
              <a:rPr lang="ru-RU" sz="8000" i="1">
                <a:latin typeface="Arial Narrow"/>
                <a:ea typeface="Arial Narrow"/>
                <a:cs typeface="Arial Narrow"/>
                <a:sym typeface="Arial Narrow"/>
              </a:rPr>
              <a:t>Комментарии: Задача № 1 – «связка», Задача № 2 – «вилка».</a:t>
            </a:r>
            <a:endParaRPr/>
          </a:p>
          <a:p>
            <a:pPr marL="914400" lvl="1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Изображение задачи 1, задачи 2, выведенное на экран, либо распечатанная версия.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Комментарии для ведущего: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За каждый правильный ответ - 1 балл в рейтинг. 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В таблице отмечаем, кто первым справился с решением задач (бейдж «Мастер рапида)..</a:t>
            </a:r>
            <a:endParaRPr/>
          </a:p>
          <a:p>
            <a:pPr marL="230400" lvl="0" indent="-103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4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3 этап. «Тактика миттельшпиля»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79" name="Google Shape;179;p14"/>
          <p:cNvSpPr txBox="1">
            <a:spLocks noGrp="1"/>
          </p:cNvSpPr>
          <p:nvPr>
            <p:ph type="body" idx="1"/>
          </p:nvPr>
        </p:nvSpPr>
        <p:spPr>
          <a:xfrm>
            <a:off x="820946" y="1290786"/>
            <a:ext cx="10515600" cy="49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3040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0" name="Google Shape;180;p14" descr="C:\Users\User\Downloads\Связка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5707" y="1668132"/>
            <a:ext cx="3499355" cy="351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4" descr="C:\Users\User\Downloads\Вилка (1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5525" y="1579711"/>
            <a:ext cx="3640346" cy="372785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4"/>
          <p:cNvSpPr txBox="1"/>
          <p:nvPr/>
        </p:nvSpPr>
        <p:spPr>
          <a:xfrm>
            <a:off x="1406106" y="5443268"/>
            <a:ext cx="81088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Задача № 1                                                                   Задача № 2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5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4 этап. «Магазин шахматных фигур»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89" name="Google Shape;189;p15"/>
          <p:cNvSpPr txBox="1">
            <a:spLocks noGrp="1"/>
          </p:cNvSpPr>
          <p:nvPr>
            <p:ph type="body" idx="1"/>
          </p:nvPr>
        </p:nvSpPr>
        <p:spPr>
          <a:xfrm>
            <a:off x="820946" y="1290786"/>
            <a:ext cx="10515600" cy="49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проверка и закрепление знаний участников об относительной ценности шахматных фигур, выраженной в пешках.</a:t>
            </a:r>
            <a:endParaRPr/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</a:t>
            </a: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 Ведущий показывает шахматные фигуры (конь, слон, ладья, ферзь). Участники должны показать то количество пешек, за которое можно купить эти фигуры. Предлагаемая цена должна совпадать с общепринятой нормой ценности фигур. В ходе игры определить и назвать тяжелые и легкие фигуры. </a:t>
            </a:r>
            <a:r>
              <a:rPr lang="ru-RU" sz="8000" i="1">
                <a:latin typeface="Arial Narrow"/>
                <a:ea typeface="Arial Narrow"/>
                <a:cs typeface="Arial Narrow"/>
                <a:sym typeface="Arial Narrow"/>
              </a:rPr>
              <a:t>Комментарий: конь = 3 пешки, слон = 3 пешки, ладья = 5 пешек, ферзь = 9 пешек.</a:t>
            </a:r>
            <a:endParaRPr/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 i="1">
                <a:latin typeface="Arial Narrow"/>
                <a:ea typeface="Arial Narrow"/>
                <a:cs typeface="Arial Narrow"/>
                <a:sym typeface="Arial Narrow"/>
              </a:rPr>
              <a:t>Тяжелые фигуры – ладья и ферзь, легкие фигуры – слон и конь.</a:t>
            </a:r>
            <a:endParaRPr/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Комплекты шахматных фигур.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Комментарии для ведущего: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За каждый правильный ответ - 1 балл в рейтинг. 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В таблице отмечаем, кто чаще первым справлялся с предложенным заданием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(бейдж «Мастер рапида).</a:t>
            </a:r>
            <a:endParaRPr/>
          </a:p>
          <a:p>
            <a:pPr marL="230400" lvl="0" indent="-103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6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5 этап. «Охота на короля»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96" name="Google Shape;196;p16"/>
          <p:cNvSpPr txBox="1">
            <a:spLocks noGrp="1"/>
          </p:cNvSpPr>
          <p:nvPr>
            <p:ph type="body" idx="1"/>
          </p:nvPr>
        </p:nvSpPr>
        <p:spPr>
          <a:xfrm>
            <a:off x="820946" y="1290786"/>
            <a:ext cx="10515600" cy="49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отработка техники постановки мата одинокому королю с использованием короля и одной или двух ладей.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 Участники делятся на пары. Задача игроков найти и поставить мат одинокому королю королем и одной ладьей, затем двумя ладьями. Необходимо обратить внимание, чтобы партия не закончилась патом.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Комплекты шахматных фигур, игровые доски.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Комментарии для ведущего: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За правильный ответ - 1 балл в рейтинг. 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В таблице отмечаем, кто первым поставил мат сопернику (бейдж «Мат»).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3040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7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5 этап. «Охота на короля»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820946" y="1290786"/>
            <a:ext cx="10515600" cy="49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отработка техники постановки мата одинокому королю с использованием двух слонов.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 Участники делятся на пары. Задача игроков найти и поставить мат одинокому королю двумя слонами.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Комплекты шахматных фигур, игровые доски.</a:t>
            </a:r>
            <a:endParaRPr/>
          </a:p>
          <a:p>
            <a:pPr marL="230400" lvl="0" indent="-103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Комментарии для ведущего: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За правильный ответ - 1 балл в рейтинг. 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В таблице отмечаем, кто первым поставил мат сопернику (бейдж «Мат»).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8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5 этап. «Играем как Анатолий Карпов»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10" name="Google Shape;210;p18"/>
          <p:cNvSpPr txBox="1">
            <a:spLocks noGrp="1"/>
          </p:cNvSpPr>
          <p:nvPr>
            <p:ph type="body" idx="1"/>
          </p:nvPr>
        </p:nvSpPr>
        <p:spPr>
          <a:xfrm>
            <a:off x="820946" y="1290786"/>
            <a:ext cx="10515600" cy="49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мотивация молодых игроков к стремлению к совершенству и постановке перед собой высоких целей, через знакомство с биографией Анатолия Карпова – одного из самых молодых международных гроссмейстеров.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 По кабинету располагаются воздушные шары, к которым прикреплена информация о биографии Анатолия Карпова. Задача игроков собрать шары, взять карточки и вместе составить биографию. </a:t>
            </a: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Просмотр анализа партии </a:t>
            </a:r>
            <a:r>
              <a:rPr lang="ru-RU" sz="20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Сейраван-Карпов (Гамбург, 1982 г.)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, обсуждение.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Воздушные шары.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Карточки с фактами биографии А. Карпова.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Магнитная доска, магниты.</a:t>
            </a:r>
            <a:endParaRPr/>
          </a:p>
          <a:p>
            <a:pPr marL="230400" lvl="0" indent="-103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Комментарии для ведущего: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Оценивается умение командной работы, участие в обсуждении партии Сейраван-Карпов.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Баллы заносятся в рейтинг.</a:t>
            </a:r>
            <a:endParaRPr/>
          </a:p>
          <a:p>
            <a:pPr marL="23040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9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5 этап. «Играем как Анатолий Карпов»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17" name="Google Shape;217;p19"/>
          <p:cNvSpPr txBox="1">
            <a:spLocks noGrp="1"/>
          </p:cNvSpPr>
          <p:nvPr>
            <p:ph type="body" idx="1"/>
          </p:nvPr>
        </p:nvSpPr>
        <p:spPr>
          <a:xfrm>
            <a:off x="820946" y="1290786"/>
            <a:ext cx="10515600" cy="49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24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	Факты биографии Анатолия Карпова: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Анатолий Евгеньевич Карпов — советский и российский шахматист, международный гроссмейстер (1970), заслуженный мастер спорта СССР (1974).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Играть в шахматы Анатолий Карпов начал в 5 лет. 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В апреле 1975 года, после отказа Роберта Фишера защищать свой титул, Анатолия Карпова объявили двенадцатым чемпионом мира.  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Он был сильнейшим в мире 10 лет. 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Осенью 1985 года он уступил титул чемпиона мира Гарри Каспарову.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В матче за звание чемпиона мира 1978 года, продолжавшемся с июля по октябрь в Филиппинах, победил шахматиста-эмигранта Виктора Корчного – 6:5 в 32 партиях. События этого матча легли в основу фильма «Чемпион мира», вышедшего в 2021 году.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В настоящее время  уделяет большое внимание развитию детского и юношеского спорта.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Как шахматист, Анатолий Карпов, обладает фантастической интуицией и феноменальной памятью.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Но это проявляется и за пределами шахматной доски. Например, 12-й чемпион мира навсегда запоминает лицо человека, которого мельком видел хотя бы раз в жизни.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Анатолий Карпов говорил «Главное — борьба, воспитание своего характера, 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        а успехи обязательно придут, если постоянно работать над шахматами</a:t>
            </a:r>
            <a:endParaRPr/>
          </a:p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400">
                <a:latin typeface="Arial Narrow"/>
                <a:ea typeface="Arial Narrow"/>
                <a:cs typeface="Arial Narrow"/>
                <a:sym typeface="Arial Narrow"/>
              </a:rPr>
              <a:t>        и по-настоящему их любить.»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3040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60302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lang="ru-RU" b="1">
                <a:solidFill>
                  <a:srgbClr val="FF0000"/>
                </a:solidFill>
              </a:rPr>
              <a:t>Цель игры: </a:t>
            </a:r>
            <a:r>
              <a:rPr lang="ru-RU"/>
              <a:t>в игровой форме обучить детей различным тактическим приемам постановки мата с использованием тяжелых и легких фигур, развивая у них стратегическое мышление и навыки анализа шахматных позиций.</a:t>
            </a:r>
            <a:endParaRPr/>
          </a:p>
        </p:txBody>
      </p:sp>
      <p:pic>
        <p:nvPicPr>
          <p:cNvPr id="94" name="Google Shape;94;p2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0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Подведение итогов игры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24" name="Google Shape;224;p20"/>
          <p:cNvSpPr txBox="1">
            <a:spLocks noGrp="1"/>
          </p:cNvSpPr>
          <p:nvPr>
            <p:ph type="body" idx="1"/>
          </p:nvPr>
        </p:nvSpPr>
        <p:spPr>
          <a:xfrm>
            <a:off x="820946" y="1290786"/>
            <a:ext cx="10515600" cy="49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определение рейтинга игроков, выявление сильнейшего игрока, подведение итогов игры.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подсчитываются баллы и бейджи в рейтинговой таблице. Награждение лучших игроков.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Рейтинговая таблица.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3040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1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Рефлексия «Шахматные смайлики»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31" name="Google Shape;231;p21"/>
          <p:cNvSpPr txBox="1">
            <a:spLocks noGrp="1"/>
          </p:cNvSpPr>
          <p:nvPr>
            <p:ph type="body" idx="1"/>
          </p:nvPr>
        </p:nvSpPr>
        <p:spPr>
          <a:xfrm>
            <a:off x="820946" y="1290786"/>
            <a:ext cx="10515600" cy="49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осмысление участниками игры своих действий и чувств.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Участники заполняют чек-лист «Мат тяжелыми и легкими фигурами».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         Игрокам необходимо изобразить свое настроение после игры в виде смайлика и разместить на шахматной доске.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Чек-лист.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Бумажная шахматная доска.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Заготовки для смайликов.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Фломастеры.</a:t>
            </a:r>
            <a:endParaRPr/>
          </a:p>
          <a:p>
            <a:pPr marL="230400" lvl="0" indent="-103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3040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2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8218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Рефлексия «Шахматные смайлики»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238" name="Google Shape;238;p22"/>
          <p:cNvSpPr txBox="1">
            <a:spLocks noGrp="1"/>
          </p:cNvSpPr>
          <p:nvPr>
            <p:ph type="body" idx="1"/>
          </p:nvPr>
        </p:nvSpPr>
        <p:spPr>
          <a:xfrm>
            <a:off x="820946" y="1290786"/>
            <a:ext cx="10515600" cy="499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Чек-лист «Мат тяжелыми и легкими фигурами»</a:t>
            </a:r>
            <a:endParaRPr/>
          </a:p>
          <a:p>
            <a:pPr marL="230400" lvl="0" indent="-103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3040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39" name="Google Shape;239;p22" descr="C:\Users\User\Downloads\Без имени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9472" y="1662202"/>
            <a:ext cx="7535863" cy="50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"/>
          <p:cNvSpPr txBox="1">
            <a:spLocks noGrp="1"/>
          </p:cNvSpPr>
          <p:nvPr>
            <p:ph type="title"/>
          </p:nvPr>
        </p:nvSpPr>
        <p:spPr>
          <a:xfrm>
            <a:off x="846826" y="270236"/>
            <a:ext cx="10515600" cy="123938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 Narrow"/>
              <a:buNone/>
            </a:pPr>
            <a:r>
              <a:rPr lang="ru-RU" sz="36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Апробация игры в учебно-воспитательном процессе: фотоколлаж</a:t>
            </a:r>
            <a:endParaRPr sz="3600" b="1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45" name="Google Shape;245;p23" descr="C:\Users\User\Downloads\IMG_20241120_15563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5684" y="1605594"/>
            <a:ext cx="3959078" cy="2969308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6" name="Google Shape;246;p23" descr="C:\Users\User\Downloads\IMG_20241120_15353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6853" y="4270075"/>
            <a:ext cx="2852468" cy="213935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47" name="Google Shape;247;p23" descr="C:\Users\User\Downloads\IMG_20241120_15503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8645" y="1923690"/>
            <a:ext cx="2541916" cy="1906437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48" name="Google Shape;248;p23" descr="C:\Users\User\Downloads\IMG_20241120_15364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00456">
            <a:off x="1657182" y="4300141"/>
            <a:ext cx="2800294" cy="2100220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9" name="Google Shape;249;p23" descr="C:\Users\User\Downloads\IMG_20241120_153654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987353">
            <a:off x="8000338" y="1978767"/>
            <a:ext cx="3043575" cy="228268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4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4960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 Narrow"/>
              <a:buNone/>
            </a:pPr>
            <a:r>
              <a:rPr lang="ru-RU" sz="36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Ссылки на использованную литературу и интернет-ресурсы:</a:t>
            </a:r>
            <a:endParaRPr sz="3600" b="1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6" name="Google Shape;256;p24"/>
          <p:cNvSpPr txBox="1">
            <a:spLocks noGrp="1"/>
          </p:cNvSpPr>
          <p:nvPr>
            <p:ph type="body" idx="1"/>
          </p:nvPr>
        </p:nvSpPr>
        <p:spPr>
          <a:xfrm>
            <a:off x="829574" y="1657560"/>
            <a:ext cx="10515600" cy="415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450000" lvl="0" indent="-450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4200">
                <a:latin typeface="Arial Narrow"/>
                <a:ea typeface="Arial Narrow"/>
                <a:cs typeface="Arial Narrow"/>
                <a:sym typeface="Arial Narrow"/>
              </a:rPr>
              <a:t>1000 шахматных задач[Текст] : решебник : 1 год / В. Костров, П. Рожков. - СПб. : Ювента, 2000. - 95,[1] с</a:t>
            </a:r>
            <a:endParaRPr/>
          </a:p>
          <a:p>
            <a:pPr marL="450000" lvl="0" indent="-450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4200">
                <a:latin typeface="Arial Narrow"/>
                <a:ea typeface="Arial Narrow"/>
                <a:cs typeface="Arial Narrow"/>
                <a:sym typeface="Arial Narrow"/>
              </a:rPr>
              <a:t>Князева В. Уроки шахмат. – Ташкент: Укитувчи, 1992.</a:t>
            </a:r>
            <a:endParaRPr/>
          </a:p>
          <a:p>
            <a:pPr marL="450000" lvl="0" indent="-450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4200">
                <a:latin typeface="Arial Narrow"/>
                <a:ea typeface="Arial Narrow"/>
                <a:cs typeface="Arial Narrow"/>
                <a:sym typeface="Arial Narrow"/>
              </a:rPr>
              <a:t>Гик, Евгений Яковлевич. Занимательные игры и развлечения [Текст] / Е.Я. Гик. - М. : Дет. лит., 2001. – 238 с.</a:t>
            </a:r>
            <a:endParaRPr/>
          </a:p>
          <a:p>
            <a:pPr marL="450000" lvl="0" indent="-450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4200">
                <a:latin typeface="Arial Narrow"/>
                <a:ea typeface="Arial Narrow"/>
                <a:cs typeface="Arial Narrow"/>
                <a:sym typeface="Arial Narrow"/>
              </a:rPr>
              <a:t>Зак, Владимир Григорьевич. Я играю в шахматы [Текст] : веселое учеб. пособие для детей мл. шк. возраста / В.Г. Зак; Худож. В. Цикота. - 3-е изд., доп. - СПб. : Санта, 1994. - 216, [7] с. : ил.</a:t>
            </a:r>
            <a:endParaRPr/>
          </a:p>
          <a:p>
            <a:pPr marL="450000" lvl="0" indent="-450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4200">
                <a:latin typeface="Arial Narrow"/>
                <a:ea typeface="Arial Narrow"/>
                <a:cs typeface="Arial Narrow"/>
                <a:sym typeface="Arial Narrow"/>
              </a:rPr>
              <a:t>Карпов, Анатолий Евгеньевич. О, шахматы! [Текст] : двадцать бесед о любимой игре / А.Е. Карпов, Евгений Яковлевич Гик. - М. : ГРАНД: Агенство «ФАИР», 1997. - 523,[1] с. : ил. - (Спорт). - На обл. также: 500 партий, комбинаций, головоломок и ... историй.-Необыч. кн. для всех поклонников шахмат-от любителей до мастеров</a:t>
            </a:r>
            <a:endParaRPr/>
          </a:p>
          <a:p>
            <a:pPr marL="450000" lvl="0" indent="-450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4200">
                <a:latin typeface="Arial Narrow"/>
                <a:ea typeface="Arial Narrow"/>
                <a:cs typeface="Arial Narrow"/>
                <a:sym typeface="Arial Narrow"/>
              </a:rPr>
              <a:t>Карпов, Анатолий Евгеньевич. Учитесь шахматам [Текст] / А.Е. Карпов. - М. : Эгмонт Россия ЛТД, Б.г. - 120 с. : ил.</a:t>
            </a:r>
            <a:endParaRPr/>
          </a:p>
          <a:p>
            <a:pPr marL="450000" lvl="0" indent="-450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4200">
                <a:latin typeface="Arial Narrow"/>
                <a:ea typeface="Arial Narrow"/>
                <a:cs typeface="Arial Narrow"/>
                <a:sym typeface="Arial Narrow"/>
              </a:rPr>
              <a:t>Князева, Валентина Владимировна. Структура и содержание учебного предмета шахматы в системе общеобразовательной школы России [Текст] : автореф. дис. ... д-ра пед. наук : 13.00.0413.00.01 / В.В. Князева; Рос. гос. акад. физ. культуры. - М., 2000. - 46 с</a:t>
            </a:r>
            <a:endParaRPr/>
          </a:p>
          <a:p>
            <a:pPr marL="450000" lvl="0" indent="-450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ru-RU" sz="4200">
                <a:latin typeface="Arial Narrow"/>
                <a:ea typeface="Arial Narrow"/>
                <a:cs typeface="Arial Narrow"/>
                <a:sym typeface="Arial Narrow"/>
              </a:rPr>
              <a:t>Кучумова, Евгения Николаевна. Развитие рефлексивной деятельности при обучении юных шахматистов [Текст] : автореф. дис. ... канд. психол. наук : 19.00.13 / Е.Н. Кучумова; Рос. гос. акад. физ. культуры. - М., 1997. - 31 </a:t>
            </a:r>
            <a:r>
              <a:rPr lang="ru-RU" sz="3200"/>
              <a:t>с. : табл.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 Narrow"/>
              <a:buNone/>
            </a:pPr>
            <a:r>
              <a:rPr lang="ru-RU" sz="36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Контакты для консультативной помощи и поддержки по проведению игры (телефон, электронная почта):</a:t>
            </a:r>
            <a:endParaRPr sz="3600" b="1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2" name="Google Shape;262;p25"/>
          <p:cNvSpPr txBox="1">
            <a:spLocks noGrp="1"/>
          </p:cNvSpPr>
          <p:nvPr>
            <p:ph type="body" idx="1"/>
          </p:nvPr>
        </p:nvSpPr>
        <p:spPr>
          <a:xfrm>
            <a:off x="838200" y="2019869"/>
            <a:ext cx="10515600" cy="415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 b="1">
                <a:latin typeface="Arial Narrow"/>
                <a:ea typeface="Arial Narrow"/>
                <a:cs typeface="Arial Narrow"/>
                <a:sym typeface="Arial Narrow"/>
              </a:rPr>
              <a:t>sashacenter@yandex.ru</a:t>
            </a:r>
            <a:endParaRPr sz="3200" b="1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63" name="Google Shape;263;p25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Требования к проведению: </a:t>
            </a:r>
            <a:endParaRPr sz="3600" b="1">
              <a:solidFill>
                <a:srgbClr val="FF0000"/>
              </a:solidFill>
            </a:endParaRPr>
          </a:p>
        </p:txBody>
      </p:sp>
      <p:pic>
        <p:nvPicPr>
          <p:cNvPr id="100" name="Google Shape;100;p3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829573" y="162721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Участники: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обучающиеся младшего и среднего школьного возраста, имеющие знания и навыки игры в шахматы.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Количество участников: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10-12 человек.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Форма проведения: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рейтинговый турнир.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Форма организации работы: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индивидуально-групповая.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 b="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 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Телевизор/ноутбук, экран.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Комплекты шахматных фигур и шахматные доски.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Раздаточный материал (указан для каждого этапа).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FF0000"/>
                </a:solidFill>
              </a:rPr>
              <a:t>Инструкция по проведению игры: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Определить состав участников игры с учетом их текущего уровня владения шахматами, что позволит создать равные условия для всех.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Заранее подготовить весь необходимый раздаточный материал согласно указаниям каждого этапа игры, учитывая общее количество участников.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Для удобства восприятия информации рекомендуется вывести шахматные задачи и рейтинговую таблицу на экран или предоставить их в печатном виде.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Для демонстрации изображений и видео потребуется наличие телевизора, компьютера, ноутбука или экрана.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Убедиться, что имеется достаточное количество комплектов шахматных фигур и досок для обеспечения бесперебойного игрового процесса.</a:t>
            </a:r>
            <a:endParaRPr/>
          </a:p>
        </p:txBody>
      </p:sp>
      <p:pic>
        <p:nvPicPr>
          <p:cNvPr id="108" name="Google Shape;108;p4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109992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Оргмомент «Фигура моего настроения»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829573" y="167897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эмоциональный настрой детей на предстоящую деятельность, развитие эмоционального интеллекта.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из комплекта шахматных фигур выбрать и показать ту фигуру, которая по смыслу, по форме и цвету ассоциируется с настроением участника.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Пример: я выбираю белую пешку, потому что у меня светлое настроение, готов внимательно играть, учиться.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Комплекты шахматных фигур.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1510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Целеполагание «Таймер шахматного мастерства»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22" name="Google Shape;122;p6"/>
          <p:cNvSpPr txBox="1">
            <a:spLocks noGrp="1"/>
          </p:cNvSpPr>
          <p:nvPr>
            <p:ph type="body" idx="1"/>
          </p:nvPr>
        </p:nvSpPr>
        <p:spPr>
          <a:xfrm>
            <a:off x="812320" y="155820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планирование предстоящей деятельности.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Каждой паре участников игры раздаются карточки, на которых указаны пункты плана игры. Детям необходимо расположить на доске эти пункты по порядку. Исходя из полученного плана, необходимо сформулировать тему и цель игры.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Магнитная доска, магниты.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Карточки («Игра «Что? Где? Когда?»; «Повторить знания стадий шахматной партии»; «Повторить приемы миттельшпиля»; «Узнать приемы постановки мата  тяжелыми и легкими фигурами»; «Играем как Анатолий Карпов»; «Подведение итогов»).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7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Рейтинг «Шахматист PROфи»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1"/>
          </p:nvPr>
        </p:nvSpPr>
        <p:spPr>
          <a:xfrm>
            <a:off x="812320" y="137705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повышение мотивации, обратная связь, создание позитивной и конкурентной среды для обучения.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заполнение таблицы достижений участников игры: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>
                <a:latin typeface="Arial Narrow"/>
                <a:ea typeface="Arial Narrow"/>
                <a:cs typeface="Arial Narrow"/>
                <a:sym typeface="Arial Narrow"/>
              </a:rPr>
              <a:t>Баллы: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 можно получить за активное участие, за правильные ответы на вопросы. 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b="1">
                <a:latin typeface="Arial Narrow"/>
                <a:ea typeface="Arial Narrow"/>
                <a:cs typeface="Arial Narrow"/>
                <a:sym typeface="Arial Narrow"/>
              </a:rPr>
              <a:t>Бейджи: «Мастер рапида»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(быстрее всех ответил на вопрос или выполнил задание)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>
                <a:latin typeface="Arial Narrow"/>
                <a:ea typeface="Arial Narrow"/>
                <a:cs typeface="Arial Narrow"/>
                <a:sym typeface="Arial Narrow"/>
              </a:rPr>
              <a:t>                     «Мат»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(получает первый участник из группы, поставивший мат сопернику)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	                </a:t>
            </a:r>
            <a:r>
              <a:rPr lang="ru-RU" sz="2000" b="1">
                <a:latin typeface="Arial Narrow"/>
                <a:ea typeface="Arial Narrow"/>
                <a:cs typeface="Arial Narrow"/>
                <a:sym typeface="Arial Narrow"/>
              </a:rPr>
              <a:t>«Шахматный эксперт» </a:t>
            </a: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(знаток шахматных терминов)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    1 бейдж равен 3 баллам	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ru-RU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Таблица «Рейтинг «Шахматист PROфи» </a:t>
            </a: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Рейтинг «Шахматист PROфи»</a:t>
            </a:r>
            <a:endParaRPr sz="3600" b="1">
              <a:solidFill>
                <a:srgbClr val="FF0000"/>
              </a:solidFill>
            </a:endParaRPr>
          </a:p>
        </p:txBody>
      </p:sp>
      <p:pic>
        <p:nvPicPr>
          <p:cNvPr id="135" name="Google Shape;135;p8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6241" y="4876918"/>
            <a:ext cx="3554754" cy="198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140672" y="1355229"/>
            <a:ext cx="8736573" cy="6548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9" descr="Picture backgroun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7245" y="4876918"/>
            <a:ext cx="3554755" cy="198108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512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FF0000"/>
                </a:solidFill>
              </a:rPr>
              <a:t>1 этап. «Что? Где? Когда?»</a:t>
            </a:r>
            <a:endParaRPr sz="3600" b="1">
              <a:solidFill>
                <a:srgbClr val="FF0000"/>
              </a:solidFill>
            </a:endParaRPr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812320" y="137705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Цель: </a:t>
            </a: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проверка и совершенствование навыков быстрого анализа шахматных позиций, а также в развитие способности находить оптимальные решения в ограниченное время.</a:t>
            </a:r>
            <a:endParaRPr/>
          </a:p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Ход: </a:t>
            </a: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Знаменитая телевизионная игра «Что? Где? Когда?» вышла на экран в 1975 г. В настоящее время ведущим программы является Борис Крюк, который в 1977 году, когда ему было 11 лет, задал шахматный вопрос знатокам. С предложенной задачей знатоки не справились. В осенней серии игр 2021 года в «Что? Где? Когда?» сыграл Ян Непомнящий. Пока крутился волчок, ему вынесли шахматную доску с той самой задачей — нужно за два хода поставить мат. Непомнящий справился за секунды.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	За одну минуту необходимо найти решение задачи - за два хода поставить мат.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Материалы и оборудование: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Изображение задачи, выведенное на экран, либо распечатанная версия.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sz="8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Комментарии для ведущего: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За правильный ответ - 1 балл в рейтинг. </a:t>
            </a:r>
            <a:endParaRPr/>
          </a:p>
          <a:p>
            <a:pPr marL="230400" lvl="0" indent="-2304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8000">
                <a:latin typeface="Arial Narrow"/>
                <a:ea typeface="Arial Narrow"/>
                <a:cs typeface="Arial Narrow"/>
                <a:sym typeface="Arial Narrow"/>
              </a:rPr>
              <a:t>В таблице отмечаем, кто первый справился с задачей (бейдж «Мастер рапида).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2000"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1945</Words>
  <Application>Microsoft Office PowerPoint</Application>
  <PresentationFormat>Широкоэкранный</PresentationFormat>
  <Paragraphs>294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Arial Narrow</vt:lpstr>
      <vt:lpstr>Arial</vt:lpstr>
      <vt:lpstr>Тема Office</vt:lpstr>
      <vt:lpstr>Презентация PowerPoint</vt:lpstr>
      <vt:lpstr>Цель игры: в игровой форме обучить детей различным тактическим приемам постановки мата с использованием тяжелых и легких фигур, развивая у них стратегическое мышление и навыки анализа шахматных позиций.</vt:lpstr>
      <vt:lpstr>Требования к проведению: </vt:lpstr>
      <vt:lpstr>Инструкция по проведению игры:</vt:lpstr>
      <vt:lpstr>Оргмомент «Фигура моего настроения»</vt:lpstr>
      <vt:lpstr>Целеполагание «Таймер шахматного мастерства»</vt:lpstr>
      <vt:lpstr>Рейтинг «Шахматист PROфи»</vt:lpstr>
      <vt:lpstr>Рейтинг «Шахматист PROфи»</vt:lpstr>
      <vt:lpstr>1 этап. «Что? Где? Когда?»</vt:lpstr>
      <vt:lpstr>1 этап. «Что? Где? Когда?»</vt:lpstr>
      <vt:lpstr>1 этап. «Что? Где? Когда?»</vt:lpstr>
      <vt:lpstr>2 этап. «От дебюта до эндшпиля»</vt:lpstr>
      <vt:lpstr>3 этап. «Тактика миттельшпиля»</vt:lpstr>
      <vt:lpstr>3 этап. «Тактика миттельшпиля»</vt:lpstr>
      <vt:lpstr>4 этап. «Магазин шахматных фигур»</vt:lpstr>
      <vt:lpstr>5 этап. «Охота на короля»</vt:lpstr>
      <vt:lpstr>5 этап. «Охота на короля»</vt:lpstr>
      <vt:lpstr>5 этап. «Играем как Анатолий Карпов»</vt:lpstr>
      <vt:lpstr>5 этап. «Играем как Анатолий Карпов»</vt:lpstr>
      <vt:lpstr>Подведение итогов игры</vt:lpstr>
      <vt:lpstr>Рефлексия «Шахматные смайлики»</vt:lpstr>
      <vt:lpstr>Рефлексия «Шахматные смайлики»</vt:lpstr>
      <vt:lpstr>Апробация игры в учебно-воспитательном процессе: фотоколлаж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Аборнев С.М.</cp:lastModifiedBy>
  <cp:revision>1</cp:revision>
  <dcterms:created xsi:type="dcterms:W3CDTF">2024-09-09T07:56:48Z</dcterms:created>
  <dcterms:modified xsi:type="dcterms:W3CDTF">2024-12-16T05:06:03Z</dcterms:modified>
</cp:coreProperties>
</file>