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  <p:sldMasterId id="2147483679" r:id="rId2"/>
    <p:sldMasterId id="2147483678" r:id="rId3"/>
    <p:sldMasterId id="2147483677" r:id="rId4"/>
  </p:sldMasterIdLst>
  <p:notesMasterIdLst>
    <p:notesMasterId r:id="rId15"/>
  </p:notesMasterIdLst>
  <p:sldIdLst>
    <p:sldId id="297" r:id="rId5"/>
    <p:sldId id="256" r:id="rId6"/>
    <p:sldId id="320" r:id="rId7"/>
    <p:sldId id="299" r:id="rId8"/>
    <p:sldId id="322" r:id="rId9"/>
    <p:sldId id="323" r:id="rId10"/>
    <p:sldId id="324" r:id="rId11"/>
    <p:sldId id="326" r:id="rId12"/>
    <p:sldId id="325" r:id="rId13"/>
    <p:sldId id="275" r:id="rId14"/>
  </p:sldIdLst>
  <p:sldSz cx="9144000" cy="5143500" type="screen16x9"/>
  <p:notesSz cx="6858000" cy="9144000"/>
  <p:embeddedFontLst>
    <p:embeddedFont>
      <p:font typeface="Abhaya Libre" panose="020B0604020202020204" charset="0"/>
      <p:regular r:id="rId16"/>
      <p:bold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Jost" panose="020B0604020202020204" charset="-52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716B"/>
    <a:srgbClr val="9CC0C0"/>
    <a:srgbClr val="619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BF192B8-534E-4357-97EE-F4E1D07FE1A2}">
  <a:tblStyle styleId="{DBF192B8-534E-4357-97EE-F4E1D07FE1A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EBDED41-F783-433E-BBC6-BFF15690B51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91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79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984482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0310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13ce2af5b7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13ce2af5b7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7278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2265750" y="960600"/>
            <a:ext cx="4612500" cy="32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2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 dirty="0"/>
          </a:p>
        </p:txBody>
      </p:sp>
      <p:sp>
        <p:nvSpPr>
          <p:cNvPr id="60" name="Google Shape;60;p8"/>
          <p:cNvSpPr/>
          <p:nvPr/>
        </p:nvSpPr>
        <p:spPr>
          <a:xfrm flipH="1">
            <a:off x="7182852" y="2791325"/>
            <a:ext cx="1961147" cy="2349699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8"/>
          <p:cNvSpPr/>
          <p:nvPr/>
        </p:nvSpPr>
        <p:spPr>
          <a:xfrm>
            <a:off x="0" y="241450"/>
            <a:ext cx="1313225" cy="5961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8"/>
          <p:cNvSpPr/>
          <p:nvPr/>
        </p:nvSpPr>
        <p:spPr>
          <a:xfrm>
            <a:off x="390725" y="2227725"/>
            <a:ext cx="922500" cy="2913300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8"/>
          <p:cNvSpPr/>
          <p:nvPr/>
        </p:nvSpPr>
        <p:spPr>
          <a:xfrm>
            <a:off x="3989250" y="4604000"/>
            <a:ext cx="2913300" cy="393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5" name="Google Shape;65;p8"/>
          <p:cNvCxnSpPr/>
          <p:nvPr/>
        </p:nvCxnSpPr>
        <p:spPr>
          <a:xfrm flipH="1">
            <a:off x="390725" y="4800500"/>
            <a:ext cx="8169925" cy="24163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" name="Google Shape;59;p8"/>
          <p:cNvSpPr/>
          <p:nvPr/>
        </p:nvSpPr>
        <p:spPr>
          <a:xfrm>
            <a:off x="8206925" y="1583508"/>
            <a:ext cx="707400" cy="1639500"/>
          </a:xfrm>
          <a:prstGeom prst="roundRect">
            <a:avLst/>
          </a:prstGeom>
          <a:solidFill>
            <a:srgbClr val="1271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4" name="Google Shape;64;p8"/>
          <p:cNvCxnSpPr>
            <a:stCxn id="59" idx="0"/>
          </p:cNvCxnSpPr>
          <p:nvPr/>
        </p:nvCxnSpPr>
        <p:spPr>
          <a:xfrm>
            <a:off x="8560625" y="1583508"/>
            <a:ext cx="0" cy="3563999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64;p8"/>
          <p:cNvCxnSpPr/>
          <p:nvPr userDrawn="1"/>
        </p:nvCxnSpPr>
        <p:spPr>
          <a:xfrm>
            <a:off x="830179" y="241450"/>
            <a:ext cx="2161" cy="501033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userDrawn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581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логотипом КУМ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>
          <a:xfrm>
            <a:off x="7455758" y="4767263"/>
            <a:ext cx="1490534" cy="274637"/>
          </a:xfrm>
        </p:spPr>
        <p:txBody>
          <a:bodyPr/>
          <a:lstStyle>
            <a:lvl1pPr>
              <a:defRPr sz="800">
                <a:solidFill>
                  <a:schemeClr val="accent1"/>
                </a:solidFill>
              </a:defRPr>
            </a:lvl1pPr>
          </a:lstStyle>
          <a:p>
            <a:pPr algn="r"/>
            <a:r>
              <a:rPr lang="ru-RU" dirty="0" smtClean="0"/>
              <a:t>г. Барнаул, 2024 г.</a:t>
            </a:r>
            <a:endParaRPr lang="ru-RU" dirty="0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298357" y="4767263"/>
            <a:ext cx="4967416" cy="274637"/>
          </a:xfrm>
        </p:spPr>
        <p:txBody>
          <a:bodyPr/>
          <a:lstStyle>
            <a:lvl1pPr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Отдел научно-методического сопровождения краевого УМО </a:t>
            </a:r>
          </a:p>
          <a:p>
            <a:r>
              <a:rPr lang="ru-RU" dirty="0" smtClean="0"/>
              <a:t>в системе общего образования Алтайского края</a:t>
            </a:r>
            <a:endParaRPr lang="ru-RU" dirty="0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33632" y="4767263"/>
            <a:ext cx="1774739" cy="274637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Чтим традиции,</a:t>
            </a:r>
          </a:p>
          <a:p>
            <a:r>
              <a:rPr lang="ru-RU" dirty="0" smtClean="0"/>
              <a:t>внедряем инновации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346" y="195444"/>
            <a:ext cx="1293654" cy="970241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426446" cy="993775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6487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7574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userDrawn="1">
  <p:cSld name="2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2549400" y="1631588"/>
            <a:ext cx="4045200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 dirty="0"/>
          </a:p>
        </p:txBody>
      </p:sp>
      <p:sp>
        <p:nvSpPr>
          <p:cNvPr id="68" name="Google Shape;68;p9"/>
          <p:cNvSpPr txBox="1">
            <a:spLocks noGrp="1"/>
          </p:cNvSpPr>
          <p:nvPr>
            <p:ph type="subTitle" idx="1"/>
          </p:nvPr>
        </p:nvSpPr>
        <p:spPr>
          <a:xfrm>
            <a:off x="2549400" y="2276813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 dirty="0"/>
          </a:p>
        </p:txBody>
      </p:sp>
      <p:sp>
        <p:nvSpPr>
          <p:cNvPr id="69" name="Google Shape;69;p9"/>
          <p:cNvSpPr/>
          <p:nvPr/>
        </p:nvSpPr>
        <p:spPr>
          <a:xfrm rot="10800000" flipH="1">
            <a:off x="0" y="2166529"/>
            <a:ext cx="1422110" cy="16395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9"/>
          <p:cNvSpPr/>
          <p:nvPr/>
        </p:nvSpPr>
        <p:spPr>
          <a:xfrm rot="10800000">
            <a:off x="7296665" y="-2440"/>
            <a:ext cx="1847334" cy="1231936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9"/>
          <p:cNvSpPr/>
          <p:nvPr/>
        </p:nvSpPr>
        <p:spPr>
          <a:xfrm rot="10800000" flipH="1">
            <a:off x="0" y="4301036"/>
            <a:ext cx="2913300" cy="596100"/>
          </a:xfrm>
          <a:prstGeom prst="roundRect">
            <a:avLst/>
          </a:prstGeom>
          <a:solidFill>
            <a:srgbClr val="1271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9"/>
          <p:cNvSpPr/>
          <p:nvPr/>
        </p:nvSpPr>
        <p:spPr>
          <a:xfrm rot="10800000" flipH="1">
            <a:off x="390725" y="-2450"/>
            <a:ext cx="677400" cy="2913300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4" name="Google Shape;74;p9"/>
          <p:cNvCxnSpPr/>
          <p:nvPr/>
        </p:nvCxnSpPr>
        <p:spPr>
          <a:xfrm rot="10800000">
            <a:off x="615230" y="-448851"/>
            <a:ext cx="0" cy="43509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" name="Google Shape;76;p9"/>
          <p:cNvCxnSpPr/>
          <p:nvPr/>
        </p:nvCxnSpPr>
        <p:spPr>
          <a:xfrm rot="10800000">
            <a:off x="0" y="4684323"/>
            <a:ext cx="34029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1745375" y="298744"/>
            <a:ext cx="5629982" cy="8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0">
                <a:solidFill>
                  <a:schemeClr val="tx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cxnSp>
        <p:nvCxnSpPr>
          <p:cNvPr id="18" name="Google Shape;18;p3"/>
          <p:cNvCxnSpPr/>
          <p:nvPr/>
        </p:nvCxnSpPr>
        <p:spPr>
          <a:xfrm rot="10800000">
            <a:off x="-203124" y="539500"/>
            <a:ext cx="31296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Google Shape;15;p3"/>
          <p:cNvSpPr txBox="1">
            <a:spLocks/>
          </p:cNvSpPr>
          <p:nvPr userDrawn="1"/>
        </p:nvSpPr>
        <p:spPr>
          <a:xfrm>
            <a:off x="2587586" y="3922426"/>
            <a:ext cx="5629982" cy="8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/>
              <a:buNone/>
              <a:defRPr sz="3600" b="0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/>
              <a:buNone/>
              <a:defRPr sz="36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/>
              <a:buNone/>
              <a:defRPr sz="36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/>
              <a:buNone/>
              <a:defRPr sz="36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/>
              <a:buNone/>
              <a:defRPr sz="36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/>
              <a:buNone/>
              <a:defRPr sz="36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/>
              <a:buNone/>
              <a:defRPr sz="36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/>
              <a:buNone/>
              <a:defRPr sz="36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/>
              <a:buNone/>
              <a:defRPr sz="36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9pPr>
          </a:lstStyle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046163" y="1516063"/>
            <a:ext cx="7171405" cy="3300063"/>
          </a:xfrm>
        </p:spPr>
        <p:txBody>
          <a:bodyPr/>
          <a:lstStyle>
            <a:lvl1pPr>
              <a:defRPr sz="18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Текст слайда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 sz="4000"/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1" hasCustomPrompt="1"/>
          </p:nvPr>
        </p:nvSpPr>
        <p:spPr>
          <a:xfrm>
            <a:off x="3260609" y="1731650"/>
            <a:ext cx="4703763" cy="698500"/>
          </a:xfrm>
        </p:spPr>
        <p:txBody>
          <a:bodyPr/>
          <a:lstStyle>
            <a:lvl1pPr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2" hasCustomPrompt="1"/>
          </p:nvPr>
        </p:nvSpPr>
        <p:spPr>
          <a:xfrm>
            <a:off x="3260610" y="2786700"/>
            <a:ext cx="4703763" cy="698500"/>
          </a:xfrm>
        </p:spPr>
        <p:txBody>
          <a:bodyPr/>
          <a:lstStyle>
            <a:lvl1pPr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3260611" y="3866482"/>
            <a:ext cx="4703763" cy="698500"/>
          </a:xfrm>
        </p:spPr>
        <p:txBody>
          <a:bodyPr/>
          <a:lstStyle>
            <a:lvl1pPr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9258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7"/>
          <p:cNvSpPr txBox="1">
            <a:spLocks noGrp="1"/>
          </p:cNvSpPr>
          <p:nvPr>
            <p:ph type="title"/>
          </p:nvPr>
        </p:nvSpPr>
        <p:spPr>
          <a:xfrm>
            <a:off x="722375" y="539500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142" name="Google Shape;142;p17"/>
          <p:cNvSpPr txBox="1">
            <a:spLocks noGrp="1"/>
          </p:cNvSpPr>
          <p:nvPr>
            <p:ph type="subTitle" idx="1" hasCustomPrompt="1"/>
          </p:nvPr>
        </p:nvSpPr>
        <p:spPr>
          <a:xfrm>
            <a:off x="802110" y="2887848"/>
            <a:ext cx="2441100" cy="8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ru-RU" dirty="0" smtClean="0"/>
              <a:t>Текст слайда</a:t>
            </a:r>
            <a:endParaRPr dirty="0"/>
          </a:p>
        </p:txBody>
      </p:sp>
      <p:sp>
        <p:nvSpPr>
          <p:cNvPr id="143" name="Google Shape;143;p17"/>
          <p:cNvSpPr txBox="1">
            <a:spLocks noGrp="1"/>
          </p:cNvSpPr>
          <p:nvPr>
            <p:ph type="subTitle" idx="2" hasCustomPrompt="1"/>
          </p:nvPr>
        </p:nvSpPr>
        <p:spPr>
          <a:xfrm>
            <a:off x="3351450" y="2887848"/>
            <a:ext cx="2441100" cy="8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ru-RU" dirty="0" smtClean="0"/>
              <a:t>Текст слайда</a:t>
            </a:r>
            <a:endParaRPr dirty="0"/>
          </a:p>
        </p:txBody>
      </p:sp>
      <p:sp>
        <p:nvSpPr>
          <p:cNvPr id="144" name="Google Shape;144;p17"/>
          <p:cNvSpPr txBox="1">
            <a:spLocks noGrp="1"/>
          </p:cNvSpPr>
          <p:nvPr>
            <p:ph type="subTitle" idx="3" hasCustomPrompt="1"/>
          </p:nvPr>
        </p:nvSpPr>
        <p:spPr>
          <a:xfrm>
            <a:off x="5900790" y="2887848"/>
            <a:ext cx="2441100" cy="8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ru-RU" dirty="0" smtClean="0"/>
              <a:t>Текст слайда</a:t>
            </a:r>
            <a:endParaRPr dirty="0"/>
          </a:p>
        </p:txBody>
      </p:sp>
      <p:sp>
        <p:nvSpPr>
          <p:cNvPr id="145" name="Google Shape;145;p17"/>
          <p:cNvSpPr txBox="1">
            <a:spLocks noGrp="1"/>
          </p:cNvSpPr>
          <p:nvPr>
            <p:ph type="subTitle" idx="4"/>
          </p:nvPr>
        </p:nvSpPr>
        <p:spPr>
          <a:xfrm>
            <a:off x="802110" y="1430599"/>
            <a:ext cx="2441100" cy="71930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8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146" name="Google Shape;146;p17"/>
          <p:cNvSpPr txBox="1">
            <a:spLocks noGrp="1"/>
          </p:cNvSpPr>
          <p:nvPr>
            <p:ph type="subTitle" idx="5"/>
          </p:nvPr>
        </p:nvSpPr>
        <p:spPr>
          <a:xfrm>
            <a:off x="3322939" y="1407191"/>
            <a:ext cx="2441100" cy="74271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8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147" name="Google Shape;147;p17"/>
          <p:cNvSpPr txBox="1">
            <a:spLocks noGrp="1"/>
          </p:cNvSpPr>
          <p:nvPr>
            <p:ph type="subTitle" idx="6"/>
          </p:nvPr>
        </p:nvSpPr>
        <p:spPr>
          <a:xfrm>
            <a:off x="5900790" y="1407191"/>
            <a:ext cx="2441100" cy="74271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8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148" name="Google Shape;148;p17"/>
          <p:cNvSpPr/>
          <p:nvPr/>
        </p:nvSpPr>
        <p:spPr>
          <a:xfrm>
            <a:off x="0" y="4100035"/>
            <a:ext cx="1041600" cy="10416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7"/>
          <p:cNvSpPr/>
          <p:nvPr/>
        </p:nvSpPr>
        <p:spPr>
          <a:xfrm flipH="1">
            <a:off x="959300" y="4594550"/>
            <a:ext cx="2913300" cy="442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7"/>
          <p:cNvSpPr/>
          <p:nvPr/>
        </p:nvSpPr>
        <p:spPr>
          <a:xfrm flipH="1">
            <a:off x="8421600" y="3701150"/>
            <a:ext cx="722400" cy="14331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1" name="Google Shape;151;p17"/>
          <p:cNvCxnSpPr/>
          <p:nvPr/>
        </p:nvCxnSpPr>
        <p:spPr>
          <a:xfrm rot="10800000">
            <a:off x="-40600" y="4815650"/>
            <a:ext cx="3913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2" name="Google Shape;152;p17"/>
          <p:cNvSpPr/>
          <p:nvPr/>
        </p:nvSpPr>
        <p:spPr>
          <a:xfrm flipH="1">
            <a:off x="7312200" y="0"/>
            <a:ext cx="1831800" cy="442200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7"/>
          <p:cNvSpPr/>
          <p:nvPr/>
        </p:nvSpPr>
        <p:spPr>
          <a:xfrm flipH="1">
            <a:off x="355781" y="0"/>
            <a:ext cx="366600" cy="16395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4" name="Google Shape;154;p17"/>
          <p:cNvCxnSpPr/>
          <p:nvPr/>
        </p:nvCxnSpPr>
        <p:spPr>
          <a:xfrm rot="10800000">
            <a:off x="7312200" y="221100"/>
            <a:ext cx="1831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722375" y="539500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722375" y="1187600"/>
            <a:ext cx="7699200" cy="132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 dirty="0"/>
          </a:p>
        </p:txBody>
      </p:sp>
      <p:sp>
        <p:nvSpPr>
          <p:cNvPr id="22" name="Google Shape;22;p4"/>
          <p:cNvSpPr/>
          <p:nvPr/>
        </p:nvSpPr>
        <p:spPr>
          <a:xfrm rot="10800000" flipH="1">
            <a:off x="0" y="2500"/>
            <a:ext cx="722400" cy="7224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0" y="2227700"/>
            <a:ext cx="438600" cy="2913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7" name="Google Shape;27;p4"/>
          <p:cNvCxnSpPr>
            <a:stCxn id="26" idx="0"/>
            <a:endCxn id="26" idx="2"/>
          </p:cNvCxnSpPr>
          <p:nvPr/>
        </p:nvCxnSpPr>
        <p:spPr>
          <a:xfrm>
            <a:off x="219300" y="2227700"/>
            <a:ext cx="0" cy="29133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722375" y="2683576"/>
            <a:ext cx="3630301" cy="21732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Рисунок 2"/>
          <p:cNvSpPr>
            <a:spLocks noGrp="1"/>
          </p:cNvSpPr>
          <p:nvPr>
            <p:ph type="pic" sz="quarter" idx="11"/>
          </p:nvPr>
        </p:nvSpPr>
        <p:spPr>
          <a:xfrm>
            <a:off x="4791274" y="2683576"/>
            <a:ext cx="3630301" cy="217328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userDrawn="1">
  <p:cSld name="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3"/>
          <p:cNvSpPr/>
          <p:nvPr/>
        </p:nvSpPr>
        <p:spPr>
          <a:xfrm>
            <a:off x="0" y="4100035"/>
            <a:ext cx="1041600" cy="10416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3"/>
          <p:cNvSpPr/>
          <p:nvPr/>
        </p:nvSpPr>
        <p:spPr>
          <a:xfrm flipH="1">
            <a:off x="809625" y="4594550"/>
            <a:ext cx="2913300" cy="442200"/>
          </a:xfrm>
          <a:prstGeom prst="roundRect">
            <a:avLst/>
          </a:prstGeom>
          <a:solidFill>
            <a:srgbClr val="1271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3"/>
          <p:cNvSpPr/>
          <p:nvPr/>
        </p:nvSpPr>
        <p:spPr>
          <a:xfrm flipH="1">
            <a:off x="8421625" y="442200"/>
            <a:ext cx="722400" cy="14331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6" name="Google Shape;216;p23"/>
          <p:cNvCxnSpPr/>
          <p:nvPr/>
        </p:nvCxnSpPr>
        <p:spPr>
          <a:xfrm rot="10800000">
            <a:off x="-190275" y="4815650"/>
            <a:ext cx="3913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7" name="Google Shape;217;p23"/>
          <p:cNvSpPr/>
          <p:nvPr/>
        </p:nvSpPr>
        <p:spPr>
          <a:xfrm flipH="1">
            <a:off x="7312200" y="4594550"/>
            <a:ext cx="1831800" cy="442200"/>
          </a:xfrm>
          <a:prstGeom prst="round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3"/>
          <p:cNvSpPr/>
          <p:nvPr/>
        </p:nvSpPr>
        <p:spPr>
          <a:xfrm flipH="1">
            <a:off x="355781" y="0"/>
            <a:ext cx="366600" cy="16395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9" name="Google Shape;219;p23"/>
          <p:cNvCxnSpPr/>
          <p:nvPr/>
        </p:nvCxnSpPr>
        <p:spPr>
          <a:xfrm rot="10800000">
            <a:off x="7312200" y="4815650"/>
            <a:ext cx="1831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4"/>
          <p:cNvSpPr/>
          <p:nvPr/>
        </p:nvSpPr>
        <p:spPr>
          <a:xfrm rot="-5400000">
            <a:off x="8421625" y="4421100"/>
            <a:ext cx="722400" cy="7224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4"/>
          <p:cNvSpPr/>
          <p:nvPr/>
        </p:nvSpPr>
        <p:spPr>
          <a:xfrm>
            <a:off x="0" y="0"/>
            <a:ext cx="3000300" cy="5394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4"/>
          <p:cNvSpPr/>
          <p:nvPr/>
        </p:nvSpPr>
        <p:spPr>
          <a:xfrm rot="-5400000" flipH="1">
            <a:off x="7779275" y="3197100"/>
            <a:ext cx="2367900" cy="366600"/>
          </a:xfrm>
          <a:prstGeom prst="roundRect">
            <a:avLst/>
          </a:prstGeom>
          <a:solidFill>
            <a:srgbClr val="1271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4" name="Google Shape;224;p24"/>
          <p:cNvCxnSpPr/>
          <p:nvPr/>
        </p:nvCxnSpPr>
        <p:spPr>
          <a:xfrm>
            <a:off x="8963225" y="2196450"/>
            <a:ext cx="0" cy="2941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5" name="Google Shape;225;p24"/>
          <p:cNvSpPr/>
          <p:nvPr/>
        </p:nvSpPr>
        <p:spPr>
          <a:xfrm>
            <a:off x="0" y="2234504"/>
            <a:ext cx="438600" cy="2913300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6" name="Google Shape;226;p24"/>
          <p:cNvCxnSpPr/>
          <p:nvPr/>
        </p:nvCxnSpPr>
        <p:spPr>
          <a:xfrm>
            <a:off x="219300" y="2234504"/>
            <a:ext cx="0" cy="29133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7" name="Google Shape;227;p24"/>
          <p:cNvSpPr/>
          <p:nvPr/>
        </p:nvSpPr>
        <p:spPr>
          <a:xfrm>
            <a:off x="7796900" y="0"/>
            <a:ext cx="1349700" cy="2040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2375" y="539500"/>
            <a:ext cx="7699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/>
              <a:buNone/>
              <a:defRPr sz="30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/>
              <a:buNone/>
              <a:defRPr sz="30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/>
              <a:buNone/>
              <a:defRPr sz="30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/>
              <a:buNone/>
              <a:defRPr sz="30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/>
              <a:buNone/>
              <a:defRPr sz="30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/>
              <a:buNone/>
              <a:defRPr sz="30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/>
              <a:buNone/>
              <a:defRPr sz="30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/>
              <a:buNone/>
              <a:defRPr sz="30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/>
              <a:buNone/>
              <a:defRPr sz="30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2375" y="1187600"/>
            <a:ext cx="7699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●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○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■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●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○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■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●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○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■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474C0-00E4-4C9E-9CC8-7D7CEA9F6DB8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CB4D2-0743-46FA-8C62-59E251002B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695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37A00-81BF-4465-9742-F9E89D04E614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85BD3-FBA0-4092-9C91-163B42BE8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614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ru-RU" dirty="0" smtClean="0"/>
              <a:t>Чтим традиции,</a:t>
            </a:r>
          </a:p>
          <a:p>
            <a:r>
              <a:rPr lang="ru-RU" dirty="0" smtClean="0"/>
              <a:t>внедряем инновации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ru-RU" dirty="0" smtClean="0"/>
          </a:p>
          <a:p>
            <a:r>
              <a:rPr lang="ru-RU" dirty="0" smtClean="0">
                <a:solidFill>
                  <a:schemeClr val="accent1"/>
                </a:solidFill>
              </a:rPr>
              <a:t>Отдел научно-методического сопровождения краевого УМО </a:t>
            </a:r>
          </a:p>
          <a:p>
            <a:r>
              <a:rPr lang="ru-RU" dirty="0" smtClean="0">
                <a:solidFill>
                  <a:schemeClr val="accent1"/>
                </a:solidFill>
              </a:rPr>
              <a:t>в системе общего образования Алтайского края</a:t>
            </a:r>
          </a:p>
          <a:p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ru-RU" dirty="0" smtClean="0"/>
              <a:t>г. Барнаул, 2024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0646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9" r:id="rId2"/>
    <p:sldLayoutId id="2147483670" r:id="rId3"/>
    <p:sldLayoutId id="2147483675" r:id="rId4"/>
    <p:sldLayoutId id="2147483680" r:id="rId5"/>
    <p:sldLayoutId id="214748368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9805" y="1227307"/>
            <a:ext cx="2725234" cy="3911651"/>
          </a:xfrm>
          <a:prstGeom prst="rect">
            <a:avLst/>
          </a:prstGeom>
          <a:scene3d>
            <a:camera prst="orthographicFront">
              <a:rot lat="0" lon="11099976" rev="0"/>
            </a:camera>
            <a:lightRig rig="threePt" dir="t"/>
          </a:scene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47093" y="1494692"/>
            <a:ext cx="4618892" cy="1378297"/>
          </a:xfrm>
        </p:spPr>
        <p:txBody>
          <a:bodyPr/>
          <a:lstStyle/>
          <a:p>
            <a:r>
              <a:rPr lang="ru-RU" dirty="0"/>
              <a:t>Из опыта «точечной» работы с учащимися при обучении математике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895903" y="3126135"/>
            <a:ext cx="4818184" cy="1042483"/>
          </a:xfrm>
        </p:spPr>
        <p:txBody>
          <a:bodyPr/>
          <a:lstStyle/>
          <a:p>
            <a:pPr algn="l"/>
            <a:r>
              <a:rPr lang="ru-RU" sz="1200" dirty="0" smtClean="0"/>
              <a:t>Борисова </a:t>
            </a:r>
            <a:r>
              <a:rPr lang="ru-RU" sz="1200" dirty="0"/>
              <a:t>Наталья </a:t>
            </a:r>
            <a:r>
              <a:rPr lang="ru-RU" sz="1200" dirty="0" smtClean="0"/>
              <a:t>Геннадьевна, учитель математики</a:t>
            </a:r>
          </a:p>
          <a:p>
            <a:pPr algn="l"/>
            <a:r>
              <a:rPr lang="ru-RU" sz="1200" dirty="0" smtClean="0"/>
              <a:t> </a:t>
            </a:r>
            <a:r>
              <a:rPr lang="ru-RU" sz="1200" dirty="0"/>
              <a:t>МБОУ «Первомайская </a:t>
            </a:r>
            <a:r>
              <a:rPr lang="ru-RU" sz="1200" dirty="0" smtClean="0"/>
              <a:t>СОШ» Павловского </a:t>
            </a:r>
            <a:r>
              <a:rPr lang="ru-RU" sz="1200" dirty="0"/>
              <a:t>района</a:t>
            </a:r>
            <a:r>
              <a:rPr lang="ru-RU" sz="1200" dirty="0" smtClean="0"/>
              <a:t>,</a:t>
            </a:r>
          </a:p>
          <a:p>
            <a:pPr algn="l"/>
            <a:r>
              <a:rPr lang="ru-RU" sz="1200" dirty="0" smtClean="0"/>
              <a:t> </a:t>
            </a:r>
            <a:r>
              <a:rPr lang="ru-RU" sz="1200" dirty="0" err="1"/>
              <a:t>тьютор</a:t>
            </a:r>
            <a:r>
              <a:rPr lang="ru-RU" sz="1200" dirty="0"/>
              <a:t> Мобильной сети учителей математики </a:t>
            </a:r>
            <a:r>
              <a:rPr lang="ru-RU" sz="1200" dirty="0" smtClean="0"/>
              <a:t>Алтайского </a:t>
            </a:r>
            <a:r>
              <a:rPr lang="ru-RU" sz="1200" dirty="0"/>
              <a:t>края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178" y="41024"/>
            <a:ext cx="1024495" cy="7453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36" y="-151461"/>
            <a:ext cx="2157735" cy="12137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436" y="-8582"/>
            <a:ext cx="1365216" cy="10239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578" y="6466"/>
            <a:ext cx="2170836" cy="12208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3" y="41024"/>
            <a:ext cx="1181816" cy="105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14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47"/>
          <p:cNvSpPr/>
          <p:nvPr/>
        </p:nvSpPr>
        <p:spPr>
          <a:xfrm>
            <a:off x="0" y="2899000"/>
            <a:ext cx="2283532" cy="23151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47"/>
          <p:cNvSpPr txBox="1">
            <a:spLocks noGrp="1"/>
          </p:cNvSpPr>
          <p:nvPr>
            <p:ph type="ctrTitle" idx="4294967295"/>
          </p:nvPr>
        </p:nvSpPr>
        <p:spPr>
          <a:xfrm>
            <a:off x="1638300" y="1099364"/>
            <a:ext cx="6026150" cy="75596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dirty="0" smtClean="0"/>
              <a:t>Спасибо за внимание!</a:t>
            </a:r>
            <a:endParaRPr sz="4400" b="1" dirty="0"/>
          </a:p>
        </p:txBody>
      </p:sp>
      <p:sp>
        <p:nvSpPr>
          <p:cNvPr id="602" name="Google Shape;602;p47"/>
          <p:cNvSpPr txBox="1">
            <a:spLocks noGrp="1"/>
          </p:cNvSpPr>
          <p:nvPr>
            <p:ph type="subTitle" idx="4294967295"/>
          </p:nvPr>
        </p:nvSpPr>
        <p:spPr>
          <a:xfrm>
            <a:off x="4847248" y="2203428"/>
            <a:ext cx="2466239" cy="13017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ru-RU" sz="1800" b="1" dirty="0" smtClean="0"/>
              <a:t>Остались вопросы?</a:t>
            </a:r>
            <a:endParaRPr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ru-RU" sz="1800" b="1" dirty="0" smtClean="0"/>
              <a:t>Борисова Наталья Геннадьевна</a:t>
            </a:r>
            <a:endParaRPr lang="en-US" sz="1800" b="1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ru-RU" sz="1800" b="1" dirty="0" smtClean="0"/>
              <a:t>89132194185</a:t>
            </a:r>
            <a:endParaRPr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/>
              <a:t>bonata711@rambler.ru</a:t>
            </a:r>
            <a:endParaRPr sz="1800" b="1" dirty="0"/>
          </a:p>
        </p:txBody>
      </p:sp>
      <p:grpSp>
        <p:nvGrpSpPr>
          <p:cNvPr id="611" name="Google Shape;611;p47"/>
          <p:cNvGrpSpPr/>
          <p:nvPr/>
        </p:nvGrpSpPr>
        <p:grpSpPr>
          <a:xfrm>
            <a:off x="4948463" y="2876287"/>
            <a:ext cx="227164" cy="249837"/>
            <a:chOff x="1462169" y="1793977"/>
            <a:chExt cx="233156" cy="256427"/>
          </a:xfrm>
        </p:grpSpPr>
        <p:sp>
          <p:nvSpPr>
            <p:cNvPr id="612" name="Google Shape;612;p47"/>
            <p:cNvSpPr/>
            <p:nvPr/>
          </p:nvSpPr>
          <p:spPr>
            <a:xfrm>
              <a:off x="1462169" y="1793977"/>
              <a:ext cx="23354" cy="23312"/>
            </a:xfrm>
            <a:custGeom>
              <a:avLst/>
              <a:gdLst/>
              <a:ahLst/>
              <a:cxnLst/>
              <a:rect l="l" t="t" r="r" b="b"/>
              <a:pathLst>
                <a:path w="1119" h="1117" extrusionOk="0">
                  <a:moveTo>
                    <a:pt x="559" y="1"/>
                  </a:moveTo>
                  <a:cubicBezTo>
                    <a:pt x="251" y="1"/>
                    <a:pt x="0" y="250"/>
                    <a:pt x="0" y="558"/>
                  </a:cubicBezTo>
                  <a:cubicBezTo>
                    <a:pt x="0" y="866"/>
                    <a:pt x="251" y="1117"/>
                    <a:pt x="559" y="1117"/>
                  </a:cubicBezTo>
                  <a:cubicBezTo>
                    <a:pt x="867" y="1117"/>
                    <a:pt x="1118" y="866"/>
                    <a:pt x="1118" y="558"/>
                  </a:cubicBezTo>
                  <a:cubicBezTo>
                    <a:pt x="1118" y="250"/>
                    <a:pt x="867" y="1"/>
                    <a:pt x="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7"/>
            <p:cNvSpPr/>
            <p:nvPr/>
          </p:nvSpPr>
          <p:spPr>
            <a:xfrm>
              <a:off x="1555413" y="1886846"/>
              <a:ext cx="139912" cy="163558"/>
            </a:xfrm>
            <a:custGeom>
              <a:avLst/>
              <a:gdLst/>
              <a:ahLst/>
              <a:cxnLst/>
              <a:rect l="l" t="t" r="r" b="b"/>
              <a:pathLst>
                <a:path w="6704" h="7837" extrusionOk="0">
                  <a:moveTo>
                    <a:pt x="4182" y="0"/>
                  </a:moveTo>
                  <a:cubicBezTo>
                    <a:pt x="3474" y="0"/>
                    <a:pt x="2782" y="261"/>
                    <a:pt x="2332" y="711"/>
                  </a:cubicBezTo>
                  <a:cubicBezTo>
                    <a:pt x="2108" y="935"/>
                    <a:pt x="1938" y="1142"/>
                    <a:pt x="1686" y="1142"/>
                  </a:cubicBezTo>
                  <a:cubicBezTo>
                    <a:pt x="1618" y="1142"/>
                    <a:pt x="1544" y="1127"/>
                    <a:pt x="1462" y="1093"/>
                  </a:cubicBezTo>
                  <a:cubicBezTo>
                    <a:pt x="1253" y="1006"/>
                    <a:pt x="1117" y="803"/>
                    <a:pt x="1117" y="576"/>
                  </a:cubicBezTo>
                  <a:lnTo>
                    <a:pt x="1117" y="17"/>
                  </a:lnTo>
                  <a:lnTo>
                    <a:pt x="1" y="17"/>
                  </a:lnTo>
                  <a:lnTo>
                    <a:pt x="1" y="7836"/>
                  </a:lnTo>
                  <a:lnTo>
                    <a:pt x="1117" y="7836"/>
                  </a:lnTo>
                  <a:lnTo>
                    <a:pt x="1117" y="3370"/>
                  </a:lnTo>
                  <a:cubicBezTo>
                    <a:pt x="1117" y="2137"/>
                    <a:pt x="2120" y="1135"/>
                    <a:pt x="3351" y="1135"/>
                  </a:cubicBezTo>
                  <a:cubicBezTo>
                    <a:pt x="4584" y="1135"/>
                    <a:pt x="5585" y="2137"/>
                    <a:pt x="5585" y="3370"/>
                  </a:cubicBezTo>
                  <a:lnTo>
                    <a:pt x="5585" y="7836"/>
                  </a:lnTo>
                  <a:lnTo>
                    <a:pt x="6703" y="7836"/>
                  </a:lnTo>
                  <a:lnTo>
                    <a:pt x="6703" y="2384"/>
                  </a:lnTo>
                  <a:cubicBezTo>
                    <a:pt x="6703" y="1266"/>
                    <a:pt x="5932" y="245"/>
                    <a:pt x="4648" y="38"/>
                  </a:cubicBezTo>
                  <a:cubicBezTo>
                    <a:pt x="4493" y="13"/>
                    <a:pt x="4337" y="0"/>
                    <a:pt x="41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7"/>
            <p:cNvSpPr/>
            <p:nvPr/>
          </p:nvSpPr>
          <p:spPr>
            <a:xfrm>
              <a:off x="1462169" y="1887200"/>
              <a:ext cx="23354" cy="163203"/>
            </a:xfrm>
            <a:custGeom>
              <a:avLst/>
              <a:gdLst/>
              <a:ahLst/>
              <a:cxnLst/>
              <a:rect l="l" t="t" r="r" b="b"/>
              <a:pathLst>
                <a:path w="1119" h="7820" extrusionOk="0">
                  <a:moveTo>
                    <a:pt x="0" y="0"/>
                  </a:moveTo>
                  <a:lnTo>
                    <a:pt x="0" y="7819"/>
                  </a:lnTo>
                  <a:lnTo>
                    <a:pt x="1118" y="7819"/>
                  </a:lnTo>
                  <a:lnTo>
                    <a:pt x="1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4" name="Google Shape;624;p47"/>
          <p:cNvSpPr/>
          <p:nvPr/>
        </p:nvSpPr>
        <p:spPr>
          <a:xfrm>
            <a:off x="7790125" y="2230200"/>
            <a:ext cx="1357200" cy="29133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47"/>
          <p:cNvSpPr/>
          <p:nvPr/>
        </p:nvSpPr>
        <p:spPr>
          <a:xfrm>
            <a:off x="6652150" y="4403350"/>
            <a:ext cx="1494300" cy="4866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" name="Google Shape;423;p38"/>
          <p:cNvCxnSpPr/>
          <p:nvPr/>
        </p:nvCxnSpPr>
        <p:spPr>
          <a:xfrm flipV="1">
            <a:off x="8759651" y="-132347"/>
            <a:ext cx="23402" cy="544814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423;p38"/>
          <p:cNvCxnSpPr/>
          <p:nvPr/>
        </p:nvCxnSpPr>
        <p:spPr>
          <a:xfrm flipV="1">
            <a:off x="0" y="4691917"/>
            <a:ext cx="9144000" cy="36095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750" y="74646"/>
            <a:ext cx="1067944" cy="125030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23"/>
          <p:cNvSpPr>
            <a:spLocks noGrp="1"/>
          </p:cNvSpPr>
          <p:nvPr>
            <p:ph type="title"/>
          </p:nvPr>
        </p:nvSpPr>
        <p:spPr>
          <a:xfrm>
            <a:off x="890954" y="1515143"/>
            <a:ext cx="6741486" cy="2413519"/>
          </a:xfrm>
        </p:spPr>
        <p:txBody>
          <a:bodyPr/>
          <a:lstStyle/>
          <a:p>
            <a:r>
              <a:rPr lang="ru-RU" dirty="0" smtClean="0"/>
              <a:t>«Я</a:t>
            </a:r>
            <a:r>
              <a:rPr lang="ru-RU" dirty="0"/>
              <a:t> мыслю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следовательно,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я</a:t>
            </a:r>
            <a:r>
              <a:rPr lang="ru-RU" dirty="0"/>
              <a:t> существую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smtClean="0"/>
              <a:t>Рене Декарт</a:t>
            </a:r>
            <a:endParaRPr lang="ru-RU" sz="1800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184" y="-52413"/>
            <a:ext cx="1459844" cy="109488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068" y="105570"/>
            <a:ext cx="983795" cy="71572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067" y="-78651"/>
            <a:ext cx="2014512" cy="113316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471247" y="1412032"/>
            <a:ext cx="5386753" cy="2619742"/>
          </a:xfrm>
          <a:prstGeom prst="roundRect">
            <a:avLst/>
          </a:prstGeom>
          <a:noFill/>
          <a:ln w="3175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785613" y="355531"/>
            <a:ext cx="169365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bhaya Libre" panose="02000503000000000000" pitchFamily="2" charset="0"/>
              </a:rPr>
              <a:t>Чтим традиции, </a:t>
            </a:r>
          </a:p>
          <a:p>
            <a:pPr algn="ctr"/>
            <a:r>
              <a:rPr lang="ru-RU" sz="1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bhaya Libre" panose="02000503000000000000" pitchFamily="2" charset="0"/>
              </a:rPr>
              <a:t>внедряем инновации</a:t>
            </a:r>
            <a:endParaRPr lang="ru-RU" sz="1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bhaya Libre" panose="02000503000000000000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638" y="0"/>
            <a:ext cx="1831518" cy="10300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475" y="0"/>
            <a:ext cx="1181816" cy="10557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Текст слайда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750" y="74646"/>
            <a:ext cx="1067944" cy="1250302"/>
          </a:xfrm>
          <a:prstGeom prst="rect">
            <a:avLst/>
          </a:prstGeom>
        </p:spPr>
      </p:pic>
      <p:pic>
        <p:nvPicPr>
          <p:cNvPr id="6" name="Рисунок 3" descr="img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77" y="316523"/>
            <a:ext cx="6936999" cy="443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708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2305972" y="533173"/>
            <a:ext cx="4703763" cy="504319"/>
          </a:xfrm>
        </p:spPr>
        <p:txBody>
          <a:bodyPr>
            <a:noAutofit/>
          </a:bodyPr>
          <a:lstStyle/>
          <a:p>
            <a:r>
              <a:rPr lang="ru-RU" sz="3300" b="1" dirty="0" smtClean="0"/>
              <a:t>Начинайте  с вопроса </a:t>
            </a:r>
            <a:endParaRPr lang="ru-RU" sz="3300" b="1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2"/>
          </p:nvPr>
        </p:nvSpPr>
        <p:spPr>
          <a:xfrm>
            <a:off x="2352071" y="1235212"/>
            <a:ext cx="5373437" cy="698500"/>
          </a:xfrm>
        </p:spPr>
        <p:txBody>
          <a:bodyPr>
            <a:normAutofit/>
          </a:bodyPr>
          <a:lstStyle/>
          <a:p>
            <a:r>
              <a:rPr lang="ru-RU" sz="3300" b="1" dirty="0" smtClean="0"/>
              <a:t>Дайте ученикам время </a:t>
            </a:r>
            <a:endParaRPr lang="ru-RU" sz="33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2381381" y="2048436"/>
            <a:ext cx="6434373" cy="698500"/>
          </a:xfrm>
        </p:spPr>
        <p:txBody>
          <a:bodyPr>
            <a:normAutofit fontScale="92500"/>
          </a:bodyPr>
          <a:lstStyle/>
          <a:p>
            <a:r>
              <a:rPr lang="ru-RU" sz="3600" b="1" dirty="0" smtClean="0"/>
              <a:t>Не будьте источником ответов</a:t>
            </a:r>
            <a:endParaRPr lang="ru-RU" sz="3600" b="1" dirty="0"/>
          </a:p>
        </p:txBody>
      </p:sp>
      <p:sp>
        <p:nvSpPr>
          <p:cNvPr id="10" name="Google Shape;16;p3"/>
          <p:cNvSpPr txBox="1">
            <a:spLocks/>
          </p:cNvSpPr>
          <p:nvPr/>
        </p:nvSpPr>
        <p:spPr>
          <a:xfrm>
            <a:off x="1031629" y="398583"/>
            <a:ext cx="1151497" cy="72707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4800" b="1" i="0" u="none" strike="noStrike" cap="none">
                <a:solidFill>
                  <a:schemeClr val="lt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</a:rPr>
              <a:t>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Google Shape;16;p3"/>
          <p:cNvSpPr txBox="1">
            <a:spLocks/>
          </p:cNvSpPr>
          <p:nvPr/>
        </p:nvSpPr>
        <p:spPr>
          <a:xfrm>
            <a:off x="1031631" y="2019865"/>
            <a:ext cx="1151497" cy="72707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4800" b="1" i="0" u="none" strike="noStrike" cap="none">
                <a:solidFill>
                  <a:schemeClr val="lt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9pPr>
          </a:lstStyle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2" name="Google Shape;16;p3"/>
          <p:cNvSpPr txBox="1">
            <a:spLocks/>
          </p:cNvSpPr>
          <p:nvPr/>
        </p:nvSpPr>
        <p:spPr>
          <a:xfrm>
            <a:off x="1031629" y="1220927"/>
            <a:ext cx="1151497" cy="72707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4800" b="1" i="0" u="none" strike="noStrike" cap="none">
                <a:solidFill>
                  <a:schemeClr val="lt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9pPr>
          </a:lstStyle>
          <a:p>
            <a:r>
              <a:rPr lang="ru-RU" dirty="0" smtClean="0"/>
              <a:t>2</a:t>
            </a:r>
            <a:endParaRPr lang="ru-RU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877477" y="421054"/>
            <a:ext cx="5750" cy="727071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031631" y="500504"/>
            <a:ext cx="1151495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877477" y="1220928"/>
            <a:ext cx="5750" cy="727071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877479" y="1997395"/>
            <a:ext cx="5750" cy="727071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031631" y="1323604"/>
            <a:ext cx="1151495" cy="1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031633" y="2122399"/>
            <a:ext cx="1151495" cy="1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750" y="74646"/>
            <a:ext cx="1067944" cy="1250302"/>
          </a:xfrm>
          <a:prstGeom prst="rect">
            <a:avLst/>
          </a:prstGeom>
        </p:spPr>
      </p:pic>
      <p:sp>
        <p:nvSpPr>
          <p:cNvPr id="73" name="Google Shape;16;p3"/>
          <p:cNvSpPr txBox="1">
            <a:spLocks/>
          </p:cNvSpPr>
          <p:nvPr/>
        </p:nvSpPr>
        <p:spPr>
          <a:xfrm>
            <a:off x="1031629" y="3620065"/>
            <a:ext cx="1151497" cy="72707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4800" b="1" i="0" u="none" strike="noStrike" cap="none">
                <a:solidFill>
                  <a:schemeClr val="lt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9pPr>
          </a:lstStyle>
          <a:p>
            <a:r>
              <a:rPr lang="ru-RU" dirty="0"/>
              <a:t>5</a:t>
            </a:r>
          </a:p>
        </p:txBody>
      </p:sp>
      <p:sp>
        <p:nvSpPr>
          <p:cNvPr id="74" name="Google Shape;16;p3"/>
          <p:cNvSpPr txBox="1">
            <a:spLocks/>
          </p:cNvSpPr>
          <p:nvPr/>
        </p:nvSpPr>
        <p:spPr>
          <a:xfrm>
            <a:off x="1031627" y="2821127"/>
            <a:ext cx="1151497" cy="72707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4800" b="1" i="0" u="none" strike="noStrike" cap="none">
                <a:solidFill>
                  <a:schemeClr val="lt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9pPr>
          </a:lstStyle>
          <a:p>
            <a:r>
              <a:rPr lang="ru-RU" dirty="0" smtClean="0"/>
              <a:t>4</a:t>
            </a:r>
            <a:endParaRPr lang="ru-RU" dirty="0"/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>
            <a:off x="1877475" y="2821128"/>
            <a:ext cx="5750" cy="727071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1877477" y="3597595"/>
            <a:ext cx="5750" cy="727071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1031629" y="2923804"/>
            <a:ext cx="1151495" cy="1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1031631" y="3722599"/>
            <a:ext cx="1151495" cy="1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Текст 8"/>
          <p:cNvSpPr txBox="1">
            <a:spLocks/>
          </p:cNvSpPr>
          <p:nvPr/>
        </p:nvSpPr>
        <p:spPr>
          <a:xfrm>
            <a:off x="2428273" y="2812164"/>
            <a:ext cx="6270250" cy="6985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/>
              <a:t>Говорите «Да» идеям учеников</a:t>
            </a:r>
          </a:p>
          <a:p>
            <a:endParaRPr lang="ru-RU" sz="3600" b="1" dirty="0"/>
          </a:p>
        </p:txBody>
      </p:sp>
      <p:sp>
        <p:nvSpPr>
          <p:cNvPr id="80" name="Текст 8"/>
          <p:cNvSpPr txBox="1">
            <a:spLocks/>
          </p:cNvSpPr>
          <p:nvPr/>
        </p:nvSpPr>
        <p:spPr>
          <a:xfrm>
            <a:off x="2387242" y="3634350"/>
            <a:ext cx="4703763" cy="698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300" b="1" dirty="0" smtClean="0"/>
              <a:t>Играйте</a:t>
            </a:r>
          </a:p>
          <a:p>
            <a:pPr marL="0" indent="0">
              <a:buNone/>
            </a:pPr>
            <a:endParaRPr lang="ru-RU" sz="3300" b="1" dirty="0" smtClean="0"/>
          </a:p>
          <a:p>
            <a:endParaRPr lang="ru-RU" sz="3300" b="1" dirty="0"/>
          </a:p>
        </p:txBody>
      </p:sp>
    </p:spTree>
    <p:extLst>
      <p:ext uri="{BB962C8B-B14F-4D97-AF65-F5344CB8AC3E}">
        <p14:creationId xmlns:p14="http://schemas.microsoft.com/office/powerpoint/2010/main" val="4017849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image.mel.fm/i/E/ElOr5z6xdW/59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04" y="823546"/>
            <a:ext cx="7198946" cy="431995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4230022" y="208369"/>
            <a:ext cx="4703763" cy="5043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300" b="1" dirty="0" smtClean="0"/>
              <a:t>Начинайте  с вопроса </a:t>
            </a:r>
            <a:endParaRPr lang="ru-RU" sz="3300" b="1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801527" y="96250"/>
            <a:ext cx="5750" cy="727071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955681" y="175700"/>
            <a:ext cx="1151495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oogle Shape;4986;p60"/>
          <p:cNvGrpSpPr/>
          <p:nvPr/>
        </p:nvGrpSpPr>
        <p:grpSpPr>
          <a:xfrm>
            <a:off x="3749841" y="290158"/>
            <a:ext cx="447509" cy="452792"/>
            <a:chOff x="1492675" y="4992125"/>
            <a:chExt cx="481825" cy="481825"/>
          </a:xfrm>
          <a:solidFill>
            <a:srgbClr val="12716B"/>
          </a:solidFill>
        </p:grpSpPr>
        <p:sp>
          <p:nvSpPr>
            <p:cNvPr id="12" name="Google Shape;4987;p60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" name="Google Shape;4988;p60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416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4986;p60"/>
          <p:cNvGrpSpPr/>
          <p:nvPr/>
        </p:nvGrpSpPr>
        <p:grpSpPr>
          <a:xfrm>
            <a:off x="3038641" y="99675"/>
            <a:ext cx="447509" cy="452792"/>
            <a:chOff x="1492675" y="4992125"/>
            <a:chExt cx="481825" cy="481825"/>
          </a:xfrm>
          <a:solidFill>
            <a:srgbClr val="12716B"/>
          </a:solidFill>
        </p:grpSpPr>
        <p:sp>
          <p:nvSpPr>
            <p:cNvPr id="7" name="Google Shape;4987;p60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" name="Google Shape;4988;p60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3638550" y="159476"/>
            <a:ext cx="550545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300" b="1" dirty="0">
                <a:latin typeface="+mn-lt"/>
                <a:cs typeface="Times New Roman" pitchFamily="18" charset="0"/>
              </a:rPr>
              <a:t>Дайте ученикам </a:t>
            </a:r>
            <a:r>
              <a:rPr lang="ru-RU" sz="3300" b="1" dirty="0" smtClean="0">
                <a:latin typeface="+mn-lt"/>
                <a:cs typeface="Times New Roman" pitchFamily="18" charset="0"/>
              </a:rPr>
              <a:t>время</a:t>
            </a:r>
          </a:p>
          <a:p>
            <a:r>
              <a:rPr lang="ru-RU" sz="12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ХОТЕЛОСЬ БЫ УВИДЕТЬ САМО УРАВНЕНИЕ, КОТОРОЕ НАДО РЕШИТЬ</a:t>
            </a:r>
          </a:p>
          <a:p>
            <a:r>
              <a:rPr lang="ru-RU" sz="3300" b="1" dirty="0" smtClean="0">
                <a:latin typeface="+mn-lt"/>
                <a:cs typeface="Times New Roman" pitchFamily="18" charset="0"/>
              </a:rPr>
              <a:t> </a:t>
            </a:r>
            <a:endParaRPr lang="ru-RU" sz="3300" b="1" dirty="0">
              <a:latin typeface="+mn-lt"/>
              <a:cs typeface="Times New Roman" pitchFamily="18" charset="0"/>
            </a:endParaRPr>
          </a:p>
        </p:txBody>
      </p:sp>
      <p:pic>
        <p:nvPicPr>
          <p:cNvPr id="10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7"/>
          <a:stretch/>
        </p:blipFill>
        <p:spPr bwMode="auto">
          <a:xfrm>
            <a:off x="1492250" y="922337"/>
            <a:ext cx="6438899" cy="3744913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672020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4986;p60"/>
          <p:cNvGrpSpPr/>
          <p:nvPr/>
        </p:nvGrpSpPr>
        <p:grpSpPr>
          <a:xfrm>
            <a:off x="3038641" y="99675"/>
            <a:ext cx="447509" cy="452792"/>
            <a:chOff x="1492675" y="4992125"/>
            <a:chExt cx="481825" cy="481825"/>
          </a:xfrm>
          <a:solidFill>
            <a:srgbClr val="12716B"/>
          </a:solidFill>
        </p:grpSpPr>
        <p:sp>
          <p:nvSpPr>
            <p:cNvPr id="7" name="Google Shape;4987;p60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" name="Google Shape;4988;p60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3638550" y="159476"/>
            <a:ext cx="516255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300" b="1" dirty="0">
                <a:latin typeface="+mn-lt"/>
                <a:cs typeface="Times New Roman" pitchFamily="18" charset="0"/>
              </a:rPr>
              <a:t>Дайте ученикам время </a:t>
            </a:r>
          </a:p>
        </p:txBody>
      </p:sp>
      <p:pic>
        <p:nvPicPr>
          <p:cNvPr id="11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1069022"/>
            <a:ext cx="6781799" cy="368712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455919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4986;p60"/>
          <p:cNvGrpSpPr/>
          <p:nvPr/>
        </p:nvGrpSpPr>
        <p:grpSpPr>
          <a:xfrm>
            <a:off x="54141" y="426900"/>
            <a:ext cx="447509" cy="452792"/>
            <a:chOff x="1492675" y="4992125"/>
            <a:chExt cx="481825" cy="481825"/>
          </a:xfrm>
          <a:solidFill>
            <a:srgbClr val="12716B"/>
          </a:solidFill>
        </p:grpSpPr>
        <p:sp>
          <p:nvSpPr>
            <p:cNvPr id="7" name="Google Shape;4987;p60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" name="Google Shape;4988;p60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501650" y="365714"/>
            <a:ext cx="58610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latin typeface="+mn-lt"/>
              </a:rPr>
              <a:t>Говорите </a:t>
            </a:r>
            <a:r>
              <a:rPr lang="ru-RU" sz="3000" b="1" dirty="0" smtClean="0">
                <a:latin typeface="+mn-lt"/>
              </a:rPr>
              <a:t>«Да»</a:t>
            </a:r>
          </a:p>
          <a:p>
            <a:r>
              <a:rPr lang="ru-RU" sz="3000" b="1" dirty="0" smtClean="0">
                <a:latin typeface="+mn-lt"/>
              </a:rPr>
              <a:t> </a:t>
            </a:r>
            <a:r>
              <a:rPr lang="ru-RU" sz="3000" b="1" dirty="0">
                <a:latin typeface="+mn-lt"/>
              </a:rPr>
              <a:t>идеям </a:t>
            </a:r>
            <a:r>
              <a:rPr lang="ru-RU" sz="3000" b="1" dirty="0" smtClean="0">
                <a:latin typeface="+mn-lt"/>
              </a:rPr>
              <a:t>учеников</a:t>
            </a:r>
          </a:p>
          <a:p>
            <a:endParaRPr lang="ru-RU" sz="3000" b="1" dirty="0">
              <a:latin typeface="+mn-lt"/>
              <a:cs typeface="Times New Roman" pitchFamily="18" charset="0"/>
            </a:endParaRPr>
          </a:p>
        </p:txBody>
      </p:sp>
      <p:pic>
        <p:nvPicPr>
          <p:cNvPr id="10" name="Рисунок 9" descr="C:\Users\user\Downloads\WhatsApp Image 2023-11-14 at 19.13.15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63715" y="1504792"/>
            <a:ext cx="3205480" cy="33449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oogle Shape;4986;p60"/>
          <p:cNvGrpSpPr/>
          <p:nvPr/>
        </p:nvGrpSpPr>
        <p:grpSpPr>
          <a:xfrm>
            <a:off x="4975391" y="642273"/>
            <a:ext cx="447509" cy="452792"/>
            <a:chOff x="1492675" y="4992125"/>
            <a:chExt cx="481825" cy="481825"/>
          </a:xfrm>
          <a:solidFill>
            <a:srgbClr val="12716B"/>
          </a:solidFill>
        </p:grpSpPr>
        <p:sp>
          <p:nvSpPr>
            <p:cNvPr id="13" name="Google Shape;4987;p60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" name="Google Shape;4988;p60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5549900" y="587233"/>
            <a:ext cx="58610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latin typeface="+mn-lt"/>
              </a:rPr>
              <a:t>Играйте!</a:t>
            </a:r>
          </a:p>
          <a:p>
            <a:endParaRPr lang="ru-RU" sz="3000" b="1" dirty="0">
              <a:latin typeface="+mn-lt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275" y="1355247"/>
            <a:ext cx="3133488" cy="2784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7842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06;p33"/>
          <p:cNvSpPr/>
          <p:nvPr/>
        </p:nvSpPr>
        <p:spPr>
          <a:xfrm>
            <a:off x="1364587" y="528603"/>
            <a:ext cx="547140" cy="3955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306;p33"/>
          <p:cNvSpPr/>
          <p:nvPr/>
        </p:nvSpPr>
        <p:spPr>
          <a:xfrm>
            <a:off x="1461367" y="591041"/>
            <a:ext cx="547140" cy="39559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319;p33"/>
          <p:cNvGrpSpPr/>
          <p:nvPr/>
        </p:nvGrpSpPr>
        <p:grpSpPr>
          <a:xfrm>
            <a:off x="1550712" y="608397"/>
            <a:ext cx="270626" cy="267815"/>
            <a:chOff x="-60988625" y="3740800"/>
            <a:chExt cx="316650" cy="310350"/>
          </a:xfrm>
          <a:solidFill>
            <a:schemeClr val="bg1"/>
          </a:solidFill>
        </p:grpSpPr>
        <p:sp>
          <p:nvSpPr>
            <p:cNvPr id="10" name="Google Shape;320;p33"/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" name="Google Shape;321;p33"/>
            <p:cNvSpPr/>
            <p:nvPr/>
          </p:nvSpPr>
          <p:spPr>
            <a:xfrm>
              <a:off x="-60742100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" name="Google Shape;322;p33"/>
            <p:cNvSpPr/>
            <p:nvPr/>
          </p:nvSpPr>
          <p:spPr>
            <a:xfrm>
              <a:off x="-60740525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13" name="Google Shape;306;p33"/>
          <p:cNvSpPr/>
          <p:nvPr/>
        </p:nvSpPr>
        <p:spPr>
          <a:xfrm>
            <a:off x="1370281" y="1186535"/>
            <a:ext cx="547140" cy="3955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306;p33"/>
          <p:cNvSpPr/>
          <p:nvPr/>
        </p:nvSpPr>
        <p:spPr>
          <a:xfrm>
            <a:off x="1467061" y="1248973"/>
            <a:ext cx="547140" cy="39559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319;p33"/>
          <p:cNvGrpSpPr/>
          <p:nvPr/>
        </p:nvGrpSpPr>
        <p:grpSpPr>
          <a:xfrm>
            <a:off x="1556406" y="1266329"/>
            <a:ext cx="270626" cy="267815"/>
            <a:chOff x="-60988625" y="3740800"/>
            <a:chExt cx="316650" cy="310350"/>
          </a:xfrm>
          <a:solidFill>
            <a:schemeClr val="bg1"/>
          </a:solidFill>
        </p:grpSpPr>
        <p:sp>
          <p:nvSpPr>
            <p:cNvPr id="16" name="Google Shape;320;p33"/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7" name="Google Shape;321;p33"/>
            <p:cNvSpPr/>
            <p:nvPr/>
          </p:nvSpPr>
          <p:spPr>
            <a:xfrm>
              <a:off x="-60742100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8" name="Google Shape;322;p33"/>
            <p:cNvSpPr/>
            <p:nvPr/>
          </p:nvSpPr>
          <p:spPr>
            <a:xfrm>
              <a:off x="-60740525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25" name="Google Shape;306;p33"/>
          <p:cNvSpPr/>
          <p:nvPr/>
        </p:nvSpPr>
        <p:spPr>
          <a:xfrm>
            <a:off x="1381991" y="2372440"/>
            <a:ext cx="547140" cy="3955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306;p33"/>
          <p:cNvSpPr/>
          <p:nvPr/>
        </p:nvSpPr>
        <p:spPr>
          <a:xfrm>
            <a:off x="1478771" y="2434878"/>
            <a:ext cx="547140" cy="39559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" name="Google Shape;319;p33"/>
          <p:cNvGrpSpPr/>
          <p:nvPr/>
        </p:nvGrpSpPr>
        <p:grpSpPr>
          <a:xfrm>
            <a:off x="1568116" y="2452234"/>
            <a:ext cx="270626" cy="267815"/>
            <a:chOff x="-60988625" y="3740800"/>
            <a:chExt cx="316650" cy="310350"/>
          </a:xfrm>
          <a:solidFill>
            <a:schemeClr val="bg1"/>
          </a:solidFill>
        </p:grpSpPr>
        <p:sp>
          <p:nvSpPr>
            <p:cNvPr id="28" name="Google Shape;320;p33"/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9" name="Google Shape;321;p33"/>
            <p:cNvSpPr/>
            <p:nvPr/>
          </p:nvSpPr>
          <p:spPr>
            <a:xfrm>
              <a:off x="-60742100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0" name="Google Shape;322;p33"/>
            <p:cNvSpPr/>
            <p:nvPr/>
          </p:nvSpPr>
          <p:spPr>
            <a:xfrm>
              <a:off x="-60740525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2108200" y="506470"/>
            <a:ext cx="60325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/>
              <a:t>Музыка </a:t>
            </a:r>
            <a:r>
              <a:rPr lang="ru-RU" sz="1800" b="1" dirty="0"/>
              <a:t>может возвышать или умиротворять </a:t>
            </a:r>
            <a:r>
              <a:rPr lang="ru-RU" sz="1800" b="1" dirty="0" smtClean="0"/>
              <a:t>душу</a:t>
            </a:r>
          </a:p>
          <a:p>
            <a:endParaRPr lang="ru-RU" sz="1800" b="1" dirty="0"/>
          </a:p>
          <a:p>
            <a:r>
              <a:rPr lang="ru-RU" sz="1800" b="1" dirty="0"/>
              <a:t>Живопись – радовать </a:t>
            </a:r>
            <a:r>
              <a:rPr lang="ru-RU" sz="1800" b="1" dirty="0" smtClean="0"/>
              <a:t>глаз</a:t>
            </a:r>
          </a:p>
          <a:p>
            <a:endParaRPr lang="ru-RU" sz="1800" b="1" dirty="0"/>
          </a:p>
          <a:p>
            <a:r>
              <a:rPr lang="ru-RU" sz="1800" b="1" dirty="0"/>
              <a:t>Поэзия – пробуждать </a:t>
            </a:r>
            <a:r>
              <a:rPr lang="ru-RU" sz="1800" b="1" dirty="0" smtClean="0"/>
              <a:t>чувства</a:t>
            </a:r>
          </a:p>
          <a:p>
            <a:endParaRPr lang="ru-RU" sz="1800" b="1" dirty="0"/>
          </a:p>
          <a:p>
            <a:r>
              <a:rPr lang="ru-RU" sz="1800" b="1" dirty="0"/>
              <a:t>Философия – удовлетворять потребности </a:t>
            </a:r>
            <a:r>
              <a:rPr lang="ru-RU" sz="1800" b="1" dirty="0" smtClean="0"/>
              <a:t>разума</a:t>
            </a:r>
          </a:p>
          <a:p>
            <a:endParaRPr lang="ru-RU" sz="1800" b="1" dirty="0"/>
          </a:p>
          <a:p>
            <a:r>
              <a:rPr lang="ru-RU" sz="1800" b="1" dirty="0"/>
              <a:t>Инженерное дело – совершенствовать материальную сторону жизни </a:t>
            </a:r>
            <a:r>
              <a:rPr lang="ru-RU" sz="1800" b="1" dirty="0" smtClean="0"/>
              <a:t>людей</a:t>
            </a:r>
          </a:p>
          <a:p>
            <a:endParaRPr lang="ru-RU" sz="1800" b="1" dirty="0"/>
          </a:p>
          <a:p>
            <a:r>
              <a:rPr lang="ru-RU" sz="1800" b="1" dirty="0" smtClean="0"/>
              <a:t>Математика  </a:t>
            </a:r>
            <a:r>
              <a:rPr lang="ru-RU" sz="1800" b="1" dirty="0"/>
              <a:t>способна достичь всех этих </a:t>
            </a:r>
            <a:r>
              <a:rPr lang="ru-RU" sz="1800" b="1" dirty="0" smtClean="0"/>
              <a:t>целей</a:t>
            </a:r>
            <a:endParaRPr lang="ru-RU" sz="1800" b="1" dirty="0"/>
          </a:p>
        </p:txBody>
      </p:sp>
      <p:sp>
        <p:nvSpPr>
          <p:cNvPr id="32" name="Google Shape;306;p33"/>
          <p:cNvSpPr/>
          <p:nvPr/>
        </p:nvSpPr>
        <p:spPr>
          <a:xfrm>
            <a:off x="1369346" y="3016620"/>
            <a:ext cx="547140" cy="3955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06;p33"/>
          <p:cNvSpPr/>
          <p:nvPr/>
        </p:nvSpPr>
        <p:spPr>
          <a:xfrm>
            <a:off x="1466126" y="3079058"/>
            <a:ext cx="547140" cy="39559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" name="Google Shape;319;p33"/>
          <p:cNvGrpSpPr/>
          <p:nvPr/>
        </p:nvGrpSpPr>
        <p:grpSpPr>
          <a:xfrm>
            <a:off x="1555471" y="3096414"/>
            <a:ext cx="270626" cy="267815"/>
            <a:chOff x="-60988625" y="3740800"/>
            <a:chExt cx="316650" cy="310350"/>
          </a:xfrm>
          <a:solidFill>
            <a:schemeClr val="bg1"/>
          </a:solidFill>
        </p:grpSpPr>
        <p:sp>
          <p:nvSpPr>
            <p:cNvPr id="35" name="Google Shape;320;p33"/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6" name="Google Shape;321;p33"/>
            <p:cNvSpPr/>
            <p:nvPr/>
          </p:nvSpPr>
          <p:spPr>
            <a:xfrm>
              <a:off x="-60742100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7" name="Google Shape;322;p33"/>
            <p:cNvSpPr/>
            <p:nvPr/>
          </p:nvSpPr>
          <p:spPr>
            <a:xfrm>
              <a:off x="-60740525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38" name="Google Shape;306;p33"/>
          <p:cNvSpPr/>
          <p:nvPr/>
        </p:nvSpPr>
        <p:spPr>
          <a:xfrm>
            <a:off x="1369346" y="3726576"/>
            <a:ext cx="547140" cy="3955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06;p33"/>
          <p:cNvSpPr/>
          <p:nvPr/>
        </p:nvSpPr>
        <p:spPr>
          <a:xfrm>
            <a:off x="1466126" y="3789014"/>
            <a:ext cx="547140" cy="39559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" name="Google Shape;319;p33"/>
          <p:cNvGrpSpPr/>
          <p:nvPr/>
        </p:nvGrpSpPr>
        <p:grpSpPr>
          <a:xfrm>
            <a:off x="1555471" y="3806370"/>
            <a:ext cx="270626" cy="267815"/>
            <a:chOff x="-60988625" y="3740800"/>
            <a:chExt cx="316650" cy="310350"/>
          </a:xfrm>
          <a:solidFill>
            <a:schemeClr val="bg1"/>
          </a:solidFill>
        </p:grpSpPr>
        <p:sp>
          <p:nvSpPr>
            <p:cNvPr id="41" name="Google Shape;320;p33"/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2" name="Google Shape;321;p33"/>
            <p:cNvSpPr/>
            <p:nvPr/>
          </p:nvSpPr>
          <p:spPr>
            <a:xfrm>
              <a:off x="-60742100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3" name="Google Shape;322;p33"/>
            <p:cNvSpPr/>
            <p:nvPr/>
          </p:nvSpPr>
          <p:spPr>
            <a:xfrm>
              <a:off x="-60740525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7285689"/>
      </p:ext>
    </p:extLst>
  </p:cSld>
  <p:clrMapOvr>
    <a:masterClrMapping/>
  </p:clrMapOvr>
</p:sld>
</file>

<file path=ppt/theme/theme1.xml><?xml version="1.0" encoding="utf-8"?>
<a:theme xmlns:a="http://schemas.openxmlformats.org/drawingml/2006/main" name="Титульный лист">
  <a:themeElements>
    <a:clrScheme name="Другая 1">
      <a:dk1>
        <a:srgbClr val="3D716C"/>
      </a:dk1>
      <a:lt1>
        <a:srgbClr val="FEFAF4"/>
      </a:lt1>
      <a:dk2>
        <a:srgbClr val="9A7A63"/>
      </a:dk2>
      <a:lt2>
        <a:srgbClr val="CEC4BA"/>
      </a:lt2>
      <a:accent1>
        <a:srgbClr val="594735"/>
      </a:accent1>
      <a:accent2>
        <a:srgbClr val="61948F"/>
      </a:accent2>
      <a:accent3>
        <a:srgbClr val="9CC0C0"/>
      </a:accent3>
      <a:accent4>
        <a:srgbClr val="FFFFFF"/>
      </a:accent4>
      <a:accent5>
        <a:srgbClr val="FFFFFF"/>
      </a:accent5>
      <a:accent6>
        <a:srgbClr val="FFFFFF"/>
      </a:accent6>
      <a:hlink>
        <a:srgbClr val="3A3730"/>
      </a:hlink>
      <a:folHlink>
        <a:srgbClr val="0097A7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Заголовок и текст">
  <a:themeElements>
    <a:clrScheme name="Другая 1">
      <a:dk1>
        <a:srgbClr val="3D716C"/>
      </a:dk1>
      <a:lt1>
        <a:srgbClr val="FEFAF4"/>
      </a:lt1>
      <a:dk2>
        <a:srgbClr val="9A7A63"/>
      </a:dk2>
      <a:lt2>
        <a:srgbClr val="CEC4BA"/>
      </a:lt2>
      <a:accent1>
        <a:srgbClr val="594735"/>
      </a:accent1>
      <a:accent2>
        <a:srgbClr val="61948F"/>
      </a:accent2>
      <a:accent3>
        <a:srgbClr val="9CC0C0"/>
      </a:accent3>
      <a:accent4>
        <a:srgbClr val="FFFFFF"/>
      </a:accent4>
      <a:accent5>
        <a:srgbClr val="FFFFFF"/>
      </a:accent5>
      <a:accent6>
        <a:srgbClr val="FFFFFF"/>
      </a:accent6>
      <a:hlink>
        <a:srgbClr val="3A3730"/>
      </a:hlink>
      <a:folHlink>
        <a:srgbClr val="0097A7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Фото и текст">
  <a:themeElements>
    <a:clrScheme name="Другая 1">
      <a:dk1>
        <a:srgbClr val="3D716C"/>
      </a:dk1>
      <a:lt1>
        <a:srgbClr val="FEFAF4"/>
      </a:lt1>
      <a:dk2>
        <a:srgbClr val="9A7A63"/>
      </a:dk2>
      <a:lt2>
        <a:srgbClr val="CEC4BA"/>
      </a:lt2>
      <a:accent1>
        <a:srgbClr val="594735"/>
      </a:accent1>
      <a:accent2>
        <a:srgbClr val="61948F"/>
      </a:accent2>
      <a:accent3>
        <a:srgbClr val="9CC0C0"/>
      </a:accent3>
      <a:accent4>
        <a:srgbClr val="FFFFFF"/>
      </a:accent4>
      <a:accent5>
        <a:srgbClr val="FFFFFF"/>
      </a:accent5>
      <a:accent6>
        <a:srgbClr val="FFFFFF"/>
      </a:accent6>
      <a:hlink>
        <a:srgbClr val="3A3730"/>
      </a:hlink>
      <a:folHlink>
        <a:srgbClr val="0097A7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Фон и пустой слайд">
  <a:themeElements>
    <a:clrScheme name="Другая 1">
      <a:dk1>
        <a:srgbClr val="3D716C"/>
      </a:dk1>
      <a:lt1>
        <a:srgbClr val="FEFAF4"/>
      </a:lt1>
      <a:dk2>
        <a:srgbClr val="9A7A63"/>
      </a:dk2>
      <a:lt2>
        <a:srgbClr val="CEC4BA"/>
      </a:lt2>
      <a:accent1>
        <a:srgbClr val="594735"/>
      </a:accent1>
      <a:accent2>
        <a:srgbClr val="61948F"/>
      </a:accent2>
      <a:accent3>
        <a:srgbClr val="9CC0C0"/>
      </a:accent3>
      <a:accent4>
        <a:srgbClr val="FFFFFF"/>
      </a:accent4>
      <a:accent5>
        <a:srgbClr val="FFFFFF"/>
      </a:accent5>
      <a:accent6>
        <a:srgbClr val="FFFFFF"/>
      </a:accent6>
      <a:hlink>
        <a:srgbClr val="3A3730"/>
      </a:hlink>
      <a:folHlink>
        <a:srgbClr val="0097A7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2302</TotalTime>
  <Words>140</Words>
  <Application>Microsoft Office PowerPoint</Application>
  <PresentationFormat>Экран (16:9)</PresentationFormat>
  <Paragraphs>43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Times New Roman</vt:lpstr>
      <vt:lpstr>Arial</vt:lpstr>
      <vt:lpstr>Abhaya Libre</vt:lpstr>
      <vt:lpstr>Calibri Light</vt:lpstr>
      <vt:lpstr>Jost</vt:lpstr>
      <vt:lpstr>Calibri</vt:lpstr>
      <vt:lpstr>Титульный лист</vt:lpstr>
      <vt:lpstr>Заголовок и текст</vt:lpstr>
      <vt:lpstr>Фото и текст</vt:lpstr>
      <vt:lpstr>Фон и пустой слайд</vt:lpstr>
      <vt:lpstr>Из опыта «точечной» работы с учащимися при обучении математике</vt:lpstr>
      <vt:lpstr>«Я мыслю,  следовательно,  я существую» Рене Декарт</vt:lpstr>
      <vt:lpstr>Заголовок слайда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Elegant And Classy Style Agency</dc:title>
  <dc:creator>Таратун Е.В.</dc:creator>
  <cp:lastModifiedBy>admin</cp:lastModifiedBy>
  <cp:revision>139</cp:revision>
  <dcterms:modified xsi:type="dcterms:W3CDTF">2024-10-22T03:32:30Z</dcterms:modified>
</cp:coreProperties>
</file>