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79" r:id="rId5"/>
    <p:sldId id="264" r:id="rId6"/>
    <p:sldId id="277" r:id="rId7"/>
    <p:sldId id="271" r:id="rId8"/>
    <p:sldId id="273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45" y="1576251"/>
            <a:ext cx="5651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1" y="2843635"/>
            <a:ext cx="564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Доронина Марина Дмитриевна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 математики, МБОУ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Краснощёковская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СОШ № 1»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9" y="426732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ИГРОВЫЕ ТЕХНОЛОГИИ ДЛЯ РАЗВИТИЯ ШАХМАТНОГО ОБРАЗОВАНИЯ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75" y="1853256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ШАХМАТНЫЕ ТЕРМИНЫ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6254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r>
              <a:rPr lang="ru-RU" b="1" dirty="0" smtClean="0"/>
              <a:t> Изучение шахматных терминов.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  Изучая игру в шахматы, мы сталкиваемся с необходимостью понимать основные термины и фразы шахматной игры. Это позволяет лучше интерпретировать анализ шахматных ситуаций и этюдов.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mdd70\Desktop\ш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7" y="2926092"/>
            <a:ext cx="8347164" cy="3670663"/>
          </a:xfrm>
          <a:prstGeom prst="rect">
            <a:avLst/>
          </a:prstGeom>
          <a:noFill/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594573" y="4753748"/>
            <a:ext cx="2356713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</a:t>
            </a:r>
            <a:r>
              <a:rPr lang="ru-RU" sz="2400" dirty="0" smtClean="0">
                <a:latin typeface="Arial Narrow" panose="020B0606020202030204" pitchFamily="34" charset="0"/>
              </a:rPr>
              <a:t>Для подготовки к проведению игры достаточно распечатать карточки с шахматными терминами и определениями. Для многократного использования карточки можно </a:t>
            </a:r>
            <a:r>
              <a:rPr lang="ru-RU" sz="2400" dirty="0" err="1" smtClean="0">
                <a:latin typeface="Arial Narrow" panose="020B0606020202030204" pitchFamily="34" charset="0"/>
              </a:rPr>
              <a:t>заламинировать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 Можно распечатать и использовать для изучения общую информацию о терминах с определениями и пояснениями в рисунках.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554818" y="4696004"/>
            <a:ext cx="2383216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Описание игры: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    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    Карточки «Шахматные термины</a:t>
            </a:r>
            <a:r>
              <a:rPr lang="ru-RU" sz="2400" dirty="0" smtClean="0">
                <a:latin typeface="Arial Narrow" panose="020B0606020202030204" pitchFamily="34" charset="0"/>
              </a:rPr>
              <a:t>» (124 </a:t>
            </a:r>
            <a:r>
              <a:rPr lang="ru-RU" sz="2400" dirty="0" err="1" smtClean="0">
                <a:latin typeface="Arial Narrow" panose="020B0606020202030204" pitchFamily="34" charset="0"/>
              </a:rPr>
              <a:t>шт</a:t>
            </a:r>
            <a:r>
              <a:rPr lang="ru-RU" sz="2400" dirty="0" smtClean="0">
                <a:latin typeface="Arial Narrow" panose="020B0606020202030204" pitchFamily="34" charset="0"/>
              </a:rPr>
              <a:t>) предназначены </a:t>
            </a:r>
            <a:r>
              <a:rPr lang="ru-RU" sz="2400" dirty="0" smtClean="0">
                <a:latin typeface="Arial Narrow" panose="020B0606020202030204" pitchFamily="34" charset="0"/>
              </a:rPr>
              <a:t>для детей школьного возраста при знакомстве с терминологией и стратегией шахматной игры. Представляют собой наглядный </a:t>
            </a:r>
            <a:r>
              <a:rPr lang="ru-RU" sz="2400" dirty="0" smtClean="0">
                <a:latin typeface="Arial Narrow" panose="020B0606020202030204" pitchFamily="34" charset="0"/>
              </a:rPr>
              <a:t>материал, с простым описанием 62 основных шахматных терминов, </a:t>
            </a:r>
            <a:r>
              <a:rPr lang="ru-RU" sz="2400" dirty="0" smtClean="0">
                <a:latin typeface="Arial Narrow" panose="020B0606020202030204" pitchFamily="34" charset="0"/>
              </a:rPr>
              <a:t>который помогает лучше и быстрее запомнить информацию</a:t>
            </a:r>
            <a:r>
              <a:rPr lang="ru-RU" sz="2400" dirty="0" smtClean="0">
                <a:latin typeface="Arial Narrow" panose="020B0606020202030204" pitchFamily="34" charset="0"/>
              </a:rPr>
              <a:t>, лучше ориентироваться при чтении шахматной литературы, анализе позиций, </a:t>
            </a:r>
            <a:r>
              <a:rPr lang="ru-RU" sz="2400" dirty="0" smtClean="0">
                <a:latin typeface="Arial Narrow" panose="020B0606020202030204" pitchFamily="34" charset="0"/>
              </a:rPr>
              <a:t>повысить шахматную грамотность.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    Эти карточки удобно использовать на групповых и индивидуальных занятиях для изучения и закрепления новых терминов. Их могут использовать педагоги, родители, дети. Карточки удобно брать с собой в поездку, на отдых, можно изготовить двухсторонними.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797705" y="4669500"/>
            <a:ext cx="2195513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30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-Карточки делят на две группы (термины и определения), раскладывают  лицевой стороной вниз. </a:t>
            </a:r>
            <a:r>
              <a:rPr lang="ru-RU" sz="2400" dirty="0" smtClean="0">
                <a:latin typeface="Arial Narrow" panose="020B0606020202030204" pitchFamily="34" charset="0"/>
              </a:rPr>
              <a:t>Можно сначала использовать самые простые термины, постепенно добавляя термины сложнее.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-При индивидуальной работе варианты использования карточек: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 Наугад выбирается карточка с термином, необходимо найти парную ей – с  </a:t>
            </a:r>
            <a:r>
              <a:rPr lang="ru-RU" sz="2400" dirty="0" smtClean="0">
                <a:latin typeface="Arial Narrow" panose="020B0606020202030204" pitchFamily="34" charset="0"/>
              </a:rPr>
              <a:t>определением </a:t>
            </a:r>
            <a:r>
              <a:rPr lang="ru-RU" sz="2400" dirty="0" smtClean="0">
                <a:latin typeface="Arial Narrow" panose="020B0606020202030204" pitchFamily="34" charset="0"/>
              </a:rPr>
              <a:t>(либо наоборот).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-При групповой работе: участников делят на команды. Использовать можно несколько комплектов карточек, кто быстрее найдёт пару.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795531" y="4749013"/>
            <a:ext cx="2195513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00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ИЛЛЮСТРАЦИИ: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mdd70\Desktop\chess_b__n69z68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86" y="1569493"/>
            <a:ext cx="4877118" cy="4517409"/>
          </a:xfrm>
          <a:prstGeom prst="rect">
            <a:avLst/>
          </a:prstGeom>
          <a:noFill/>
        </p:spPr>
      </p:pic>
      <p:pic>
        <p:nvPicPr>
          <p:cNvPr id="1027" name="Picture 3" descr="C:\Users\mdd70\Desktop\IMG_20241124_194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3182" y="1542197"/>
            <a:ext cx="2693158" cy="4503761"/>
          </a:xfrm>
          <a:prstGeom prst="rect">
            <a:avLst/>
          </a:prstGeom>
          <a:noFill/>
        </p:spPr>
      </p:pic>
      <p:pic>
        <p:nvPicPr>
          <p:cNvPr id="1028" name="Picture 4" descr="C:\Users\mdd70\Desktop\IMG_20241124_183413.jpg"/>
          <p:cNvPicPr>
            <a:picLocks noChangeAspect="1" noChangeArrowheads="1"/>
          </p:cNvPicPr>
          <p:nvPr/>
        </p:nvPicPr>
        <p:blipFill>
          <a:blip r:embed="rId4" cstate="print"/>
          <a:srcRect b="9543"/>
          <a:stretch>
            <a:fillRect/>
          </a:stretch>
        </p:blipFill>
        <p:spPr bwMode="auto">
          <a:xfrm>
            <a:off x="3179928" y="1583139"/>
            <a:ext cx="3193577" cy="4503761"/>
          </a:xfrm>
          <a:prstGeom prst="rect">
            <a:avLst/>
          </a:prstGeom>
          <a:noFill/>
        </p:spPr>
      </p:pic>
      <p:pic>
        <p:nvPicPr>
          <p:cNvPr id="1031" name="Picture 7" descr="C:\Users\mdd70\Desktop\IMG_20241124_183420 (1).jpg"/>
          <p:cNvPicPr>
            <a:picLocks noChangeAspect="1" noChangeArrowheads="1"/>
          </p:cNvPicPr>
          <p:nvPr/>
        </p:nvPicPr>
        <p:blipFill>
          <a:blip r:embed="rId5" cstate="print"/>
          <a:srcRect t="4346" b="5858"/>
          <a:stretch>
            <a:fillRect/>
          </a:stretch>
        </p:blipFill>
        <p:spPr bwMode="auto">
          <a:xfrm>
            <a:off x="6332561" y="1542197"/>
            <a:ext cx="3057099" cy="451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31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365126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mdd70\Desktop\ш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895" y="1760560"/>
            <a:ext cx="3111035" cy="2731549"/>
          </a:xfrm>
          <a:prstGeom prst="rect">
            <a:avLst/>
          </a:prstGeom>
          <a:noFill/>
        </p:spPr>
      </p:pic>
      <p:pic>
        <p:nvPicPr>
          <p:cNvPr id="2052" name="Picture 4" descr="C:\Users\mdd70\Desktop\IMG_20241124_17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9900" y="1697598"/>
            <a:ext cx="4354219" cy="3099305"/>
          </a:xfrm>
          <a:prstGeom prst="rect">
            <a:avLst/>
          </a:prstGeom>
          <a:noFill/>
        </p:spPr>
      </p:pic>
      <p:pic>
        <p:nvPicPr>
          <p:cNvPr id="2054" name="Picture 6" descr="C:\Users\mdd70\Desktop\Screenshot_20241124_165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887" y="3657600"/>
            <a:ext cx="3021496" cy="2544418"/>
          </a:xfrm>
          <a:prstGeom prst="rect">
            <a:avLst/>
          </a:prstGeom>
          <a:noFill/>
        </p:spPr>
      </p:pic>
      <p:pic>
        <p:nvPicPr>
          <p:cNvPr id="2055" name="Picture 7" descr="C:\Users\mdd70\Desktop\IMG_20241124_165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71" y="1760560"/>
            <a:ext cx="2868010" cy="2169995"/>
          </a:xfrm>
          <a:prstGeom prst="rect">
            <a:avLst/>
          </a:prstGeom>
          <a:noFill/>
        </p:spPr>
      </p:pic>
      <p:pic>
        <p:nvPicPr>
          <p:cNvPr id="1027" name="Picture 3" descr="C:\Users\mdd70\Desktop\Screenshot_20241124_1702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6385" y="3916018"/>
            <a:ext cx="4200939" cy="2272748"/>
          </a:xfrm>
          <a:prstGeom prst="rect">
            <a:avLst/>
          </a:prstGeom>
          <a:noFill/>
        </p:spPr>
      </p:pic>
      <p:pic>
        <p:nvPicPr>
          <p:cNvPr id="4099" name="Picture 3" descr="C:\Users\mdd70\Desktop\IMG_20241124_1948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40000">
            <a:off x="8651369" y="3458986"/>
            <a:ext cx="1946885" cy="1184210"/>
          </a:xfrm>
          <a:prstGeom prst="rect">
            <a:avLst/>
          </a:prstGeom>
          <a:noFill/>
        </p:spPr>
      </p:pic>
      <p:pic>
        <p:nvPicPr>
          <p:cNvPr id="13" name="Picture 3" descr="C:\Users\mdd70\Desktop\IMG_20241124_1948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660000">
            <a:off x="8046567" y="3504978"/>
            <a:ext cx="1292784" cy="1113588"/>
          </a:xfrm>
          <a:prstGeom prst="rect">
            <a:avLst/>
          </a:prstGeom>
          <a:noFill/>
        </p:spPr>
      </p:pic>
      <p:pic>
        <p:nvPicPr>
          <p:cNvPr id="16" name="Picture 5" descr="C:\Users\mdd70\Desktop\IMG_20241124_1658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3488" y="3930555"/>
            <a:ext cx="2623931" cy="2243487"/>
          </a:xfrm>
          <a:prstGeom prst="rect">
            <a:avLst/>
          </a:prstGeom>
          <a:noFill/>
        </p:spPr>
      </p:pic>
      <p:pic>
        <p:nvPicPr>
          <p:cNvPr id="17" name="Содержимое 16" descr="Picture background"/>
          <p:cNvPicPr>
            <a:picLocks noGrp="1"/>
          </p:cNvPicPr>
          <p:nvPr>
            <p:ph idx="1"/>
          </p:nvPr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853683" y="5459103"/>
            <a:ext cx="2105385" cy="1596789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21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72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  </a:t>
            </a:r>
            <a:r>
              <a:rPr lang="en-US" sz="3200" dirty="0" smtClean="0">
                <a:latin typeface="Arial Narrow" panose="020B0606020202030204" pitchFamily="34" charset="0"/>
                <a:hlinkClick r:id="rId3"/>
              </a:rPr>
              <a:t>https://ru.wikipedia.org/wiki/</a:t>
            </a:r>
            <a:r>
              <a:rPr lang="ru-RU" sz="3200" dirty="0" smtClean="0">
                <a:latin typeface="Arial Narrow" panose="020B0606020202030204" pitchFamily="34" charset="0"/>
              </a:rPr>
              <a:t>        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  </a:t>
            </a:r>
            <a:r>
              <a:rPr lang="ru-RU" sz="3200" dirty="0" err="1" smtClean="0"/>
              <a:t>Глоссарий_шахматных_терминов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  </a:t>
            </a: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     Файлы для печати: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771200" y="4753748"/>
            <a:ext cx="2195513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81183" y="4162568"/>
          <a:ext cx="1760561" cy="1269241"/>
        </p:xfrm>
        <a:graphic>
          <a:graphicData uri="http://schemas.openxmlformats.org/presentationml/2006/ole">
            <p:oleObj spid="_x0000_s3074" name="Объект упаковщика для оболочки" showAsIcon="1" r:id="rId5" imgW="527400" imgH="311400" progId="Package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769290" y="4244453"/>
          <a:ext cx="1651379" cy="1170509"/>
        </p:xfrm>
        <a:graphic>
          <a:graphicData uri="http://schemas.openxmlformats.org/presentationml/2006/ole">
            <p:oleObj spid="_x0000_s3075" name="Объект упаковщика для оболочки" showAsIcon="1" r:id="rId6" imgW="521280" imgH="3114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418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72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   </a:t>
            </a:r>
            <a:r>
              <a:rPr lang="ru-RU" sz="3200" dirty="0" smtClean="0">
                <a:latin typeface="Arial Narrow" panose="020B0606020202030204" pitchFamily="34" charset="0"/>
              </a:rPr>
              <a:t>Доронина </a:t>
            </a:r>
            <a:r>
              <a:rPr lang="ru-RU" sz="3200" dirty="0" smtClean="0">
                <a:latin typeface="Arial Narrow" panose="020B0606020202030204" pitchFamily="34" charset="0"/>
              </a:rPr>
              <a:t>Марина Дмитриевна 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  –</a:t>
            </a:r>
            <a:r>
              <a:rPr lang="ru-RU" sz="3200" dirty="0" smtClean="0">
                <a:latin typeface="Arial Narrow" panose="020B0606020202030204" pitchFamily="34" charset="0"/>
              </a:rPr>
              <a:t>тел.89039921111,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   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mdd70@yandex.ru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17201" t="1816" r="19225"/>
          <a:stretch>
            <a:fillRect/>
          </a:stretch>
        </p:blipFill>
        <p:spPr bwMode="auto">
          <a:xfrm>
            <a:off x="9718191" y="4753748"/>
            <a:ext cx="2195513" cy="19452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dd70\Desktop\Screenshot_20241124_22282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735" y="1978925"/>
            <a:ext cx="2552132" cy="3384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578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348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Трек</vt:lpstr>
      <vt:lpstr>Пакет</vt:lpstr>
      <vt:lpstr>Слайд 1</vt:lpstr>
      <vt:lpstr>Цель игры: Изучение шахматных терминов.</vt:lpstr>
      <vt:lpstr>Требования к проведению: </vt:lpstr>
      <vt:lpstr>Описание игры:</vt:lpstr>
      <vt:lpstr>Инструкция для участников:</vt:lpstr>
      <vt:lpstr>ИЛЛЮСТРАЦИИ:</vt:lpstr>
      <vt:lpstr>Апробация игры в учебно-воспитательном процессе: 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mdd70</cp:lastModifiedBy>
  <cp:revision>63</cp:revision>
  <dcterms:created xsi:type="dcterms:W3CDTF">2024-09-09T07:56:48Z</dcterms:created>
  <dcterms:modified xsi:type="dcterms:W3CDTF">2024-11-24T16:05:08Z</dcterms:modified>
</cp:coreProperties>
</file>