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59" r:id="rId3"/>
    <p:sldId id="260" r:id="rId4"/>
    <p:sldId id="261" r:id="rId5"/>
    <p:sldId id="262" r:id="rId6"/>
    <p:sldId id="266" r:id="rId7"/>
    <p:sldId id="263" r:id="rId8"/>
    <p:sldId id="257" r:id="rId9"/>
    <p:sldId id="267" r:id="rId10"/>
    <p:sldId id="269" r:id="rId11"/>
    <p:sldId id="268" r:id="rId12"/>
    <p:sldId id="265" r:id="rId13"/>
    <p:sldId id="25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39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ED02A-93E4-4194-ABCF-AE2AFBF74AE3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FD909-E4B1-407C-9569-8A8BBC1F16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253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FD909-E4B1-407C-9569-8A8BBC1F16F3}" type="slidenum">
              <a:rPr lang="ru-RU" smtClean="0"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7F4C-09FE-44E0-9720-983C6A389785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4EA7E-25EF-4CED-BF93-DF8F2088D9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7F4C-09FE-44E0-9720-983C6A389785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4EA7E-25EF-4CED-BF93-DF8F2088D9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7F4C-09FE-44E0-9720-983C6A389785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4EA7E-25EF-4CED-BF93-DF8F2088D922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7F4C-09FE-44E0-9720-983C6A389785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4EA7E-25EF-4CED-BF93-DF8F2088D92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7F4C-09FE-44E0-9720-983C6A389785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4EA7E-25EF-4CED-BF93-DF8F2088D9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7F4C-09FE-44E0-9720-983C6A389785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4EA7E-25EF-4CED-BF93-DF8F2088D92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7F4C-09FE-44E0-9720-983C6A389785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4EA7E-25EF-4CED-BF93-DF8F2088D9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7F4C-09FE-44E0-9720-983C6A389785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4EA7E-25EF-4CED-BF93-DF8F2088D9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7F4C-09FE-44E0-9720-983C6A389785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4EA7E-25EF-4CED-BF93-DF8F2088D9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7F4C-09FE-44E0-9720-983C6A389785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4EA7E-25EF-4CED-BF93-DF8F2088D92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7F4C-09FE-44E0-9720-983C6A389785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4EA7E-25EF-4CED-BF93-DF8F2088D92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8A4D7F4C-09FE-44E0-9720-983C6A389785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564EA7E-25EF-4CED-BF93-DF8F2088D92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V3Utw3YIIY" TargetMode="External"/><Relationship Id="rId7" Type="http://schemas.openxmlformats.org/officeDocument/2006/relationships/image" Target="../media/image7.png"/><Relationship Id="rId2" Type="http://schemas.openxmlformats.org/officeDocument/2006/relationships/hyperlink" Target="https://www.youtube.com/watch?v=B_TdepP-eq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www.youtube.com/watch?v=tNpZSWgRsfc" TargetMode="External"/><Relationship Id="rId4" Type="http://schemas.openxmlformats.org/officeDocument/2006/relationships/hyperlink" Target="https://www.youtube.com/watch?v=dPc0I4gyVZc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48478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Arial Narrow" pitchFamily="34" charset="0"/>
              </a:rPr>
              <a:t>Кейс методических материалов </a:t>
            </a:r>
            <a:br>
              <a:rPr lang="ru-RU" b="1" dirty="0" smtClean="0">
                <a:solidFill>
                  <a:schemeClr val="tx1"/>
                </a:solidFill>
                <a:latin typeface="Arial Narrow" pitchFamily="34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Arial Narrow" pitchFamily="34" charset="0"/>
              </a:rPr>
              <a:t>по реализации профилактической программы </a:t>
            </a:r>
            <a:br>
              <a:rPr lang="ru-RU" b="1" dirty="0" smtClean="0">
                <a:solidFill>
                  <a:schemeClr val="tx1"/>
                </a:solidFill>
                <a:latin typeface="Arial Narrow" pitchFamily="34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Arial Narrow" pitchFamily="34" charset="0"/>
              </a:rPr>
              <a:t>«Хочу быть здоровым.</a:t>
            </a:r>
            <a:r>
              <a:rPr lang="en-US" b="1" dirty="0" err="1" smtClean="0">
                <a:solidFill>
                  <a:schemeClr val="tx1"/>
                </a:solidFill>
                <a:latin typeface="Arial Narrow" pitchFamily="34" charset="0"/>
              </a:rPr>
              <a:t>ru</a:t>
            </a:r>
            <a:r>
              <a:rPr lang="ru-RU" b="1" dirty="0" smtClean="0">
                <a:solidFill>
                  <a:schemeClr val="tx1"/>
                </a:solidFill>
                <a:latin typeface="Arial Narrow" pitchFamily="34" charset="0"/>
              </a:rPr>
              <a:t>»</a:t>
            </a:r>
            <a:endParaRPr lang="ru-RU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088832" cy="1752600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dirty="0" smtClean="0">
                <a:solidFill>
                  <a:schemeClr val="tx1"/>
                </a:solidFill>
                <a:latin typeface="Arial Narrow" pitchFamily="34" charset="0"/>
              </a:rPr>
              <a:t>Выполнила: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Arial Narrow" pitchFamily="34" charset="0"/>
              </a:rPr>
              <a:t>Социальный педагог, учитель музыки и ИЗО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Arial Narrow" pitchFamily="34" charset="0"/>
              </a:rPr>
              <a:t>МБОУ «Бродковская СОШ»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Arial Narrow" pitchFamily="34" charset="0"/>
              </a:rPr>
              <a:t>Филиппова Г.М.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Arial Narrow" pitchFamily="34" charset="0"/>
              </a:rPr>
              <a:t>ноябрь, 2024г</a:t>
            </a:r>
            <a:endParaRPr lang="ru-RU" dirty="0">
              <a:solidFill>
                <a:schemeClr val="tx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chemeClr val="tx1"/>
                </a:solidFill>
                <a:latin typeface="Arial Narrow" pitchFamily="34" charset="0"/>
              </a:rPr>
              <a:t>Кейс «Вредные привычки» (алкоголь)</a:t>
            </a:r>
            <a:endParaRPr lang="ru-RU" sz="28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98733" y="3812779"/>
            <a:ext cx="4086200" cy="229293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100" dirty="0">
                <a:latin typeface="Arial Narrow" pitchFamily="34" charset="0"/>
              </a:rPr>
              <a:t>Источник №2:</a:t>
            </a:r>
          </a:p>
          <a:p>
            <a:r>
              <a:rPr lang="ru-RU" sz="1100" dirty="0">
                <a:latin typeface="Arial Narrow" pitchFamily="34" charset="0"/>
              </a:rPr>
              <a:t>Алкоголь “бьёт” не только самого пьющего, но и людей, окружающих его. Часто</a:t>
            </a:r>
          </a:p>
          <a:p>
            <a:r>
              <a:rPr lang="ru-RU" sz="1100" dirty="0">
                <a:latin typeface="Arial Narrow" pitchFamily="34" charset="0"/>
              </a:rPr>
              <a:t>мужчины и женщины, склонные к алкоголизму, пренебрегают своими </a:t>
            </a:r>
          </a:p>
          <a:p>
            <a:r>
              <a:rPr lang="ru-RU" sz="1100" dirty="0">
                <a:latin typeface="Arial Narrow" pitchFamily="34" charset="0"/>
              </a:rPr>
              <a:t>обязанностями, друзьями, семьями и детьми, для того чтобы удовлетворить </a:t>
            </a:r>
          </a:p>
          <a:p>
            <a:r>
              <a:rPr lang="ru-RU" sz="1100" dirty="0">
                <a:latin typeface="Arial Narrow" pitchFamily="34" charset="0"/>
              </a:rPr>
              <a:t>свою потребность. Пристрастие к алкоголю – причина различных преступлений. </a:t>
            </a:r>
          </a:p>
          <a:p>
            <a:r>
              <a:rPr lang="ru-RU" sz="1100" dirty="0">
                <a:latin typeface="Arial Narrow" pitchFamily="34" charset="0"/>
              </a:rPr>
              <a:t>За алкоголизм родителей часто расплачиваются дети. Исследования </a:t>
            </a:r>
          </a:p>
          <a:p>
            <a:r>
              <a:rPr lang="ru-RU" sz="1100" dirty="0">
                <a:latin typeface="Arial Narrow" pitchFamily="34" charset="0"/>
              </a:rPr>
              <a:t>нервнобольных детей показали, что причиной их болезни часто является </a:t>
            </a:r>
          </a:p>
          <a:p>
            <a:r>
              <a:rPr lang="ru-RU" sz="1100" dirty="0">
                <a:latin typeface="Arial Narrow" pitchFamily="34" charset="0"/>
              </a:rPr>
              <a:t>алкоголизм родителей. Борьба с алкоголизмом – большая проблема.</a:t>
            </a:r>
          </a:p>
          <a:p>
            <a:r>
              <a:rPr lang="ru-RU" sz="1100" dirty="0">
                <a:latin typeface="Arial Narrow" pitchFamily="34" charset="0"/>
              </a:rPr>
              <a:t>http://www.grandars.ru/college/medicina/vrednyeprivychki.html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7709" y="3793118"/>
            <a:ext cx="4032448" cy="230832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1"/>
                </a:solidFill>
                <a:latin typeface="Arial Narrow" pitchFamily="34" charset="0"/>
              </a:rPr>
              <a:t>Источник </a:t>
            </a:r>
            <a:r>
              <a:rPr lang="ru-RU" sz="1200" dirty="0">
                <a:solidFill>
                  <a:schemeClr val="tx1"/>
                </a:solidFill>
                <a:latin typeface="Arial Narrow" pitchFamily="34" charset="0"/>
              </a:rPr>
              <a:t>№1:</a:t>
            </a:r>
          </a:p>
          <a:p>
            <a:r>
              <a:rPr lang="ru-RU" sz="1200" dirty="0">
                <a:solidFill>
                  <a:schemeClr val="tx1"/>
                </a:solidFill>
                <a:latin typeface="Arial Narrow" pitchFamily="34" charset="0"/>
              </a:rPr>
              <a:t>«Алкоголь» </a:t>
            </a:r>
            <a:r>
              <a:rPr lang="ru-RU" sz="1200" dirty="0" smtClean="0">
                <a:solidFill>
                  <a:schemeClr val="tx1"/>
                </a:solidFill>
                <a:latin typeface="Arial Narrow" pitchFamily="34" charset="0"/>
              </a:rPr>
              <a:t>по </a:t>
            </a:r>
            <a:r>
              <a:rPr lang="ru-RU" sz="1200" dirty="0" err="1" smtClean="0">
                <a:solidFill>
                  <a:schemeClr val="tx1"/>
                </a:solidFill>
                <a:latin typeface="Arial Narrow" pitchFamily="34" charset="0"/>
              </a:rPr>
              <a:t>арабски</a:t>
            </a:r>
            <a:r>
              <a:rPr lang="ru-RU" sz="1200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Arial Narrow" pitchFamily="34" charset="0"/>
              </a:rPr>
              <a:t>значит «одурманивающий». Он относится к </a:t>
            </a:r>
            <a:r>
              <a:rPr lang="ru-RU" sz="1200" dirty="0" smtClean="0">
                <a:solidFill>
                  <a:schemeClr val="tx1"/>
                </a:solidFill>
                <a:latin typeface="Arial Narrow" pitchFamily="34" charset="0"/>
              </a:rPr>
              <a:t>группе веществ</a:t>
            </a:r>
            <a:r>
              <a:rPr lang="ru-RU" sz="1200" dirty="0">
                <a:solidFill>
                  <a:schemeClr val="tx1"/>
                </a:solidFill>
                <a:latin typeface="Arial Narrow" pitchFamily="34" charset="0"/>
              </a:rPr>
              <a:t>, которые угнетают деятельность центров мозга, </a:t>
            </a:r>
            <a:r>
              <a:rPr lang="ru-RU" sz="1200" dirty="0" smtClean="0">
                <a:solidFill>
                  <a:schemeClr val="tx1"/>
                </a:solidFill>
                <a:latin typeface="Arial Narrow" pitchFamily="34" charset="0"/>
              </a:rPr>
              <a:t>уменьшают поступление </a:t>
            </a:r>
            <a:r>
              <a:rPr lang="ru-RU" sz="1200" dirty="0">
                <a:solidFill>
                  <a:schemeClr val="tx1"/>
                </a:solidFill>
                <a:latin typeface="Arial Narrow" pitchFamily="34" charset="0"/>
              </a:rPr>
              <a:t>кислорода в мозг, что приводит к ослаблению </a:t>
            </a:r>
            <a:r>
              <a:rPr lang="ru-RU" sz="1200" dirty="0" smtClean="0">
                <a:solidFill>
                  <a:schemeClr val="tx1"/>
                </a:solidFill>
                <a:latin typeface="Arial Narrow" pitchFamily="34" charset="0"/>
              </a:rPr>
              <a:t>деятельности мозга и</a:t>
            </a:r>
            <a:r>
              <a:rPr lang="ru-RU" sz="1200" dirty="0">
                <a:solidFill>
                  <a:schemeClr val="tx1"/>
                </a:solidFill>
                <a:latin typeface="Arial Narrow" pitchFamily="34" charset="0"/>
              </a:rPr>
              <a:t>, в свою очередь, к плохой координации движений, сбивчивой речи, </a:t>
            </a:r>
            <a:r>
              <a:rPr lang="ru-RU" sz="1200" dirty="0" smtClean="0">
                <a:solidFill>
                  <a:schemeClr val="tx1"/>
                </a:solidFill>
                <a:latin typeface="Arial Narrow" pitchFamily="34" charset="0"/>
              </a:rPr>
              <a:t>нечеткости мышления</a:t>
            </a:r>
            <a:r>
              <a:rPr lang="ru-RU" sz="1200" dirty="0">
                <a:solidFill>
                  <a:schemeClr val="tx1"/>
                </a:solidFill>
                <a:latin typeface="Arial Narrow" pitchFamily="34" charset="0"/>
              </a:rPr>
              <a:t>, потере внимания, способности логически мыслить и </a:t>
            </a:r>
            <a:r>
              <a:rPr lang="ru-RU" sz="1200" dirty="0" smtClean="0">
                <a:solidFill>
                  <a:schemeClr val="tx1"/>
                </a:solidFill>
                <a:latin typeface="Arial Narrow" pitchFamily="34" charset="0"/>
              </a:rPr>
              <a:t>принимать верные </a:t>
            </a:r>
            <a:r>
              <a:rPr lang="ru-RU" sz="1200" dirty="0">
                <a:solidFill>
                  <a:schemeClr val="tx1"/>
                </a:solidFill>
                <a:latin typeface="Arial Narrow" pitchFamily="34" charset="0"/>
              </a:rPr>
              <a:t>решения. Рано или поздно у постоянно </a:t>
            </a:r>
            <a:r>
              <a:rPr lang="ru-RU" sz="1200" dirty="0" err="1">
                <a:solidFill>
                  <a:schemeClr val="tx1"/>
                </a:solidFill>
                <a:latin typeface="Arial Narrow" pitchFamily="34" charset="0"/>
              </a:rPr>
              <a:t>пьюшего</a:t>
            </a:r>
            <a:r>
              <a:rPr lang="ru-RU" sz="1200" dirty="0">
                <a:solidFill>
                  <a:schemeClr val="tx1"/>
                </a:solidFill>
                <a:latin typeface="Arial Narrow" pitchFamily="34" charset="0"/>
              </a:rPr>
              <a:t> человека </a:t>
            </a:r>
            <a:r>
              <a:rPr lang="ru-RU" sz="1200" dirty="0" smtClean="0">
                <a:solidFill>
                  <a:schemeClr val="tx1"/>
                </a:solidFill>
                <a:latin typeface="Arial Narrow" pitchFamily="34" charset="0"/>
              </a:rPr>
              <a:t>начинаются болезни </a:t>
            </a:r>
            <a:r>
              <a:rPr lang="ru-RU" sz="1200" dirty="0">
                <a:solidFill>
                  <a:schemeClr val="tx1"/>
                </a:solidFill>
                <a:latin typeface="Arial Narrow" pitchFamily="34" charset="0"/>
              </a:rPr>
              <a:t>сердца, </a:t>
            </a:r>
            <a:r>
              <a:rPr lang="ru-RU" sz="1200" dirty="0" err="1">
                <a:solidFill>
                  <a:schemeClr val="tx1"/>
                </a:solidFill>
                <a:latin typeface="Arial Narrow" pitchFamily="34" charset="0"/>
              </a:rPr>
              <a:t>желудочнокишечного</a:t>
            </a:r>
            <a:r>
              <a:rPr lang="ru-RU" sz="1200" dirty="0">
                <a:solidFill>
                  <a:schemeClr val="tx1"/>
                </a:solidFill>
                <a:latin typeface="Arial Narrow" pitchFamily="34" charset="0"/>
              </a:rPr>
              <a:t> тракта, печени и других, </a:t>
            </a:r>
            <a:r>
              <a:rPr lang="ru-RU" sz="1200" dirty="0" smtClean="0">
                <a:solidFill>
                  <a:schemeClr val="tx1"/>
                </a:solidFill>
                <a:latin typeface="Arial Narrow" pitchFamily="34" charset="0"/>
              </a:rPr>
              <a:t>сопутствующих такому </a:t>
            </a:r>
            <a:r>
              <a:rPr lang="ru-RU" sz="1200" dirty="0">
                <a:solidFill>
                  <a:schemeClr val="tx1"/>
                </a:solidFill>
                <a:latin typeface="Arial Narrow" pitchFamily="34" charset="0"/>
              </a:rPr>
              <a:t>образу жизни болезней. </a:t>
            </a:r>
          </a:p>
          <a:p>
            <a:r>
              <a:rPr lang="ru-RU" sz="1200" dirty="0">
                <a:solidFill>
                  <a:schemeClr val="tx1"/>
                </a:solidFill>
                <a:latin typeface="Arial Narrow" pitchFamily="34" charset="0"/>
              </a:rPr>
              <a:t>http://www.grandars.ru/college/medicina/vrednyeprivychki.html 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4" r="77178" b="72772"/>
          <a:stretch/>
        </p:blipFill>
        <p:spPr bwMode="auto">
          <a:xfrm>
            <a:off x="3851920" y="2929262"/>
            <a:ext cx="1589772" cy="863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293966"/>
              </p:ext>
            </p:extLst>
          </p:nvPr>
        </p:nvGraphicFramePr>
        <p:xfrm>
          <a:off x="5292080" y="1484784"/>
          <a:ext cx="3487412" cy="2208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421"/>
                <a:gridCol w="534991"/>
              </a:tblGrid>
              <a:tr h="432048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1.Название привычки, сведения из </a:t>
                      </a:r>
                    </a:p>
                    <a:p>
                      <a:r>
                        <a:rPr lang="ru-RU" sz="1200" dirty="0" smtClean="0"/>
                        <a:t>истории появления.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8904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2.Какие органы поражает, какие </a:t>
                      </a:r>
                    </a:p>
                    <a:p>
                      <a:r>
                        <a:rPr lang="ru-RU" sz="1200" dirty="0" smtClean="0"/>
                        <a:t>вызывает болезни?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3. Кто страдает от этой привычки?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06988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4. Ваши предложения о том, как </a:t>
                      </a:r>
                    </a:p>
                    <a:p>
                      <a:r>
                        <a:rPr lang="ru-RU" sz="1200" dirty="0" smtClean="0"/>
                        <a:t>победить этот недуг?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51520" y="1412776"/>
            <a:ext cx="4752528" cy="175432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latin typeface="Arial Narrow" pitchFamily="34" charset="0"/>
              </a:rPr>
              <a:t>	На </a:t>
            </a:r>
            <a:r>
              <a:rPr lang="ru-RU" dirty="0">
                <a:latin typeface="Arial Narrow" pitchFamily="34" charset="0"/>
              </a:rPr>
              <a:t>столах у вас лежат несколько источников информации и </a:t>
            </a:r>
            <a:r>
              <a:rPr lang="ru-RU" dirty="0" smtClean="0">
                <a:latin typeface="Arial Narrow" pitchFamily="34" charset="0"/>
              </a:rPr>
              <a:t>проекты выступлений</a:t>
            </a:r>
            <a:r>
              <a:rPr lang="ru-RU" dirty="0">
                <a:latin typeface="Arial Narrow" pitchFamily="34" charset="0"/>
              </a:rPr>
              <a:t>. Изучив источники (на изучение дается 15 минут), вы </a:t>
            </a:r>
            <a:r>
              <a:rPr lang="ru-RU" dirty="0" smtClean="0">
                <a:latin typeface="Arial Narrow" pitchFamily="34" charset="0"/>
              </a:rPr>
              <a:t>должны будете </a:t>
            </a:r>
            <a:r>
              <a:rPr lang="ru-RU" dirty="0">
                <a:latin typeface="Arial Narrow" pitchFamily="34" charset="0"/>
              </a:rPr>
              <a:t>заполнить таблицы. Затем вы озвучите свои выступления.</a:t>
            </a:r>
          </a:p>
          <a:p>
            <a:r>
              <a:rPr lang="ru-RU" dirty="0">
                <a:latin typeface="Arial Narrow" pitchFamily="34" charset="0"/>
              </a:rPr>
              <a:t>Результатом исследования станут таблицы.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1" r="1881"/>
          <a:stretch/>
        </p:blipFill>
        <p:spPr bwMode="auto">
          <a:xfrm>
            <a:off x="7020272" y="139212"/>
            <a:ext cx="1846634" cy="1248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4" descr="blob:https://web.telegram.org/8432ee12-ff8d-4413-8fe4-eda1c65f1d3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44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Arial Narrow" pitchFamily="34" charset="0"/>
              </a:rPr>
              <a:t>РДДМ</a:t>
            </a:r>
            <a:endParaRPr lang="ru-RU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9" b="5894"/>
          <a:stretch/>
        </p:blipFill>
        <p:spPr bwMode="auto">
          <a:xfrm>
            <a:off x="467544" y="1628799"/>
            <a:ext cx="2270021" cy="4491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6" b="6513"/>
          <a:stretch/>
        </p:blipFill>
        <p:spPr bwMode="auto">
          <a:xfrm>
            <a:off x="2843808" y="1628799"/>
            <a:ext cx="2453294" cy="4491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420888"/>
            <a:ext cx="2359149" cy="4194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9" b="4752"/>
          <a:stretch/>
        </p:blipFill>
        <p:spPr bwMode="auto">
          <a:xfrm>
            <a:off x="7308304" y="548680"/>
            <a:ext cx="1512168" cy="2822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52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424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Arial Narrow" pitchFamily="34" charset="0"/>
              </a:rPr>
              <a:t>Кейс задание «Самопознание»</a:t>
            </a:r>
            <a:endParaRPr lang="ru-RU" sz="2800" dirty="0">
              <a:solidFill>
                <a:schemeClr val="tx1"/>
              </a:solidFill>
              <a:latin typeface="Arial Narrow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2877071" cy="2877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6671" r="15095"/>
          <a:stretch/>
        </p:blipFill>
        <p:spPr bwMode="auto">
          <a:xfrm>
            <a:off x="1691680" y="3645024"/>
            <a:ext cx="2493066" cy="3040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52788" y="1052736"/>
            <a:ext cx="3578894" cy="3578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293096"/>
            <a:ext cx="2371105" cy="2371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360040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2" y="338328"/>
            <a:ext cx="2808312" cy="125272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Arial Narrow" pitchFamily="34" charset="0"/>
              </a:rPr>
              <a:t>«Кейс»</a:t>
            </a:r>
            <a:endParaRPr lang="ru-RU" sz="28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13664"/>
            <a:ext cx="5746152" cy="4327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776" y="404664"/>
            <a:ext cx="1872208" cy="151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602" y="1310557"/>
            <a:ext cx="5408482" cy="3404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Arial Narrow" pitchFamily="34" charset="0"/>
              </a:rPr>
              <a:t>Понятие </a:t>
            </a:r>
            <a:r>
              <a:rPr lang="ru-RU" sz="3200" b="1" dirty="0" err="1" smtClean="0">
                <a:latin typeface="Arial Narrow" pitchFamily="34" charset="0"/>
              </a:rPr>
              <a:t>кейс-технологии</a:t>
            </a:r>
            <a:endParaRPr lang="ru-RU" sz="3200" b="1" dirty="0"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1538" y="5085184"/>
            <a:ext cx="6786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 Narrow" pitchFamily="34" charset="0"/>
              </a:rPr>
              <a:t>Развивает навыки:</a:t>
            </a:r>
          </a:p>
          <a:p>
            <a:r>
              <a:rPr lang="ru-RU" sz="2400" dirty="0" smtClean="0">
                <a:latin typeface="Arial Narrow" pitchFamily="34" charset="0"/>
              </a:rPr>
              <a:t> &gt;аналитические,    &gt; практические,   &gt;творческие,</a:t>
            </a:r>
          </a:p>
          <a:p>
            <a:r>
              <a:rPr lang="ru-RU" sz="2400" dirty="0" smtClean="0">
                <a:latin typeface="Arial Narrow" pitchFamily="34" charset="0"/>
              </a:rPr>
              <a:t>&gt;коммуникативные,  &gt;социальные,   &gt;самоанализ.</a:t>
            </a:r>
            <a:endParaRPr lang="ru-RU" sz="24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780928"/>
            <a:ext cx="8229600" cy="2426612"/>
          </a:xfrm>
        </p:spPr>
        <p:txBody>
          <a:bodyPr/>
          <a:lstStyle/>
          <a:p>
            <a:pPr>
              <a:buNone/>
            </a:pPr>
            <a:r>
              <a:rPr lang="ru-RU" sz="2400" b="1" i="1" dirty="0" smtClean="0">
                <a:solidFill>
                  <a:schemeClr val="tx1"/>
                </a:solidFill>
                <a:latin typeface="Arial Narrow" pitchFamily="34" charset="0"/>
              </a:rPr>
              <a:t>Кейс в своем составе имеет три части:</a:t>
            </a:r>
            <a:endParaRPr lang="ru-RU" sz="2400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 Narrow" pitchFamily="34" charset="0"/>
              </a:rPr>
              <a:t>1) описание конкретной ситуации;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 Narrow" pitchFamily="34" charset="0"/>
              </a:rPr>
              <a:t>2) вспомогательная информация, которая нужна для изучения кейса;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 Narrow" pitchFamily="34" charset="0"/>
              </a:rPr>
              <a:t>3) задания к кейсу.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32656"/>
            <a:ext cx="2968625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71934" y="500042"/>
            <a:ext cx="4614866" cy="5929354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2400" b="1" i="1" dirty="0" smtClean="0">
                <a:latin typeface="Arial Narrow" pitchFamily="34" charset="0"/>
              </a:rPr>
              <a:t>	</a:t>
            </a:r>
            <a:r>
              <a:rPr lang="ru-RU" sz="2400" b="1" i="1" dirty="0" smtClean="0">
                <a:solidFill>
                  <a:schemeClr val="tx1"/>
                </a:solidFill>
                <a:latin typeface="Arial Narrow" pitchFamily="34" charset="0"/>
              </a:rPr>
              <a:t>Для эффективной организации обучения используемые кейсы должны отвечать следующим требованиям:</a:t>
            </a:r>
            <a:endParaRPr lang="ru-RU" sz="2400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 Narrow" pitchFamily="34" charset="0"/>
              </a:rPr>
              <a:t>- провоцировать дискуссию;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 Narrow" pitchFamily="34" charset="0"/>
              </a:rPr>
              <a:t>- соответствовать четко поставленной цели создания;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 Narrow" pitchFamily="34" charset="0"/>
              </a:rPr>
              <a:t>- развивать аналитическое мышление;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 Narrow" pitchFamily="34" charset="0"/>
              </a:rPr>
              <a:t>- отображать несколько аспектов развития ситуации;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 Narrow" pitchFamily="34" charset="0"/>
              </a:rPr>
              <a:t>- иметь определенный уровень трудности;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 Narrow" pitchFamily="34" charset="0"/>
              </a:rPr>
              <a:t>- иллюстрировать типичные </a:t>
            </a:r>
            <a:r>
              <a:rPr lang="ru-RU" sz="2400" dirty="0" smtClean="0">
                <a:solidFill>
                  <a:schemeClr val="tx1"/>
                </a:solidFill>
                <a:latin typeface="Arial Narrow" pitchFamily="34" charset="0"/>
              </a:rPr>
              <a:t>ситуации;</a:t>
            </a:r>
            <a:endParaRPr lang="ru-RU" sz="2400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Arial Narrow" pitchFamily="34" charset="0"/>
              </a:rPr>
              <a:t>- иметь несколько вариантов </a:t>
            </a:r>
            <a:r>
              <a:rPr lang="ru-RU" sz="2400" dirty="0" smtClean="0">
                <a:solidFill>
                  <a:schemeClr val="tx1"/>
                </a:solidFill>
                <a:latin typeface="Arial Narrow" pitchFamily="34" charset="0"/>
              </a:rPr>
              <a:t>решений.</a:t>
            </a:r>
            <a:endParaRPr lang="ru-RU" sz="2400" dirty="0">
              <a:latin typeface="Arial Narrow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0108"/>
            <a:ext cx="4286248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781672"/>
            <a:ext cx="4714876" cy="40719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39552" y="980728"/>
            <a:ext cx="42862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Методы </a:t>
            </a:r>
            <a:r>
              <a:rPr lang="ru-RU" sz="2800" b="1" dirty="0" err="1" smtClean="0">
                <a:latin typeface="Arial Narrow" pitchFamily="34" charset="0"/>
              </a:rPr>
              <a:t>кейс-технологии</a:t>
            </a:r>
            <a:r>
              <a:rPr lang="ru-RU" sz="2800" b="1" dirty="0" smtClean="0">
                <a:latin typeface="Arial Narrow" pitchFamily="34" charset="0"/>
              </a:rPr>
              <a:t>:</a:t>
            </a:r>
            <a:endParaRPr lang="ru-RU" sz="2800" dirty="0" smtClean="0">
              <a:latin typeface="Arial Narrow" pitchFamily="34" charset="0"/>
            </a:endParaRPr>
          </a:p>
          <a:p>
            <a:pPr lvl="0"/>
            <a:r>
              <a:rPr lang="ru-RU" sz="2400" dirty="0" smtClean="0">
                <a:latin typeface="Arial Narrow" pitchFamily="34" charset="0"/>
              </a:rPr>
              <a:t>- метод инцидентов;</a:t>
            </a:r>
          </a:p>
          <a:p>
            <a:pPr lvl="0"/>
            <a:r>
              <a:rPr lang="ru-RU" sz="2400" dirty="0" smtClean="0">
                <a:latin typeface="Arial Narrow" pitchFamily="34" charset="0"/>
              </a:rPr>
              <a:t>- </a:t>
            </a:r>
            <a:r>
              <a:rPr lang="ru-RU" sz="2400" dirty="0">
                <a:latin typeface="Arial Narrow" pitchFamily="34" charset="0"/>
              </a:rPr>
              <a:t>и</a:t>
            </a:r>
            <a:r>
              <a:rPr lang="ru-RU" sz="2400" dirty="0" smtClean="0">
                <a:latin typeface="Arial Narrow" pitchFamily="34" charset="0"/>
              </a:rPr>
              <a:t>гровое проектирование;</a:t>
            </a:r>
            <a:endParaRPr lang="ru-RU" sz="2400" dirty="0" smtClean="0">
              <a:latin typeface="Arial Narrow" pitchFamily="34" charset="0"/>
            </a:endParaRPr>
          </a:p>
          <a:p>
            <a:pPr lvl="0">
              <a:buFontTx/>
              <a:buChar char="-"/>
            </a:pPr>
            <a:r>
              <a:rPr lang="ru-RU" sz="2400" dirty="0" smtClean="0">
                <a:latin typeface="Arial Narrow" pitchFamily="34" charset="0"/>
              </a:rPr>
              <a:t>метод разбора корреспонденции;</a:t>
            </a:r>
          </a:p>
          <a:p>
            <a:pPr lvl="0">
              <a:buFontTx/>
              <a:buChar char="-"/>
            </a:pPr>
            <a:r>
              <a:rPr lang="ru-RU" sz="2400" dirty="0" smtClean="0">
                <a:latin typeface="Arial Narrow" pitchFamily="34" charset="0"/>
              </a:rPr>
              <a:t> ситуационно-ролевая игра;</a:t>
            </a:r>
          </a:p>
          <a:p>
            <a:pPr lvl="0"/>
            <a:r>
              <a:rPr lang="ru-RU" sz="2400" dirty="0" smtClean="0">
                <a:latin typeface="Arial Narrow" pitchFamily="34" charset="0"/>
              </a:rPr>
              <a:t>- </a:t>
            </a:r>
            <a:r>
              <a:rPr lang="ru-RU" sz="2400" dirty="0" err="1" smtClean="0">
                <a:latin typeface="Arial Narrow" pitchFamily="34" charset="0"/>
              </a:rPr>
              <a:t>кейс-стади</a:t>
            </a:r>
            <a:r>
              <a:rPr lang="ru-RU" sz="2400" dirty="0" smtClean="0">
                <a:latin typeface="Arial Narrow" pitchFamily="34" charset="0"/>
              </a:rPr>
              <a:t>;</a:t>
            </a:r>
          </a:p>
          <a:p>
            <a:pPr lvl="0"/>
            <a:r>
              <a:rPr lang="ru-RU" sz="2400" dirty="0" smtClean="0">
                <a:latin typeface="Arial Narrow" pitchFamily="34" charset="0"/>
              </a:rPr>
              <a:t>- метод дискуссии.</a:t>
            </a:r>
          </a:p>
          <a:p>
            <a:endParaRPr lang="ru-RU" sz="24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71600" y="2564904"/>
            <a:ext cx="7408333" cy="3450696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Arial Narrow" pitchFamily="34" charset="0"/>
              </a:rPr>
              <a:t>Культура безопасной жизнедеятельности (социальный педагог, учитель биологии)</a:t>
            </a:r>
          </a:p>
          <a:p>
            <a:r>
              <a:rPr lang="ru-RU" dirty="0" smtClean="0">
                <a:solidFill>
                  <a:schemeClr val="tx1"/>
                </a:solidFill>
                <a:latin typeface="Arial Narrow" pitchFamily="34" charset="0"/>
              </a:rPr>
              <a:t>Спорт (учителя физической культуры)</a:t>
            </a:r>
          </a:p>
          <a:p>
            <a:r>
              <a:rPr lang="ru-RU" dirty="0" smtClean="0">
                <a:solidFill>
                  <a:schemeClr val="tx1"/>
                </a:solidFill>
                <a:latin typeface="Arial Narrow" pitchFamily="34" charset="0"/>
              </a:rPr>
              <a:t>РДДМ (советник директора по воспитанию)</a:t>
            </a:r>
          </a:p>
          <a:p>
            <a:r>
              <a:rPr lang="ru-RU" dirty="0" smtClean="0">
                <a:solidFill>
                  <a:schemeClr val="tx1"/>
                </a:solidFill>
                <a:latin typeface="Arial Narrow" pitchFamily="34" charset="0"/>
              </a:rPr>
              <a:t>Психологическая Азбука (педагог-психолог)</a:t>
            </a:r>
          </a:p>
          <a:p>
            <a:r>
              <a:rPr lang="ru-RU" dirty="0" smtClean="0">
                <a:solidFill>
                  <a:schemeClr val="tx1"/>
                </a:solidFill>
                <a:latin typeface="Arial Narrow" pitchFamily="34" charset="0"/>
              </a:rPr>
              <a:t>Досуговые мероприятия (заместитель директора по ВР, вожатая, классные руководители)</a:t>
            </a:r>
            <a:endParaRPr lang="ru-RU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Arial Narrow" pitchFamily="34" charset="0"/>
              </a:rPr>
              <a:t>Направления программы </a:t>
            </a:r>
            <a:br>
              <a:rPr lang="ru-RU" sz="3600" dirty="0" smtClean="0">
                <a:solidFill>
                  <a:schemeClr val="tx1"/>
                </a:solidFill>
                <a:latin typeface="Arial Narrow" pitchFamily="34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Arial Narrow" pitchFamily="34" charset="0"/>
              </a:rPr>
              <a:t>«</a:t>
            </a:r>
            <a:r>
              <a:rPr lang="ru-RU" sz="3600" b="1" dirty="0">
                <a:solidFill>
                  <a:schemeClr val="tx1"/>
                </a:solidFill>
                <a:latin typeface="Arial Narrow" pitchFamily="34" charset="0"/>
              </a:rPr>
              <a:t>Хочу быть здоровым.</a:t>
            </a:r>
            <a:r>
              <a:rPr lang="en-US" sz="3600" b="1" dirty="0" err="1">
                <a:solidFill>
                  <a:schemeClr val="tx1"/>
                </a:solidFill>
                <a:latin typeface="Arial Narrow" pitchFamily="34" charset="0"/>
              </a:rPr>
              <a:t>ru</a:t>
            </a:r>
            <a:r>
              <a:rPr lang="ru-RU" sz="3600" b="1" dirty="0">
                <a:solidFill>
                  <a:schemeClr val="tx1"/>
                </a:solidFill>
                <a:latin typeface="Arial Narrow" pitchFamily="34" charset="0"/>
              </a:rPr>
              <a:t>»</a:t>
            </a:r>
            <a:endParaRPr lang="ru-RU" sz="3600" dirty="0">
              <a:solidFill>
                <a:schemeClr val="tx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81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11"/>
          <p:cNvSpPr>
            <a:spLocks noChangeArrowheads="1"/>
          </p:cNvSpPr>
          <p:nvPr/>
        </p:nvSpPr>
        <p:spPr bwMode="auto">
          <a:xfrm>
            <a:off x="3779912" y="2928933"/>
            <a:ext cx="5245022" cy="3756587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127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000108"/>
            <a:ext cx="3963860" cy="192882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ru-RU" sz="1200" dirty="0" smtClean="0">
                <a:latin typeface="Arial Narrow" pitchFamily="34" charset="0"/>
              </a:rPr>
              <a:t>Структура кейса:</a:t>
            </a:r>
          </a:p>
          <a:p>
            <a:r>
              <a:rPr lang="ru-RU" sz="1200" dirty="0" smtClean="0">
                <a:latin typeface="Arial Narrow" pitchFamily="34" charset="0"/>
              </a:rPr>
              <a:t>ролик о правилах </a:t>
            </a:r>
            <a:r>
              <a:rPr lang="ru-RU" sz="1200" dirty="0" err="1" smtClean="0">
                <a:latin typeface="Arial Narrow" pitchFamily="34" charset="0"/>
              </a:rPr>
              <a:t>игры</a:t>
            </a:r>
            <a:r>
              <a:rPr lang="ru-RU" sz="1200" u="sng" dirty="0" err="1" smtClean="0">
                <a:latin typeface="Arial Narrow" pitchFamily="34" charset="0"/>
                <a:hlinkClick r:id="rId2"/>
              </a:rPr>
              <a:t>https</a:t>
            </a:r>
            <a:r>
              <a:rPr lang="ru-RU" sz="1200" u="sng" dirty="0" smtClean="0">
                <a:latin typeface="Arial Narrow" pitchFamily="34" charset="0"/>
                <a:hlinkClick r:id="rId2"/>
              </a:rPr>
              <a:t>://</a:t>
            </a:r>
            <a:r>
              <a:rPr lang="ru-RU" sz="1200" u="sng" dirty="0" err="1" smtClean="0">
                <a:latin typeface="Arial Narrow" pitchFamily="34" charset="0"/>
                <a:hlinkClick r:id="rId2"/>
              </a:rPr>
              <a:t>www.youtube.com</a:t>
            </a:r>
            <a:r>
              <a:rPr lang="ru-RU" sz="1200" u="sng" dirty="0" smtClean="0">
                <a:latin typeface="Arial Narrow" pitchFamily="34" charset="0"/>
                <a:hlinkClick r:id="rId2"/>
              </a:rPr>
              <a:t>/watch?v=B_TdepP-eq0</a:t>
            </a:r>
            <a:endParaRPr lang="ru-RU" sz="1200" dirty="0" smtClean="0">
              <a:latin typeface="Arial Narrow" pitchFamily="34" charset="0"/>
            </a:endParaRPr>
          </a:p>
          <a:p>
            <a:r>
              <a:rPr lang="ru-RU" sz="1200" dirty="0" smtClean="0">
                <a:latin typeface="Arial Narrow" pitchFamily="34" charset="0"/>
              </a:rPr>
              <a:t>анимационный ролик об истории командной </a:t>
            </a:r>
            <a:r>
              <a:rPr lang="ru-RU" sz="1200" dirty="0" err="1" smtClean="0">
                <a:latin typeface="Arial Narrow" pitchFamily="34" charset="0"/>
              </a:rPr>
              <a:t>игры</a:t>
            </a:r>
            <a:r>
              <a:rPr lang="ru-RU" sz="1200" u="sng" dirty="0" err="1" smtClean="0">
                <a:latin typeface="Arial Narrow" pitchFamily="34" charset="0"/>
                <a:hlinkClick r:id="rId3"/>
              </a:rPr>
              <a:t>https</a:t>
            </a:r>
            <a:r>
              <a:rPr lang="ru-RU" sz="1200" u="sng" dirty="0" smtClean="0">
                <a:latin typeface="Arial Narrow" pitchFamily="34" charset="0"/>
                <a:hlinkClick r:id="rId3"/>
              </a:rPr>
              <a:t>://</a:t>
            </a:r>
            <a:r>
              <a:rPr lang="ru-RU" sz="1200" u="sng" dirty="0" err="1" smtClean="0">
                <a:latin typeface="Arial Narrow" pitchFamily="34" charset="0"/>
                <a:hlinkClick r:id="rId3"/>
              </a:rPr>
              <a:t>www.youtube.com</a:t>
            </a:r>
            <a:r>
              <a:rPr lang="ru-RU" sz="1200" u="sng" dirty="0" smtClean="0">
                <a:latin typeface="Arial Narrow" pitchFamily="34" charset="0"/>
                <a:hlinkClick r:id="rId3"/>
              </a:rPr>
              <a:t>/watch?v=iV3Utw3YIIY</a:t>
            </a:r>
            <a:endParaRPr lang="ru-RU" sz="1200" dirty="0" smtClean="0">
              <a:latin typeface="Arial Narrow" pitchFamily="34" charset="0"/>
            </a:endParaRPr>
          </a:p>
          <a:p>
            <a:r>
              <a:rPr lang="ru-RU" sz="1200" dirty="0" smtClean="0">
                <a:latin typeface="Arial Narrow" pitchFamily="34" charset="0"/>
              </a:rPr>
              <a:t>ролик упражнения с мячом для </a:t>
            </a:r>
            <a:r>
              <a:rPr lang="ru-RU" sz="1200" u="sng" dirty="0" smtClean="0">
                <a:latin typeface="Arial Narrow" pitchFamily="34" charset="0"/>
                <a:hlinkClick r:id="rId4"/>
              </a:rPr>
              <a:t>https://www.youtube.com/watch?v=dPc0I4gyVZc</a:t>
            </a:r>
            <a:endParaRPr lang="ru-RU" sz="1200" dirty="0" smtClean="0">
              <a:latin typeface="Arial Narrow" pitchFamily="34" charset="0"/>
            </a:endParaRPr>
          </a:p>
          <a:p>
            <a:r>
              <a:rPr lang="ru-RU" sz="1200" dirty="0" smtClean="0">
                <a:latin typeface="Arial Narrow" pitchFamily="34" charset="0"/>
              </a:rPr>
              <a:t>ролик об основах </a:t>
            </a:r>
            <a:r>
              <a:rPr lang="ru-RU" sz="1200" dirty="0" err="1" smtClean="0">
                <a:latin typeface="Arial Narrow" pitchFamily="34" charset="0"/>
              </a:rPr>
              <a:t>тренировки</a:t>
            </a:r>
            <a:r>
              <a:rPr lang="ru-RU" sz="1200" u="sng" dirty="0" err="1" smtClean="0">
                <a:latin typeface="Arial Narrow" pitchFamily="34" charset="0"/>
                <a:hlinkClick r:id="rId5"/>
              </a:rPr>
              <a:t>https</a:t>
            </a:r>
            <a:r>
              <a:rPr lang="ru-RU" sz="1200" u="sng" dirty="0" smtClean="0">
                <a:latin typeface="Arial Narrow" pitchFamily="34" charset="0"/>
                <a:hlinkClick r:id="rId5"/>
              </a:rPr>
              <a:t>://</a:t>
            </a:r>
            <a:r>
              <a:rPr lang="ru-RU" sz="1200" u="sng" dirty="0" err="1" smtClean="0">
                <a:latin typeface="Arial Narrow" pitchFamily="34" charset="0"/>
                <a:hlinkClick r:id="rId5"/>
              </a:rPr>
              <a:t>www.youtube.com</a:t>
            </a:r>
            <a:r>
              <a:rPr lang="ru-RU" sz="1200" u="sng" dirty="0" smtClean="0">
                <a:latin typeface="Arial Narrow" pitchFamily="34" charset="0"/>
                <a:hlinkClick r:id="rId5"/>
              </a:rPr>
              <a:t>/</a:t>
            </a:r>
            <a:r>
              <a:rPr lang="ru-RU" sz="1200" u="sng" dirty="0" err="1" smtClean="0">
                <a:latin typeface="Arial Narrow" pitchFamily="34" charset="0"/>
                <a:hlinkClick r:id="rId5"/>
              </a:rPr>
              <a:t>watch?v=tNpZSWgRsfc</a:t>
            </a:r>
            <a:endParaRPr lang="ru-RU" sz="1200" dirty="0" smtClean="0">
              <a:latin typeface="Arial Narrow" pitchFamily="34" charset="0"/>
            </a:endParaRPr>
          </a:p>
          <a:p>
            <a:pPr>
              <a:buNone/>
            </a:pPr>
            <a:endParaRPr lang="ru-RU" sz="1600" dirty="0">
              <a:latin typeface="Arial Narrow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Кейс «Собери команду или стань членом команды»</a:t>
            </a:r>
            <a:r>
              <a:rPr lang="ru-RU" sz="2800" dirty="0" smtClean="0">
                <a:latin typeface="Arial Narrow" pitchFamily="34" charset="0"/>
              </a:rPr>
              <a:t/>
            </a:r>
            <a:br>
              <a:rPr lang="ru-RU" sz="2800" dirty="0" smtClean="0">
                <a:latin typeface="Arial Narrow" pitchFamily="34" charset="0"/>
              </a:rPr>
            </a:br>
            <a:endParaRPr lang="ru-RU" sz="2800" dirty="0"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43372" y="2928934"/>
            <a:ext cx="50006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Narrow" pitchFamily="34" charset="0"/>
              </a:rPr>
              <a:t>Задание: в течение 7 дней тебе предстоит: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Arial Narrow" pitchFamily="34" charset="0"/>
              </a:rPr>
              <a:t>Собрать </a:t>
            </a:r>
            <a:r>
              <a:rPr lang="ru-RU" dirty="0" smtClean="0">
                <a:latin typeface="Arial Narrow" pitchFamily="34" charset="0"/>
              </a:rPr>
              <a:t>команду или стать участником команды</a:t>
            </a:r>
            <a:r>
              <a:rPr lang="ru-RU" dirty="0" smtClean="0">
                <a:latin typeface="Arial Narrow" pitchFamily="34" charset="0"/>
              </a:rPr>
              <a:t>.</a:t>
            </a:r>
          </a:p>
          <a:p>
            <a:r>
              <a:rPr lang="ru-RU" dirty="0" smtClean="0">
                <a:latin typeface="Arial Narrow" pitchFamily="34" charset="0"/>
              </a:rPr>
              <a:t>(</a:t>
            </a:r>
            <a:r>
              <a:rPr lang="ru-RU" dirty="0" smtClean="0">
                <a:latin typeface="Arial Narrow" pitchFamily="34" charset="0"/>
              </a:rPr>
              <a:t>В команде 5 человек).</a:t>
            </a:r>
          </a:p>
          <a:p>
            <a:r>
              <a:rPr lang="ru-RU" dirty="0" smtClean="0">
                <a:latin typeface="Arial Narrow" pitchFamily="34" charset="0"/>
              </a:rPr>
              <a:t>2. Выполнить следующие задания -  разработать название и </a:t>
            </a:r>
            <a:r>
              <a:rPr lang="ru-RU" dirty="0" smtClean="0">
                <a:latin typeface="Arial Narrow" pitchFamily="34" charset="0"/>
              </a:rPr>
              <a:t>логотип, </a:t>
            </a:r>
            <a:r>
              <a:rPr lang="ru-RU" dirty="0" smtClean="0">
                <a:latin typeface="Arial Narrow" pitchFamily="34" charset="0"/>
              </a:rPr>
              <a:t>разобрать правила игры, распределить функции каждого игрока и взаимодействие между игроками.</a:t>
            </a:r>
          </a:p>
          <a:p>
            <a:r>
              <a:rPr lang="ru-RU" dirty="0" smtClean="0">
                <a:latin typeface="Arial Narrow" pitchFamily="34" charset="0"/>
              </a:rPr>
              <a:t>3. Представить результат работы команды.</a:t>
            </a:r>
          </a:p>
          <a:p>
            <a:r>
              <a:rPr lang="ru-RU" dirty="0" smtClean="0">
                <a:latin typeface="Arial Narrow" pitchFamily="34" charset="0"/>
              </a:rPr>
              <a:t>За каждое задание команда получает баллы! 	</a:t>
            </a:r>
          </a:p>
          <a:p>
            <a:r>
              <a:rPr lang="ru-RU" dirty="0" smtClean="0">
                <a:latin typeface="Arial Narrow" pitchFamily="34" charset="0"/>
              </a:rPr>
              <a:t>	По итогам решения кейса для лучшей команды организуется мастер-класс с известным спортсменом нашей школы «Зарядка с чемпионом».</a:t>
            </a:r>
          </a:p>
          <a:p>
            <a:endParaRPr lang="ru-RU" dirty="0"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8" r="11104" b="3839"/>
          <a:stretch/>
        </p:blipFill>
        <p:spPr bwMode="auto">
          <a:xfrm>
            <a:off x="4860032" y="940038"/>
            <a:ext cx="2772121" cy="1988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31718"/>
            <a:ext cx="2815351" cy="3753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00232" y="1071546"/>
            <a:ext cx="5500726" cy="971544"/>
          </a:xfr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Внимательно ознакомьтесь с текстом сюжета: </a:t>
            </a:r>
          </a:p>
          <a:p>
            <a:pPr>
              <a:buNone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Шаг 1 – Познакомьтесь с текстом. Внимательно рассмотрите содержание Приложения 1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Шаг 2 - 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Дайте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ответ на вопрос 2 – составьте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схему.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28596" y="2143116"/>
            <a:ext cx="3929090" cy="2308324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atin typeface="Batang" pitchFamily="18" charset="-127"/>
                <a:ea typeface="Batang" pitchFamily="18" charset="-127"/>
              </a:rPr>
              <a:t>1. </a:t>
            </a:r>
            <a:r>
              <a:rPr lang="ru-RU" dirty="0">
                <a:latin typeface="Batang" pitchFamily="18" charset="-127"/>
                <a:ea typeface="Batang" pitchFamily="18" charset="-127"/>
              </a:rPr>
              <a:t>Виктору 18 лет, его вес составляет 96 кг при росте 170 см, он студент и питается только пирожками, пиццей, пельменями, пьет кока-колу, мотивируя, тем, что это быстрая и вкусная еда.</a:t>
            </a:r>
          </a:p>
          <a:p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500166" y="188640"/>
            <a:ext cx="650085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КЕЙС-ЗАДАНИЕ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Здоровый образ жизни  и  его  составляющие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1026" name="Picture 2" descr="C:\Users\Макс\Desktop\77315244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2143116"/>
            <a:ext cx="3929067" cy="3643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06356" y="4725144"/>
            <a:ext cx="4293636" cy="120032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latin typeface="Arial Narrow" pitchFamily="34" charset="0"/>
              </a:rPr>
              <a:t>Определить, составляющие ЗОЖ, какие правила нарушает студент, и какие проблемы его ожидают в будущем. Составьте для Виктора здоровый рацион питания.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МОЗГОВОЙ ШТУРМ</a:t>
            </a:r>
            <a:r>
              <a:rPr lang="ru-RU" sz="2400" b="1">
                <a:solidFill>
                  <a:schemeClr val="tx1"/>
                </a:solidFill>
                <a:latin typeface="Arial Narrow" pitchFamily="34" charset="0"/>
              </a:rPr>
              <a:t/>
            </a:r>
            <a:br>
              <a:rPr lang="ru-RU" sz="2400" b="1">
                <a:solidFill>
                  <a:schemeClr val="tx1"/>
                </a:solidFill>
                <a:latin typeface="Arial Narrow" pitchFamily="34" charset="0"/>
              </a:rPr>
            </a:br>
            <a:r>
              <a:rPr lang="ru-RU" sz="2400" b="1" smtClean="0">
                <a:solidFill>
                  <a:schemeClr val="tx1"/>
                </a:solidFill>
                <a:latin typeface="Arial Narrow" pitchFamily="34" charset="0"/>
              </a:rPr>
              <a:t>«Размышления о счастье»</a:t>
            </a:r>
            <a:endParaRPr lang="ru-RU" sz="24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92080" y="1839731"/>
            <a:ext cx="3312368" cy="120032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latin typeface="Arial Narrow" pitchFamily="34" charset="0"/>
              </a:rPr>
              <a:t>“Как дорого нужно заплатить, чтобы купить вас”?</a:t>
            </a:r>
          </a:p>
          <a:p>
            <a:r>
              <a:rPr lang="ru-RU" b="1" dirty="0" smtClean="0">
                <a:latin typeface="Arial Narrow" pitchFamily="34" charset="0"/>
              </a:rPr>
              <a:t>Иначе </a:t>
            </a:r>
            <a:r>
              <a:rPr lang="ru-RU" b="1" dirty="0">
                <a:latin typeface="Arial Narrow" pitchFamily="34" charset="0"/>
              </a:rPr>
              <a:t>говоря: “На что бы вы променяли свою жизнь”?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2077840" cy="1558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05064"/>
            <a:ext cx="2555217" cy="2345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53" y="1923937"/>
            <a:ext cx="3040623" cy="2289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77072"/>
            <a:ext cx="3084246" cy="2322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99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264</TotalTime>
  <Words>602</Words>
  <Application>Microsoft Office PowerPoint</Application>
  <PresentationFormat>Экран (4:3)</PresentationFormat>
  <Paragraphs>84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Волна</vt:lpstr>
      <vt:lpstr>Кейс методических материалов  по реализации профилактической программы  «Хочу быть здоровым.ru»</vt:lpstr>
      <vt:lpstr>Понятие кейс-технологии</vt:lpstr>
      <vt:lpstr>Презентация PowerPoint</vt:lpstr>
      <vt:lpstr>Презентация PowerPoint</vt:lpstr>
      <vt:lpstr>Презентация PowerPoint</vt:lpstr>
      <vt:lpstr>Направления программы  «Хочу быть здоровым.ru»</vt:lpstr>
      <vt:lpstr>Кейс «Собери команду или стань членом команды» </vt:lpstr>
      <vt:lpstr>Презентация PowerPoint</vt:lpstr>
      <vt:lpstr>МОЗГОВОЙ ШТУРМ «Размышления о счастье»</vt:lpstr>
      <vt:lpstr>Кейс «Вредные привычки» (алкоголь)</vt:lpstr>
      <vt:lpstr>РДДМ</vt:lpstr>
      <vt:lpstr>Кейс задание «Самопознание»</vt:lpstr>
      <vt:lpstr>«Кейс»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ИЗО</dc:creator>
  <cp:lastModifiedBy>айрат</cp:lastModifiedBy>
  <cp:revision>27</cp:revision>
  <dcterms:created xsi:type="dcterms:W3CDTF">2024-11-15T02:39:55Z</dcterms:created>
  <dcterms:modified xsi:type="dcterms:W3CDTF">2024-11-18T15:01:20Z</dcterms:modified>
</cp:coreProperties>
</file>