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8" r:id="rId3"/>
    <p:sldId id="257" r:id="rId4"/>
    <p:sldId id="289" r:id="rId5"/>
    <p:sldId id="263" r:id="rId6"/>
    <p:sldId id="292" r:id="rId7"/>
    <p:sldId id="290" r:id="rId8"/>
    <p:sldId id="264" r:id="rId9"/>
    <p:sldId id="277" r:id="rId10"/>
    <p:sldId id="280" r:id="rId11"/>
    <p:sldId id="276" r:id="rId12"/>
    <p:sldId id="275" r:id="rId13"/>
    <p:sldId id="274" r:id="rId14"/>
    <p:sldId id="279" r:id="rId15"/>
    <p:sldId id="278" r:id="rId16"/>
    <p:sldId id="266" r:id="rId17"/>
    <p:sldId id="281" r:id="rId18"/>
    <p:sldId id="282" r:id="rId19"/>
    <p:sldId id="283" r:id="rId20"/>
    <p:sldId id="284" r:id="rId21"/>
    <p:sldId id="285" r:id="rId22"/>
    <p:sldId id="271" r:id="rId23"/>
    <p:sldId id="291" r:id="rId24"/>
    <p:sldId id="273" r:id="rId25"/>
    <p:sldId id="272" r:id="rId2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0" d="100"/>
          <a:sy n="80" d="100"/>
        </p:scale>
        <p:origin x="72" y="2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801C2-C251-4D90-9BC0-52B66CBDE4F7}" type="datetimeFigureOut">
              <a:rPr lang="ru-RU" smtClean="0"/>
              <a:t>25.11.2024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6A6A9-AE47-4C55-AD83-28FF0A9AE5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60964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801C2-C251-4D90-9BC0-52B66CBDE4F7}" type="datetimeFigureOut">
              <a:rPr lang="ru-RU" smtClean="0"/>
              <a:t>25.11.2024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6A6A9-AE47-4C55-AD83-28FF0A9AE5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9758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801C2-C251-4D90-9BC0-52B66CBDE4F7}" type="datetimeFigureOut">
              <a:rPr lang="ru-RU" smtClean="0"/>
              <a:t>25.11.2024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6A6A9-AE47-4C55-AD83-28FF0A9AE5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0004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801C2-C251-4D90-9BC0-52B66CBDE4F7}" type="datetimeFigureOut">
              <a:rPr lang="ru-RU" smtClean="0"/>
              <a:t>25.11.2024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6A6A9-AE47-4C55-AD83-28FF0A9AE5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06627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801C2-C251-4D90-9BC0-52B66CBDE4F7}" type="datetimeFigureOut">
              <a:rPr lang="ru-RU" smtClean="0"/>
              <a:t>25.11.2024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6A6A9-AE47-4C55-AD83-28FF0A9AE5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98193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801C2-C251-4D90-9BC0-52B66CBDE4F7}" type="datetimeFigureOut">
              <a:rPr lang="ru-RU" smtClean="0"/>
              <a:t>25.11.2024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6A6A9-AE47-4C55-AD83-28FF0A9AE5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19630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801C2-C251-4D90-9BC0-52B66CBDE4F7}" type="datetimeFigureOut">
              <a:rPr lang="ru-RU" smtClean="0"/>
              <a:t>25.11.2024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6A6A9-AE47-4C55-AD83-28FF0A9AE5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34386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801C2-C251-4D90-9BC0-52B66CBDE4F7}" type="datetimeFigureOut">
              <a:rPr lang="ru-RU" smtClean="0"/>
              <a:t>25.11.2024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6A6A9-AE47-4C55-AD83-28FF0A9AE5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19854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801C2-C251-4D90-9BC0-52B66CBDE4F7}" type="datetimeFigureOut">
              <a:rPr lang="ru-RU" smtClean="0"/>
              <a:t>25.11.2024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6A6A9-AE47-4C55-AD83-28FF0A9AE5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48090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801C2-C251-4D90-9BC0-52B66CBDE4F7}" type="datetimeFigureOut">
              <a:rPr lang="ru-RU" smtClean="0"/>
              <a:t>25.11.2024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6A6A9-AE47-4C55-AD83-28FF0A9AE5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29153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801C2-C251-4D90-9BC0-52B66CBDE4F7}" type="datetimeFigureOut">
              <a:rPr lang="ru-RU" smtClean="0"/>
              <a:t>25.11.2024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6A6A9-AE47-4C55-AD83-28FF0A9AE5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48913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1801C2-C251-4D90-9BC0-52B66CBDE4F7}" type="datetimeFigureOut">
              <a:rPr lang="ru-RU" smtClean="0"/>
              <a:t>25.11.2024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6A6A9-AE47-4C55-AD83-28FF0A9AE5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88955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hyperlink" Target="https://ru.wikipedia.org/wiki/%D0%9A%D0%BE%D0%BD%D1%8C_(%D1%88%D0%B0%D1%85%D0%BC%D0%B0%D1%82%D1%8B)" TargetMode="External"/><Relationship Id="rId7" Type="http://schemas.openxmlformats.org/officeDocument/2006/relationships/image" Target="../media/image34.png"/><Relationship Id="rId2" Type="http://schemas.openxmlformats.org/officeDocument/2006/relationships/hyperlink" Target="https://ru.wikipedia.org/wiki/%D0%9C%D0%B0%D1%82_(%D1%88%D0%B0%D1%85%D0%BC%D0%B0%D1%82%D1%8B)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ru.wikipedia.org/wiki/%D0%9B%D1%83%D1%81%D0%B5%D0%BD%D0%B0,_%D0%9B%D1%83%D0%B8%D1%81_%D0%A0%D0%B0%D0%BC%D0%B8%D1%80%D0%B5%D1%81" TargetMode="External"/><Relationship Id="rId5" Type="http://schemas.openxmlformats.org/officeDocument/2006/relationships/hyperlink" Target="https://ru.wikipedia.org/wiki/1497_%D0%B3%D0%BE%D0%B4" TargetMode="External"/><Relationship Id="rId10" Type="http://schemas.openxmlformats.org/officeDocument/2006/relationships/image" Target="../media/image2.png"/><Relationship Id="rId4" Type="http://schemas.openxmlformats.org/officeDocument/2006/relationships/hyperlink" Target="https://ru.wikipedia.org/wiki/%D0%9C%D0%B0%D0%BD%D1%81%D1%83%D0%B1%D0%B0" TargetMode="External"/><Relationship Id="rId9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5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5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eg"/><Relationship Id="rId5" Type="http://schemas.openxmlformats.org/officeDocument/2006/relationships/image" Target="../media/image58.jpg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60.png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xchess.ru/31-sposob-postavit-mat-v-shakhmatakh.html" TargetMode="External"/><Relationship Id="rId2" Type="http://schemas.openxmlformats.org/officeDocument/2006/relationships/hyperlink" Target="https://stepchess.ru/course/1068/task/8506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hyperlink" Target="https://chess-boom.online/tipichnyie-matovyie-konstruktsii-chast-2/" TargetMode="External"/><Relationship Id="rId4" Type="http://schemas.openxmlformats.org/officeDocument/2006/relationships/hyperlink" Target="https://habr.com/ru/articles/784652/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mailto:9237975629@mail.ru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png"/><Relationship Id="rId7" Type="http://schemas.openxmlformats.org/officeDocument/2006/relationships/image" Target="../media/image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3.jpe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10" Type="http://schemas.openxmlformats.org/officeDocument/2006/relationships/image" Target="../media/image22.jpeg"/><Relationship Id="rId4" Type="http://schemas.openxmlformats.org/officeDocument/2006/relationships/image" Target="../media/image16.jpeg"/><Relationship Id="rId9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0000" t="9524" r="28857" b="17207"/>
          <a:stretch/>
        </p:blipFill>
        <p:spPr>
          <a:xfrm>
            <a:off x="0" y="-121920"/>
            <a:ext cx="12192000" cy="697992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9337" y="1576251"/>
            <a:ext cx="5651862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500" b="1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ИГРОВЫЕ ТЕХНОЛОГИИ В ПРЕПОДАВАНИИ ШАХМАТ</a:t>
            </a:r>
            <a:endParaRPr lang="ru-RU" sz="3500" dirty="0" smtClean="0">
              <a:solidFill>
                <a:schemeClr val="accent6">
                  <a:lumMod val="40000"/>
                  <a:lumOff val="60000"/>
                </a:schemeClr>
              </a:solidFill>
            </a:endParaRPr>
          </a:p>
          <a:p>
            <a:endParaRPr lang="ru-RU" sz="2800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230982" y="2843629"/>
            <a:ext cx="56431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 Narrow" panose="020B0606020202030204" pitchFamily="34" charset="0"/>
              </a:rPr>
              <a:t>Гаркуша Наталья Анатольевна</a:t>
            </a:r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 Narrow" panose="020B0606020202030204" pitchFamily="34" charset="0"/>
              </a:rPr>
              <a:t>,</a:t>
            </a:r>
          </a:p>
          <a:p>
            <a:pPr algn="ctr"/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 Narrow" panose="020B0606020202030204" pitchFamily="34" charset="0"/>
              </a:rPr>
              <a:t>Педагог дополнительного образования, </a:t>
            </a:r>
          </a:p>
          <a:p>
            <a:pPr algn="ctr"/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 Narrow" panose="020B0606020202030204" pitchFamily="34" charset="0"/>
              </a:rPr>
              <a:t>МБУДО «ЦРТДиЮ» Ленинского района </a:t>
            </a:r>
            <a:r>
              <a:rPr lang="ru-RU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 Narrow" panose="020B0606020202030204" pitchFamily="34" charset="0"/>
              </a:rPr>
              <a:t>г.Барнаула</a:t>
            </a:r>
            <a:endParaRPr lang="ru-RU" dirty="0">
              <a:solidFill>
                <a:schemeClr val="tx1">
                  <a:lumMod val="85000"/>
                  <a:lumOff val="1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096000" y="426720"/>
            <a:ext cx="6139543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latin typeface="Arial Narrow" panose="020B0606020202030204" pitchFamily="34" charset="0"/>
              </a:rPr>
              <a:t>Игровые технологии для развития шахматного образования</a:t>
            </a:r>
            <a:endParaRPr lang="ru-RU" b="1" i="1" dirty="0">
              <a:latin typeface="Arial Narrow" panose="020B060602020203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318067" y="1853250"/>
            <a:ext cx="54689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/>
              <a:t>Настольная игра «Путь к победе!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962549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73099"/>
          </a:xfr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ru-RU" b="1" dirty="0"/>
              <a:t>Дурацкий мат</a:t>
            </a:r>
            <a:r>
              <a:rPr lang="ru-RU" dirty="0"/>
              <a:t> 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295400"/>
            <a:ext cx="10515600" cy="54006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>
                <a:cs typeface="Arial" panose="020B0604020202020204" pitchFamily="34" charset="0"/>
              </a:rPr>
              <a:t>Дурацкий </a:t>
            </a:r>
            <a:r>
              <a:rPr lang="ru-RU" dirty="0">
                <a:cs typeface="Arial" panose="020B0604020202020204" pitchFamily="34" charset="0"/>
              </a:rPr>
              <a:t>мат (</a:t>
            </a:r>
            <a:r>
              <a:rPr lang="ru-RU" dirty="0" err="1">
                <a:cs typeface="Arial" panose="020B0604020202020204" pitchFamily="34" charset="0"/>
              </a:rPr>
              <a:t>Narrenmatt</a:t>
            </a:r>
            <a:r>
              <a:rPr lang="ru-RU" dirty="0">
                <a:cs typeface="Arial" panose="020B0604020202020204" pitchFamily="34" charset="0"/>
              </a:rPr>
              <a:t> – нем.) - наикратчайший возможный мат в шахматной партии: 1.g4 e5 2.f3 Фh4#. В более широком смысле дурацкий мат — мат ферзем или (что реже) слоном по незащищенной диагонали h4-e1 или h5-e8 в начальной </a:t>
            </a:r>
            <a:r>
              <a:rPr lang="ru-RU" dirty="0" smtClean="0">
                <a:cs typeface="Arial" panose="020B0604020202020204" pitchFamily="34" charset="0"/>
              </a:rPr>
              <a:t>стадии. </a:t>
            </a:r>
            <a:r>
              <a:rPr lang="ru-RU" dirty="0">
                <a:cs typeface="Arial" panose="020B0604020202020204" pitchFamily="34" charset="0"/>
              </a:rPr>
              <a:t>партии</a:t>
            </a:r>
            <a:r>
              <a:rPr lang="ru-RU" dirty="0" smtClean="0">
                <a:cs typeface="Arial" panose="020B0604020202020204" pitchFamily="34" charset="0"/>
              </a:rPr>
              <a:t>.</a:t>
            </a:r>
          </a:p>
          <a:p>
            <a:endParaRPr lang="ru-RU" sz="2000" dirty="0"/>
          </a:p>
          <a:p>
            <a:endParaRPr lang="ru-RU" sz="2000" dirty="0"/>
          </a:p>
        </p:txBody>
      </p:sp>
      <p:pic>
        <p:nvPicPr>
          <p:cNvPr id="5" name="Рисунок 4" descr="C:\Users\Ася Григорьевна\Desktop\матовые конструкции\chess-board-3 (2).pn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92015" y="3319368"/>
            <a:ext cx="3562350" cy="325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47" t="31638" r="36495" b="37538"/>
          <a:stretch/>
        </p:blipFill>
        <p:spPr bwMode="auto">
          <a:xfrm>
            <a:off x="4694860" y="3868102"/>
            <a:ext cx="3391865" cy="274256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1520" y="3244334"/>
            <a:ext cx="3485205" cy="70739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5076825" y="3244334"/>
            <a:ext cx="24764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/>
              <a:t>Дурацкий мат 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7282" y="4605018"/>
            <a:ext cx="986718" cy="2091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232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44575"/>
          </a:xfr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pPr algn="ctr"/>
            <a:r>
              <a:rPr lang="ru-RU" b="1" dirty="0" smtClean="0"/>
              <a:t>Линейный мат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/>
              <a:t>Мат </a:t>
            </a:r>
            <a:r>
              <a:rPr lang="ru-RU" dirty="0"/>
              <a:t>в исполнении тяжелой фигуры при поддержке короля или какой либо тяжелой </a:t>
            </a:r>
            <a:r>
              <a:rPr lang="ru-RU" dirty="0" smtClean="0"/>
              <a:t>фигуры считается </a:t>
            </a:r>
            <a:r>
              <a:rPr lang="ru-RU" b="1" dirty="0" smtClean="0"/>
              <a:t>линейным.</a:t>
            </a:r>
            <a:endParaRPr lang="ru-RU" sz="3200" dirty="0" smtClean="0">
              <a:latin typeface="Arial Narrow" panose="020B0606020202030204" pitchFamily="34" charset="0"/>
            </a:endParaRPr>
          </a:p>
        </p:txBody>
      </p:sp>
      <p:pic>
        <p:nvPicPr>
          <p:cNvPr id="5" name="Рисунок 4" descr="C:\Users\Ася Григорьевна\Desktop\матовые конструкции\chess-board-1 (4).pn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1562" y="3038534"/>
            <a:ext cx="3109913" cy="32733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28" b="29190"/>
          <a:stretch/>
        </p:blipFill>
        <p:spPr bwMode="auto">
          <a:xfrm>
            <a:off x="4872989" y="3394185"/>
            <a:ext cx="3764256" cy="28575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5205" y="3038534"/>
            <a:ext cx="3619078" cy="561561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5283469" y="2822575"/>
            <a:ext cx="262439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 smtClean="0"/>
          </a:p>
          <a:p>
            <a:r>
              <a:rPr lang="ru-RU" b="1" dirty="0" smtClean="0"/>
              <a:t>Линейный </a:t>
            </a:r>
            <a:r>
              <a:rPr lang="ru-RU" b="1" dirty="0"/>
              <a:t>мат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98667" y="3978913"/>
            <a:ext cx="1231997" cy="2613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840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79463"/>
          </a:xfr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pPr algn="ctr"/>
            <a:r>
              <a:rPr lang="ru-RU" b="1" dirty="0" smtClean="0"/>
              <a:t>Эполетный </a:t>
            </a:r>
            <a:r>
              <a:rPr lang="ru-RU" b="1" dirty="0"/>
              <a:t>мат</a:t>
            </a:r>
            <a:r>
              <a:rPr lang="ru-RU" dirty="0"/>
              <a:t> 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343025"/>
            <a:ext cx="10515600" cy="48339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 smtClean="0"/>
              <a:t>Эполетный </a:t>
            </a:r>
            <a:r>
              <a:rPr lang="ru-RU" sz="2400" dirty="0"/>
              <a:t>мат — мат, при котором ладьи, стоя по обе стороны своего короля, сокращают количество полей для его отступления (образуют его «эполеты»). Подобные маты с двумя другими своими фигурами или пешками вместо ладей также будем называть эполетными</a:t>
            </a:r>
            <a:r>
              <a:rPr lang="ru-RU" sz="2000" dirty="0" smtClean="0"/>
              <a:t>.</a:t>
            </a:r>
          </a:p>
          <a:p>
            <a:pPr marL="0" indent="0">
              <a:buNone/>
            </a:pPr>
            <a:endParaRPr lang="ru-RU" sz="2000" dirty="0"/>
          </a:p>
          <a:p>
            <a:pPr marL="0" indent="0">
              <a:buNone/>
            </a:pPr>
            <a:endParaRPr lang="ru-RU" sz="3200" dirty="0" smtClean="0">
              <a:latin typeface="Arial Narrow" panose="020B0606020202030204" pitchFamily="34" charset="0"/>
            </a:endParaRPr>
          </a:p>
        </p:txBody>
      </p:sp>
      <p:pic>
        <p:nvPicPr>
          <p:cNvPr id="5" name="Рисунок 4" descr="C:\Users\Ася Григорьевна\Desktop\матовые конструкции\chess-board-7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8166" y="3275012"/>
            <a:ext cx="3175000" cy="310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533" y="3860800"/>
            <a:ext cx="2692400" cy="2446949"/>
          </a:xfrm>
          <a:prstGeom prst="rect">
            <a:avLst/>
          </a:prstGeom>
        </p:spPr>
      </p:pic>
      <p:pic>
        <p:nvPicPr>
          <p:cNvPr id="7" name="Рисунок 6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1649" y="3275012"/>
            <a:ext cx="2855596" cy="704320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6045200" y="3244334"/>
            <a:ext cx="23452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r>
              <a:rPr lang="ru-RU" b="1" dirty="0" smtClean="0"/>
              <a:t>Эполетный </a:t>
            </a:r>
            <a:r>
              <a:rPr lang="ru-RU" b="1" dirty="0"/>
              <a:t>мат 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76467" y="4229723"/>
            <a:ext cx="1413933" cy="2458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884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00074"/>
          </a:xfr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ru-RU" b="1" dirty="0"/>
              <a:t>Спертый мат (Мат </a:t>
            </a:r>
            <a:r>
              <a:rPr lang="ru-RU" b="1" dirty="0" err="1"/>
              <a:t>Лусены</a:t>
            </a:r>
            <a:r>
              <a:rPr lang="ru-RU" b="1" dirty="0"/>
              <a:t>)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143000"/>
            <a:ext cx="10515600" cy="493871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600" b="1" dirty="0"/>
              <a:t>Спёртый мат</a:t>
            </a:r>
            <a:r>
              <a:rPr lang="ru-RU" sz="2600" dirty="0"/>
              <a:t> (мат </a:t>
            </a:r>
            <a:r>
              <a:rPr lang="ru-RU" sz="2600" dirty="0" err="1"/>
              <a:t>Лусены</a:t>
            </a:r>
            <a:r>
              <a:rPr lang="ru-RU" sz="2600" dirty="0"/>
              <a:t>) — </a:t>
            </a:r>
            <a:r>
              <a:rPr lang="ru-RU" sz="2600" dirty="0">
                <a:hlinkClick r:id="rId2" tooltip="Мат (шахматы)"/>
              </a:rPr>
              <a:t>мат</a:t>
            </a:r>
            <a:r>
              <a:rPr lang="ru-RU" sz="2600" dirty="0"/>
              <a:t> </a:t>
            </a:r>
            <a:r>
              <a:rPr lang="ru-RU" sz="2600" dirty="0">
                <a:hlinkClick r:id="rId3" tooltip="Конь (шахматы)"/>
              </a:rPr>
              <a:t>конём</a:t>
            </a:r>
            <a:r>
              <a:rPr lang="ru-RU" sz="2600" dirty="0"/>
              <a:t>, когда свои фигуры мешают королю уйти от угроз противника. Первые позиции такого рода комбинаций обнаружены в персидских </a:t>
            </a:r>
            <a:r>
              <a:rPr lang="ru-RU" sz="2600" dirty="0" err="1">
                <a:hlinkClick r:id="rId4" tooltip="Мансуба"/>
              </a:rPr>
              <a:t>мансубах</a:t>
            </a:r>
            <a:r>
              <a:rPr lang="ru-RU" sz="2600" dirty="0"/>
              <a:t> IX века. Впервые механизм комбинации «спёртый мат» </a:t>
            </a:r>
            <a:r>
              <a:rPr lang="ru-RU" sz="2600" i="1" dirty="0"/>
              <a:t>(см. диагр.1)</a:t>
            </a:r>
            <a:r>
              <a:rPr lang="ru-RU" sz="2600" dirty="0"/>
              <a:t> был разобран в </a:t>
            </a:r>
            <a:r>
              <a:rPr lang="ru-RU" sz="2600" dirty="0">
                <a:hlinkClick r:id="rId5" tooltip="1497 год"/>
              </a:rPr>
              <a:t>1497 году</a:t>
            </a:r>
            <a:r>
              <a:rPr lang="ru-RU" sz="2600" dirty="0"/>
              <a:t> испанцем </a:t>
            </a:r>
            <a:r>
              <a:rPr lang="ru-RU" sz="2600" dirty="0">
                <a:hlinkClick r:id="rId6" tooltip="Лусена, Луис Рамирес"/>
              </a:rPr>
              <a:t>Луисом </a:t>
            </a:r>
            <a:r>
              <a:rPr lang="ru-RU" sz="2600" dirty="0" err="1">
                <a:hlinkClick r:id="rId6" tooltip="Лусена, Луис Рамирес"/>
              </a:rPr>
              <a:t>Рамиресом</a:t>
            </a:r>
            <a:r>
              <a:rPr lang="ru-RU" sz="2600" dirty="0">
                <a:hlinkClick r:id="rId6" tooltip="Лусена, Луис Рамирес"/>
              </a:rPr>
              <a:t> </a:t>
            </a:r>
            <a:r>
              <a:rPr lang="ru-RU" sz="2600" dirty="0" err="1">
                <a:hlinkClick r:id="rId6" tooltip="Лусена, Луис Рамирес"/>
              </a:rPr>
              <a:t>Лусеной</a:t>
            </a:r>
            <a:r>
              <a:rPr lang="ru-RU" sz="2600" dirty="0"/>
              <a:t> в «Повторение любви и искусство игры в шахматы».</a:t>
            </a:r>
            <a:r>
              <a:rPr lang="ru-RU" sz="2700" dirty="0"/>
              <a:t> </a:t>
            </a:r>
          </a:p>
          <a:p>
            <a:pPr marL="0" indent="0">
              <a:buNone/>
            </a:pPr>
            <a:endParaRPr lang="ru-RU" sz="3200" dirty="0" smtClean="0">
              <a:latin typeface="Arial Narrow" panose="020B0606020202030204" pitchFamily="34" charset="0"/>
            </a:endParaRPr>
          </a:p>
        </p:txBody>
      </p:sp>
      <p:pic>
        <p:nvPicPr>
          <p:cNvPr id="5" name="Рисунок 4" descr="C:\Users\Ася Григорьевна\Desktop\матовые конструкции\chess-board-5 (1).png"/>
          <p:cNvPicPr/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769532" y="3462867"/>
            <a:ext cx="2853267" cy="30546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/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26" t="16222" r="6745" b="16603"/>
          <a:stretch/>
        </p:blipFill>
        <p:spPr bwMode="auto">
          <a:xfrm>
            <a:off x="5935133" y="3836723"/>
            <a:ext cx="2702112" cy="268075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/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5133" y="3244335"/>
            <a:ext cx="2785534" cy="547132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5935133" y="3244334"/>
            <a:ext cx="278553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Спёртый мат</a:t>
            </a:r>
            <a:r>
              <a:rPr lang="ru-RU" dirty="0"/>
              <a:t> (мат </a:t>
            </a:r>
            <a:r>
              <a:rPr lang="ru-RU" dirty="0" err="1"/>
              <a:t>Лусены</a:t>
            </a:r>
            <a:r>
              <a:rPr lang="ru-RU" dirty="0"/>
              <a:t>)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33915" y="4142748"/>
            <a:ext cx="1146418" cy="2432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507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79463"/>
          </a:xfr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pPr algn="ctr"/>
            <a:r>
              <a:rPr lang="ru-RU" b="1" dirty="0" smtClean="0"/>
              <a:t>Мат Анастасии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362075"/>
            <a:ext cx="10515600" cy="48148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/>
              <a:t>Мат Анастасии - одна из часто встречающихся в шахматных партиях матовых конструкций. Этот мат получил название по новелле немецкого писателя Вильгельма </a:t>
            </a:r>
            <a:r>
              <a:rPr lang="ru-RU" sz="2400" dirty="0" err="1"/>
              <a:t>Гейнзе</a:t>
            </a:r>
            <a:r>
              <a:rPr lang="ru-RU" sz="2400" dirty="0"/>
              <a:t> "Анастасия и шахматы". Такой мат дает конь вместе с ладьей или ферзем.</a:t>
            </a:r>
          </a:p>
          <a:p>
            <a:pPr marL="0" indent="0">
              <a:buNone/>
            </a:pPr>
            <a:endParaRPr lang="ru-RU" sz="3200" dirty="0" smtClean="0">
              <a:latin typeface="Arial Narrow" panose="020B0606020202030204" pitchFamily="34" charset="0"/>
            </a:endParaRPr>
          </a:p>
        </p:txBody>
      </p:sp>
      <p:pic>
        <p:nvPicPr>
          <p:cNvPr id="5" name="Рисунок 4" descr="C:\Users\Ася Григорьевна\Desktop\матовые конструкции\chess-board-14.pn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4510" y="3398837"/>
            <a:ext cx="3017157" cy="2910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USER\AppData\Local\Packages\Microsoft.Windows.Photos_8wekyb3d8bbwe\TempState\ShareServiceTempFolder\i (1).jpe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5799" y="3802262"/>
            <a:ext cx="2398182" cy="250700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9999" y="3211591"/>
            <a:ext cx="2563981" cy="557928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5401733" y="3244334"/>
            <a:ext cx="19812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/>
              <a:t>Мат Анастасии 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52699" y="3977922"/>
            <a:ext cx="1209101" cy="2565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933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96950"/>
          </a:xfr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pPr algn="ctr"/>
            <a:r>
              <a:rPr lang="ru-RU" b="1" dirty="0"/>
              <a:t>Диагональный мат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533525"/>
            <a:ext cx="10515600" cy="46434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1" dirty="0"/>
              <a:t>Диагональный мат</a:t>
            </a:r>
            <a:r>
              <a:rPr lang="ru-RU" dirty="0"/>
              <a:t> — матующая фигура атакует 2 или 3 поля по диагонали в матовой зоне заматованного неприятельского короля. Матующие фигуры: ферзь, слон, а также конь.</a:t>
            </a:r>
          </a:p>
          <a:p>
            <a:pPr marL="0" indent="0">
              <a:buNone/>
            </a:pPr>
            <a:endParaRPr lang="ru-RU" sz="3200" dirty="0" smtClean="0">
              <a:latin typeface="Arial Narrow" panose="020B0606020202030204" pitchFamily="34" charset="0"/>
            </a:endParaRPr>
          </a:p>
        </p:txBody>
      </p:sp>
      <p:pic>
        <p:nvPicPr>
          <p:cNvPr id="5" name="Рисунок 4" descr="C:\Users\Ася Григорьевна\Desktop\матовые конструкции\chess-board-13.pn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00188" y="3133726"/>
            <a:ext cx="3273425" cy="339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59" t="52945" r="10082" b="5296"/>
          <a:stretch/>
        </p:blipFill>
        <p:spPr bwMode="auto">
          <a:xfrm rot="10800000">
            <a:off x="5435600" y="3699932"/>
            <a:ext cx="3302000" cy="283314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2989089"/>
            <a:ext cx="3201645" cy="710843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5884334" y="3133726"/>
            <a:ext cx="27529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Диагональный мат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11824" y="4649113"/>
            <a:ext cx="883951" cy="1875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711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79463"/>
          </a:xfr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pPr algn="ctr"/>
            <a:r>
              <a:rPr lang="ru-RU" b="1" dirty="0" smtClean="0"/>
              <a:t>Мат </a:t>
            </a:r>
            <a:r>
              <a:rPr lang="ru-RU" b="1" dirty="0" err="1" smtClean="0"/>
              <a:t>Легаля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144588"/>
            <a:ext cx="10515600" cy="538956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600" b="1" dirty="0"/>
              <a:t>Мат </a:t>
            </a:r>
            <a:r>
              <a:rPr lang="ru-RU" sz="2600" b="1" dirty="0" err="1" smtClean="0"/>
              <a:t>Легаля</a:t>
            </a:r>
            <a:r>
              <a:rPr lang="ru-RU" sz="2600" dirty="0" smtClean="0"/>
              <a:t>— </a:t>
            </a:r>
            <a:r>
              <a:rPr lang="ru-RU" sz="2600" dirty="0"/>
              <a:t>матовая конструкция, предполагающая жертву ферзя и объявление мата тремя лёгкими </a:t>
            </a:r>
            <a:r>
              <a:rPr lang="ru-RU" sz="2600" dirty="0" smtClean="0"/>
              <a:t>фигурами. Название </a:t>
            </a:r>
            <a:r>
              <a:rPr lang="ru-RU" sz="2600" dirty="0"/>
              <a:t>мата происходит от имени </a:t>
            </a:r>
            <a:r>
              <a:rPr lang="ru-RU" sz="2600" dirty="0" err="1"/>
              <a:t>Кермюр</a:t>
            </a:r>
            <a:r>
              <a:rPr lang="ru-RU" sz="2600" dirty="0"/>
              <a:t> Сира Де </a:t>
            </a:r>
            <a:r>
              <a:rPr lang="ru-RU" sz="2600" dirty="0" err="1"/>
              <a:t>Легаля</a:t>
            </a:r>
            <a:r>
              <a:rPr lang="ru-RU" sz="2600" dirty="0"/>
              <a:t>, впервые осуществившего данный мат в практической партии против кавалера Сен-Бри (1787, Париж, кафе «</a:t>
            </a:r>
            <a:r>
              <a:rPr lang="ru-RU" sz="2600" dirty="0" err="1"/>
              <a:t>Режанс</a:t>
            </a:r>
            <a:r>
              <a:rPr lang="ru-RU" sz="2600" dirty="0"/>
              <a:t>»). Правда, ход К:е5 </a:t>
            </a:r>
            <a:r>
              <a:rPr lang="ru-RU" sz="2600" dirty="0" err="1"/>
              <a:t>Легаль</a:t>
            </a:r>
            <a:r>
              <a:rPr lang="ru-RU" sz="2600" dirty="0"/>
              <a:t> делал при чёрном коне на с6, и Сен-Бри мог выиграть, взяв не ферзя на d1, а коня на е5</a:t>
            </a:r>
            <a:r>
              <a:rPr lang="ru-RU" sz="2600" dirty="0" smtClean="0"/>
              <a:t>.</a:t>
            </a:r>
          </a:p>
          <a:p>
            <a:pPr marL="0" indent="0">
              <a:buNone/>
            </a:pPr>
            <a:endParaRPr lang="ru-RU" sz="2600" dirty="0"/>
          </a:p>
          <a:p>
            <a:pPr marL="0" indent="0">
              <a:buNone/>
            </a:pPr>
            <a:endParaRPr lang="ru-RU" sz="2600" dirty="0"/>
          </a:p>
          <a:p>
            <a:pPr marL="0" indent="0">
              <a:buNone/>
            </a:pPr>
            <a:endParaRPr lang="ru-RU" sz="3200" dirty="0" smtClean="0">
              <a:latin typeface="Arial Narrow" panose="020B0606020202030204" pitchFamily="34" charset="0"/>
            </a:endParaRPr>
          </a:p>
          <a:p>
            <a:pPr marL="0" indent="0">
              <a:buNone/>
            </a:pPr>
            <a:endParaRPr lang="ru-RU" sz="3200" dirty="0">
              <a:latin typeface="Arial Narrow" panose="020B0606020202030204" pitchFamily="34" charset="0"/>
            </a:endParaRPr>
          </a:p>
        </p:txBody>
      </p:sp>
      <p:pic>
        <p:nvPicPr>
          <p:cNvPr id="6" name="Рисунок 5" descr="C:\Users\Ася Григорьевна\Desktop\матовые конструкции\chess-board-15.pn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12459" y="3894668"/>
            <a:ext cx="2716741" cy="27394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20" r="43473"/>
          <a:stretch/>
        </p:blipFill>
        <p:spPr bwMode="auto">
          <a:xfrm>
            <a:off x="5601759" y="4369991"/>
            <a:ext cx="2463800" cy="22561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1758" y="3656697"/>
            <a:ext cx="2463801" cy="713294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5442551" y="3244334"/>
            <a:ext cx="160171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dirty="0" smtClean="0"/>
          </a:p>
          <a:p>
            <a:pPr algn="ctr"/>
            <a:endParaRPr lang="ru-RU" dirty="0"/>
          </a:p>
          <a:p>
            <a:pPr algn="r"/>
            <a:r>
              <a:rPr lang="ru-RU" dirty="0" smtClean="0"/>
              <a:t>    </a:t>
            </a:r>
            <a:r>
              <a:rPr lang="ru-RU" b="1" dirty="0" smtClean="0"/>
              <a:t>Мат </a:t>
            </a:r>
            <a:r>
              <a:rPr lang="ru-RU" b="1" dirty="0" err="1"/>
              <a:t>Легаля</a:t>
            </a:r>
            <a:endParaRPr lang="ru-RU" b="1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08541" y="4678721"/>
            <a:ext cx="917818" cy="1947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736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33535"/>
            <a:ext cx="10515600" cy="779463"/>
          </a:xfr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pPr algn="ctr"/>
            <a:r>
              <a:rPr lang="ru-RU" b="1" dirty="0" smtClean="0"/>
              <a:t>Мат ферзем и ладьей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144588"/>
            <a:ext cx="10515600" cy="538956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/>
              <a:t>Для мата ферзём и ладьёй одинокому королю оптимальная стратегия — постепенное оттеснение его на одну из крайних линий. </a:t>
            </a:r>
            <a:endParaRPr lang="ru-RU" dirty="0">
              <a:latin typeface="Arial Narrow" panose="020B0606020202030204" pitchFamily="34" charset="0"/>
            </a:endParaRPr>
          </a:p>
        </p:txBody>
      </p:sp>
      <p:pic>
        <p:nvPicPr>
          <p:cNvPr id="10" name="Рисунок 9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326" y="3742267"/>
            <a:ext cx="2781207" cy="2573866"/>
          </a:xfrm>
          <a:prstGeom prst="rect">
            <a:avLst/>
          </a:prstGeom>
        </p:spPr>
      </p:pic>
      <p:pic>
        <p:nvPicPr>
          <p:cNvPr id="11" name="Рисунок 10" descr="C:\Users\Ася Григорьевна\Desktop\матовые конструкции\chess-board-19.pn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74273" y="3162461"/>
            <a:ext cx="3163450" cy="3153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1326" y="3098800"/>
            <a:ext cx="2781207" cy="670719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5333999" y="3244334"/>
            <a:ext cx="253153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Мат ферзем и ладьей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2500" y="4250932"/>
            <a:ext cx="1092300" cy="2314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043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33535"/>
            <a:ext cx="10515600" cy="779463"/>
          </a:xfr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pPr algn="ctr"/>
            <a:r>
              <a:rPr lang="ru-RU" b="1" dirty="0" smtClean="0"/>
              <a:t>Идеальный мат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57225" y="1144588"/>
            <a:ext cx="10896599" cy="538956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/>
              <a:t>Идеальный мат в шахматах и шахматной композиции- разновидность правильного мата. В идеальном мате задействованы все фигуры и пешки сторон, а все поля, находящиеся  вокруг атакованного короля бьются противоположной стороной ровно один раз., либо заняты собственными фигурами или </a:t>
            </a:r>
            <a:r>
              <a:rPr lang="ru-RU" dirty="0" smtClean="0"/>
              <a:t>пешками.</a:t>
            </a:r>
          </a:p>
          <a:p>
            <a:pPr marL="0" indent="0">
              <a:buNone/>
            </a:pPr>
            <a:endParaRPr lang="ru-RU" dirty="0">
              <a:latin typeface="Arial Narrow" panose="020B0606020202030204" pitchFamily="34" charset="0"/>
            </a:endParaRPr>
          </a:p>
        </p:txBody>
      </p:sp>
      <p:pic>
        <p:nvPicPr>
          <p:cNvPr id="7" name="Рисунок 6" descr="C:\Users\Ася Григорьевна\Desktop\матовые конструкции\chess-board-20.pn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57226" y="3581400"/>
            <a:ext cx="3042708" cy="2776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87" r="11608"/>
          <a:stretch/>
        </p:blipFill>
        <p:spPr bwMode="auto">
          <a:xfrm>
            <a:off x="4961466" y="3818466"/>
            <a:ext cx="2771775" cy="245639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Рисунок 8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6096" y="3215651"/>
            <a:ext cx="2682514" cy="557928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5235636" y="3244334"/>
            <a:ext cx="201183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Идеальный мат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52723" y="4119354"/>
            <a:ext cx="1153010" cy="2446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033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33535"/>
            <a:ext cx="10515600" cy="779463"/>
          </a:xfr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pPr algn="ctr"/>
            <a:r>
              <a:rPr lang="ru-RU" b="1" dirty="0" smtClean="0"/>
              <a:t>Мат  </a:t>
            </a:r>
            <a:r>
              <a:rPr lang="ru-RU" b="1" dirty="0" err="1" smtClean="0"/>
              <a:t>Морфи</a:t>
            </a:r>
            <a:endParaRPr lang="ru-RU" b="1" dirty="0"/>
          </a:p>
        </p:txBody>
      </p:sp>
      <p:pic>
        <p:nvPicPr>
          <p:cNvPr id="10" name="Рисунок 9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2" t="5051" r="7203" b="3461"/>
          <a:stretch/>
        </p:blipFill>
        <p:spPr bwMode="auto">
          <a:xfrm>
            <a:off x="5613399" y="3403600"/>
            <a:ext cx="2277533" cy="29843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838200" y="1323975"/>
            <a:ext cx="10515600" cy="4852988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Мат </a:t>
            </a:r>
            <a:r>
              <a:rPr lang="ru-RU" dirty="0" err="1"/>
              <a:t>Морфи</a:t>
            </a:r>
            <a:r>
              <a:rPr lang="ru-RU" dirty="0"/>
              <a:t> ставится по диагонали слоном (или ферзем), если вражеский король заперт в углу доски. Ладья сильнейшей стороны не позволяет ему выйти из угла по горизонтали, а собственная пешка - по вертикали.</a:t>
            </a:r>
          </a:p>
          <a:p>
            <a:endParaRPr lang="ru-RU" dirty="0"/>
          </a:p>
        </p:txBody>
      </p:sp>
      <p:pic>
        <p:nvPicPr>
          <p:cNvPr id="11" name="Рисунок 10" descr="C:\Users\Ася Григорьевна\Desktop\матовые конструкции\chess-board-25.pn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25856" y="3195846"/>
            <a:ext cx="3080478" cy="30526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3399" y="2845672"/>
            <a:ext cx="2277534" cy="557928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5926666" y="2928780"/>
            <a:ext cx="151553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Мат </a:t>
            </a:r>
            <a:r>
              <a:rPr lang="ru-RU" b="1" dirty="0" err="1"/>
              <a:t>Морфи</a:t>
            </a:r>
            <a:r>
              <a:rPr lang="ru-RU" b="1" dirty="0"/>
              <a:t>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17448" y="3481150"/>
            <a:ext cx="1434285" cy="3043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964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79463"/>
          </a:xfr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r>
              <a:rPr lang="ru-RU" b="1" dirty="0" smtClean="0"/>
              <a:t>Пояснительная записка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470454"/>
            <a:ext cx="10515600" cy="470650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200" dirty="0" smtClean="0">
                <a:latin typeface="Arial Narrow" panose="020B0606020202030204" pitchFamily="34" charset="0"/>
              </a:rPr>
              <a:t> </a:t>
            </a:r>
            <a:r>
              <a:rPr lang="ru-RU" dirty="0" smtClean="0">
                <a:latin typeface="Arial Narrow" panose="020B0606020202030204" pitchFamily="34" charset="0"/>
              </a:rPr>
              <a:t>Настольная игра «Путь к победе» актуальна в обучении навыкам постановки мата.  </a:t>
            </a:r>
          </a:p>
          <a:p>
            <a:pPr marL="0" indent="0">
              <a:buNone/>
            </a:pPr>
            <a:r>
              <a:rPr lang="ru-RU" dirty="0" smtClean="0">
                <a:latin typeface="Arial Narrow" panose="020B0606020202030204" pitchFamily="34" charset="0"/>
              </a:rPr>
              <a:t>Мат в шахматах – это цель игры. Навык постановки мата является ключевым умением шахматиста. Нельзя завершить партию победой не обладая знаниями того, как матовать неприятельского короля. Лучшим подходом изучения методов </a:t>
            </a:r>
            <a:r>
              <a:rPr lang="ru-RU" dirty="0" err="1" smtClean="0">
                <a:latin typeface="Arial Narrow" panose="020B0606020202030204" pitchFamily="34" charset="0"/>
              </a:rPr>
              <a:t>матования</a:t>
            </a:r>
            <a:r>
              <a:rPr lang="ru-RU" dirty="0" smtClean="0">
                <a:latin typeface="Arial Narrow" panose="020B0606020202030204" pitchFamily="34" charset="0"/>
              </a:rPr>
              <a:t> короля является понимание идей и запоминание ключевых подходов. Данная методика заключается в том, чтобы распознать данные шаблоны, а затем применять их в своей игре. Игру проводит педагог. Педагог выбирает тематику и вариант игры.</a:t>
            </a:r>
          </a:p>
          <a:p>
            <a:pPr marL="0" indent="0">
              <a:buNone/>
            </a:pPr>
            <a:endParaRPr lang="ru-RU" dirty="0" smtClean="0">
              <a:latin typeface="Arial Narrow" panose="020B0606020202030204" pitchFamily="34" charset="0"/>
            </a:endParaRPr>
          </a:p>
          <a:p>
            <a:pPr marL="0" indent="0">
              <a:buNone/>
            </a:pPr>
            <a:endParaRPr lang="ru-RU" sz="3200" dirty="0">
              <a:latin typeface="Arial Narrow" panose="020B060602020203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25450" y="4317819"/>
            <a:ext cx="1197217" cy="2540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902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33535"/>
            <a:ext cx="10515600" cy="779463"/>
          </a:xfr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pPr algn="ctr"/>
            <a:r>
              <a:rPr lang="ru-RU" b="1" dirty="0"/>
              <a:t>Мат </a:t>
            </a:r>
            <a:r>
              <a:rPr lang="ru-RU" b="1" dirty="0" err="1" smtClean="0"/>
              <a:t>Пильсбери</a:t>
            </a:r>
            <a:endParaRPr lang="ru-RU" b="1" dirty="0"/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838200" y="1323975"/>
            <a:ext cx="10515600" cy="5238750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Мат </a:t>
            </a:r>
            <a:r>
              <a:rPr lang="ru-RU" dirty="0" err="1" smtClean="0"/>
              <a:t>Пильсбери</a:t>
            </a:r>
            <a:r>
              <a:rPr lang="ru-RU" dirty="0" smtClean="0"/>
              <a:t> </a:t>
            </a:r>
            <a:r>
              <a:rPr lang="ru-RU" dirty="0"/>
              <a:t>можно поставить ладьей, если вражеский король стоит на поле, соседнем с угловым. Слон закрывает король путь отхода на угловое поле, остальные пути отхода королю закрывают его собственные фигуры и пешки. Этот мат похож на мат </a:t>
            </a:r>
            <a:r>
              <a:rPr lang="ru-RU" dirty="0" err="1"/>
              <a:t>Морфи</a:t>
            </a:r>
            <a:r>
              <a:rPr lang="ru-RU" dirty="0"/>
              <a:t>, но здесь мат объявляет ладья, а не слон.</a:t>
            </a:r>
          </a:p>
          <a:p>
            <a:endParaRPr lang="ru-RU" dirty="0"/>
          </a:p>
        </p:txBody>
      </p:sp>
      <p:pic>
        <p:nvPicPr>
          <p:cNvPr id="7" name="Рисунок 6" descr="C:\Users\Ася Григорьевна\Desktop\матовые конструкции\chess-board-29.pn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76058" y="3987799"/>
            <a:ext cx="2496608" cy="2719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Рисунок 38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5" r="76444" b="5868"/>
          <a:stretch/>
        </p:blipFill>
        <p:spPr bwMode="auto">
          <a:xfrm>
            <a:off x="6553198" y="3829646"/>
            <a:ext cx="1837269" cy="3036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3199" y="3341277"/>
            <a:ext cx="1837267" cy="55478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553200" y="3341277"/>
            <a:ext cx="183726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Мат </a:t>
            </a:r>
            <a:r>
              <a:rPr lang="ru-RU" b="1" dirty="0" err="1"/>
              <a:t>Пильсбери</a:t>
            </a:r>
            <a:r>
              <a:rPr lang="ru-RU" b="1" dirty="0"/>
              <a:t>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42382" y="4705177"/>
            <a:ext cx="875484" cy="1857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319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33535"/>
            <a:ext cx="10515600" cy="779463"/>
          </a:xfr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pPr algn="ctr"/>
            <a:r>
              <a:rPr lang="ru-RU" b="1" dirty="0"/>
              <a:t>Мат «Слепые поросята»</a:t>
            </a: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838200" y="1323975"/>
            <a:ext cx="10515600" cy="5238750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ru-RU" b="1" dirty="0"/>
              <a:t>Мат «Слепые поросята»</a:t>
            </a:r>
            <a:r>
              <a:rPr lang="ru-RU" dirty="0"/>
              <a:t> — это </a:t>
            </a:r>
            <a:r>
              <a:rPr lang="ru-RU" b="1" dirty="0"/>
              <a:t>тип мата в шахматах, при котором две ладьи объединяются на седьмой горизонтали</a:t>
            </a:r>
            <a:r>
              <a:rPr lang="ru-RU" dirty="0"/>
              <a:t>. 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dirty="0"/>
              <a:t>Название получил от польского мастера Давида Яновского, который ласково называл две ладьи на седьмой горизонтали «поросятами». 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8" name="Рисунок 7" descr="C:\Users\Ася Григорьевна\Desktop\матовые конструкции\chess-board-28.pn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71512" y="3750733"/>
            <a:ext cx="2901421" cy="29596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2" r="4505"/>
          <a:stretch/>
        </p:blipFill>
        <p:spPr>
          <a:xfrm>
            <a:off x="4851400" y="4317999"/>
            <a:ext cx="3039533" cy="216852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1400" y="3522133"/>
            <a:ext cx="3039533" cy="71966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062538" y="3737277"/>
            <a:ext cx="26172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/>
              <a:t>Мат «Слепые поросята»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93987" y="4692315"/>
            <a:ext cx="881546" cy="1870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069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7197"/>
          </a:xfr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ru-RU" sz="3600" dirty="0" smtClean="0">
                <a:latin typeface="Arial Narrow" panose="020B0606020202030204" pitchFamily="34" charset="0"/>
              </a:rPr>
              <a:t>Апробация игры в учебно-воспитательном процессе</a:t>
            </a:r>
            <a:r>
              <a:rPr lang="en-US" sz="3600" dirty="0" smtClean="0">
                <a:latin typeface="Arial Narrow" panose="020B0606020202030204" pitchFamily="34" charset="0"/>
              </a:rPr>
              <a:t>: </a:t>
            </a:r>
            <a:r>
              <a:rPr lang="ru-RU" sz="3600" dirty="0" smtClean="0">
                <a:latin typeface="Arial Narrow" panose="020B0606020202030204" pitchFamily="34" charset="0"/>
              </a:rPr>
              <a:t>занятия в детском объединении «Вертикаль»</a:t>
            </a:r>
            <a:endParaRPr lang="en-US" sz="3600" dirty="0">
              <a:latin typeface="Arial Narrow" panose="020B0606020202030204" pitchFamily="34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27"/>
          <a:stretch/>
        </p:blipFill>
        <p:spPr>
          <a:xfrm>
            <a:off x="7647850" y="4540371"/>
            <a:ext cx="2070100" cy="209973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8" r="26461" b="38272"/>
          <a:stretch/>
        </p:blipFill>
        <p:spPr>
          <a:xfrm>
            <a:off x="10053166" y="4447255"/>
            <a:ext cx="1998127" cy="217367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3999" y="4577345"/>
            <a:ext cx="1017013" cy="2157835"/>
          </a:xfrm>
          <a:prstGeom prst="rect">
            <a:avLst/>
          </a:prstGeom>
        </p:spPr>
      </p:pic>
      <p:sp>
        <p:nvSpPr>
          <p:cNvPr id="4" name="Объект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>
                <a:latin typeface="Arial Narrow" panose="020B0606020202030204" pitchFamily="34" charset="0"/>
              </a:rPr>
              <a:t>Настольная игра «Путь к победе» </a:t>
            </a:r>
            <a:r>
              <a:rPr lang="ru-RU" dirty="0" smtClean="0">
                <a:latin typeface="Arial Narrow" panose="020B0606020202030204" pitchFamily="34" charset="0"/>
              </a:rPr>
              <a:t>была </a:t>
            </a:r>
            <a:r>
              <a:rPr lang="ru-RU" dirty="0" err="1" smtClean="0">
                <a:latin typeface="Arial Narrow" panose="020B0606020202030204" pitchFamily="34" charset="0"/>
              </a:rPr>
              <a:t>опробирована</a:t>
            </a:r>
            <a:r>
              <a:rPr lang="ru-RU" dirty="0" smtClean="0">
                <a:latin typeface="Arial Narrow" panose="020B0606020202030204" pitchFamily="34" charset="0"/>
              </a:rPr>
              <a:t> на занятии в детском объединении «Вертикаль». Обучающиеся играли в разные варианты: по одному, парами, и группой. Больший  интерес игра вызвала ли  </a:t>
            </a:r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89" r="19158" b="17359"/>
          <a:stretch/>
        </p:blipFill>
        <p:spPr>
          <a:xfrm>
            <a:off x="1657686" y="3953062"/>
            <a:ext cx="2428022" cy="2464910"/>
          </a:xfrm>
          <a:prstGeom prst="rect">
            <a:avLst/>
          </a:prstGeom>
        </p:spPr>
      </p:pic>
      <p:pic>
        <p:nvPicPr>
          <p:cNvPr id="10" name="Объект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0923" y="3953062"/>
            <a:ext cx="2817548" cy="2113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211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7197"/>
          </a:xfr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ru-RU" sz="3600" dirty="0" smtClean="0">
                <a:latin typeface="Arial Narrow" panose="020B0606020202030204" pitchFamily="34" charset="0"/>
              </a:rPr>
              <a:t>Апробация игры в учебно-воспитательном процессе</a:t>
            </a:r>
            <a:r>
              <a:rPr lang="en-US" sz="3600" dirty="0" smtClean="0">
                <a:latin typeface="Arial Narrow" panose="020B0606020202030204" pitchFamily="34" charset="0"/>
              </a:rPr>
              <a:t>: </a:t>
            </a:r>
            <a:r>
              <a:rPr lang="ru-RU" sz="3600" dirty="0" smtClean="0">
                <a:latin typeface="Arial Narrow" panose="020B0606020202030204" pitchFamily="34" charset="0"/>
              </a:rPr>
              <a:t>занятия в детском объединении «Вертикаль»</a:t>
            </a:r>
            <a:endParaRPr lang="en-US" sz="3600" dirty="0">
              <a:latin typeface="Arial Narrow" panose="020B060602020203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3999" y="4577345"/>
            <a:ext cx="1017013" cy="2157835"/>
          </a:xfrm>
          <a:prstGeom prst="rect">
            <a:avLst/>
          </a:prstGeom>
        </p:spPr>
      </p:pic>
      <p:pic>
        <p:nvPicPr>
          <p:cNvPr id="5" name="Видео WhatsApp 2024-11-23 в 13.01.07_82b9b723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793067" y="1989667"/>
            <a:ext cx="3860800" cy="4333874"/>
          </a:xfrm>
        </p:spPr>
      </p:pic>
    </p:spTree>
    <p:extLst>
      <p:ext uri="{BB962C8B-B14F-4D97-AF65-F5344CB8AC3E}">
        <p14:creationId xmlns:p14="http://schemas.microsoft.com/office/powerpoint/2010/main" val="913551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7197"/>
          </a:xfr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ru-RU" dirty="0" smtClean="0">
                <a:latin typeface="Arial Narrow" panose="020B0606020202030204" pitchFamily="34" charset="0"/>
              </a:rPr>
              <a:t>Ссылки на использованную литературу и </a:t>
            </a:r>
            <a:r>
              <a:rPr lang="ru-RU" dirty="0" err="1" smtClean="0">
                <a:latin typeface="Arial Narrow" panose="020B0606020202030204" pitchFamily="34" charset="0"/>
              </a:rPr>
              <a:t>интернет-ресурсы</a:t>
            </a:r>
            <a:r>
              <a:rPr lang="en-US" dirty="0" smtClean="0">
                <a:latin typeface="Arial Narrow" panose="020B0606020202030204" pitchFamily="34" charset="0"/>
              </a:rPr>
              <a:t>:</a:t>
            </a:r>
            <a:endParaRPr lang="en-US" dirty="0">
              <a:latin typeface="Arial Narrow" panose="020B060602020203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2019869"/>
            <a:ext cx="10515600" cy="4157093"/>
          </a:xfrm>
        </p:spPr>
        <p:txBody>
          <a:bodyPr>
            <a:normAutofit/>
          </a:bodyPr>
          <a:lstStyle/>
          <a:p>
            <a:r>
              <a:rPr lang="ru-RU" sz="2400" dirty="0" smtClean="0"/>
              <a:t>Барский В.Л. Шахматная школа. Первый год обучения: учебное пособие для общеобразовательных организаций/В.Л.Барский.-5-е изд.-:ВАКО,2022.-96 с. : ил.</a:t>
            </a:r>
          </a:p>
          <a:p>
            <a:r>
              <a:rPr lang="ru-RU" sz="2400" dirty="0" smtClean="0"/>
              <a:t>Костров </a:t>
            </a:r>
            <a:r>
              <a:rPr lang="ru-RU" sz="2400" dirty="0"/>
              <a:t>В, </a:t>
            </a:r>
            <a:r>
              <a:rPr lang="ru-RU" sz="2400" dirty="0" smtClean="0"/>
              <a:t>Рожков </a:t>
            </a:r>
            <a:r>
              <a:rPr lang="ru-RU" sz="2400" dirty="0"/>
              <a:t>П.  Шахматный </a:t>
            </a:r>
            <a:r>
              <a:rPr lang="ru-RU" sz="2400" dirty="0" err="1"/>
              <a:t>решебник</a:t>
            </a:r>
            <a:r>
              <a:rPr lang="ru-RU" sz="2400" dirty="0"/>
              <a:t> 1 год [Текст]: учебное пособие / </a:t>
            </a:r>
            <a:r>
              <a:rPr lang="ru-RU" sz="2400" dirty="0" smtClean="0"/>
              <a:t>В. Костров, </a:t>
            </a:r>
            <a:r>
              <a:rPr lang="ru-RU" sz="2400" dirty="0"/>
              <a:t>П. Рожков. - СПб.: Физкультура и спорт, 2006. – 96 с.</a:t>
            </a:r>
          </a:p>
          <a:p>
            <a:r>
              <a:rPr lang="en-US" sz="2400" dirty="0" smtClean="0">
                <a:hlinkClick r:id="rId2"/>
              </a:rPr>
              <a:t>https</a:t>
            </a:r>
            <a:r>
              <a:rPr lang="en-US" sz="2400" dirty="0">
                <a:hlinkClick r:id="rId2"/>
              </a:rPr>
              <a:t>://</a:t>
            </a:r>
            <a:r>
              <a:rPr lang="en-US" sz="2400" dirty="0" smtClean="0">
                <a:hlinkClick r:id="rId2"/>
              </a:rPr>
              <a:t>stepchess.ru/course/1068/task/8506</a:t>
            </a:r>
            <a:endParaRPr lang="ru-RU" sz="2400" dirty="0" smtClean="0"/>
          </a:p>
          <a:p>
            <a:r>
              <a:rPr lang="en-US" sz="2400" dirty="0">
                <a:hlinkClick r:id="rId3"/>
              </a:rPr>
              <a:t>https://</a:t>
            </a:r>
            <a:r>
              <a:rPr lang="en-US" sz="2400" dirty="0" smtClean="0">
                <a:hlinkClick r:id="rId3"/>
              </a:rPr>
              <a:t>xchess.ru/31-sposob-postavit-mat-v-shakhmatakh.html</a:t>
            </a:r>
            <a:r>
              <a:rPr lang="ru-RU" sz="2400" dirty="0" smtClean="0"/>
              <a:t> </a:t>
            </a:r>
          </a:p>
          <a:p>
            <a:r>
              <a:rPr lang="en-US" sz="2400" dirty="0" smtClean="0">
                <a:hlinkClick r:id="rId4"/>
              </a:rPr>
              <a:t>https</a:t>
            </a:r>
            <a:r>
              <a:rPr lang="en-US" sz="2400" dirty="0">
                <a:hlinkClick r:id="rId4"/>
              </a:rPr>
              <a:t>://habr.com/ru/articles/784652</a:t>
            </a:r>
            <a:r>
              <a:rPr lang="en-US" sz="2400" dirty="0" smtClean="0">
                <a:hlinkClick r:id="rId4"/>
              </a:rPr>
              <a:t>/</a:t>
            </a:r>
            <a:r>
              <a:rPr lang="ru-RU" sz="2400" dirty="0" smtClean="0"/>
              <a:t>  </a:t>
            </a:r>
          </a:p>
          <a:p>
            <a:r>
              <a:rPr lang="en-US" sz="2400" dirty="0">
                <a:hlinkClick r:id="rId5"/>
              </a:rPr>
              <a:t>https://chess-boom.online/tipichnyie-matovyie-konstruktsii</a:t>
            </a:r>
            <a:r>
              <a:rPr lang="en-US" sz="3200" dirty="0">
                <a:latin typeface="Arial Narrow" panose="020B0606020202030204" pitchFamily="34" charset="0"/>
                <a:hlinkClick r:id="rId5"/>
              </a:rPr>
              <a:t>-chast-2</a:t>
            </a:r>
            <a:r>
              <a:rPr lang="en-US" sz="3200" dirty="0" smtClean="0">
                <a:latin typeface="Arial Narrow" panose="020B0606020202030204" pitchFamily="34" charset="0"/>
                <a:hlinkClick r:id="rId5"/>
              </a:rPr>
              <a:t>/</a:t>
            </a:r>
            <a:r>
              <a:rPr lang="ru-RU" sz="3200" dirty="0" smtClean="0">
                <a:latin typeface="Arial Narrow" panose="020B0606020202030204" pitchFamily="34" charset="0"/>
              </a:rPr>
              <a:t> </a:t>
            </a:r>
            <a:endParaRPr lang="ru-RU" sz="3200" dirty="0">
              <a:latin typeface="Arial Narrow" panose="020B060602020203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96849" y="4497090"/>
            <a:ext cx="1010951" cy="2144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184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7197"/>
          </a:xfr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ru-RU" dirty="0" smtClean="0">
                <a:latin typeface="Arial Narrow" panose="020B0606020202030204" pitchFamily="34" charset="0"/>
              </a:rPr>
              <a:t>Контакты для консультативной помощи и поддержки по проведению игры </a:t>
            </a:r>
            <a:r>
              <a:rPr lang="en-US" dirty="0" smtClean="0">
                <a:latin typeface="Arial Narrow" panose="020B0606020202030204" pitchFamily="34" charset="0"/>
              </a:rPr>
              <a:t>:</a:t>
            </a:r>
            <a:endParaRPr lang="en-US" dirty="0">
              <a:latin typeface="Arial Narrow" panose="020B060602020203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2019869"/>
            <a:ext cx="10515600" cy="415709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200" dirty="0" smtClean="0">
                <a:latin typeface="Arial Narrow" panose="020B0606020202030204" pitchFamily="34" charset="0"/>
              </a:rPr>
              <a:t>Гаркуша Наталья Анатольевна, педагог дополнительного образования детского объединения «Вертикаль» </a:t>
            </a:r>
          </a:p>
          <a:p>
            <a:pPr marL="0" indent="0">
              <a:buNone/>
            </a:pPr>
            <a:r>
              <a:rPr lang="ru-RU" sz="3200" dirty="0" smtClean="0">
                <a:latin typeface="Arial Narrow" panose="020B0606020202030204" pitchFamily="34" charset="0"/>
              </a:rPr>
              <a:t>МБУДО «ЦРТДиЮ» Ленинского района </a:t>
            </a:r>
            <a:r>
              <a:rPr lang="ru-RU" sz="3200" dirty="0" err="1" smtClean="0">
                <a:latin typeface="Arial Narrow" panose="020B0606020202030204" pitchFamily="34" charset="0"/>
              </a:rPr>
              <a:t>г.Барнаула</a:t>
            </a:r>
            <a:endParaRPr lang="ru-RU" sz="3200" dirty="0" smtClean="0">
              <a:latin typeface="Arial Narrow" panose="020B0606020202030204" pitchFamily="34" charset="0"/>
            </a:endParaRPr>
          </a:p>
          <a:p>
            <a:r>
              <a:rPr lang="ru-RU" sz="3200" dirty="0" smtClean="0">
                <a:latin typeface="Arial Narrow" panose="020B0606020202030204" pitchFamily="34" charset="0"/>
              </a:rPr>
              <a:t>8 923 797 56 29</a:t>
            </a:r>
          </a:p>
          <a:p>
            <a:r>
              <a:rPr lang="en-US" sz="3200" dirty="0" smtClean="0">
                <a:latin typeface="Arial Narrow" panose="020B0606020202030204" pitchFamily="34" charset="0"/>
                <a:hlinkClick r:id="rId2"/>
              </a:rPr>
              <a:t>9237975629@mail.ru</a:t>
            </a:r>
            <a:r>
              <a:rPr lang="ru-RU" sz="3200" dirty="0" smtClean="0">
                <a:latin typeface="Arial Narrow" panose="020B0606020202030204" pitchFamily="34" charset="0"/>
              </a:rPr>
              <a:t> </a:t>
            </a:r>
            <a:endParaRPr lang="ru-RU" sz="3200" dirty="0">
              <a:latin typeface="Arial Narrow" panose="020B060602020203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2316" y="4138837"/>
            <a:ext cx="1078684" cy="2288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78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r>
              <a:rPr lang="ru-RU" b="1" dirty="0" smtClean="0"/>
              <a:t>Цель игры</a:t>
            </a:r>
            <a:r>
              <a:rPr lang="en-US" b="1" dirty="0" smtClean="0"/>
              <a:t>:</a:t>
            </a:r>
            <a:r>
              <a:rPr lang="ru-RU" b="1" dirty="0" smtClean="0"/>
              <a:t> развивать умение применять матовые конструкции в своей игре в шахматы.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3200" dirty="0" smtClean="0">
                <a:latin typeface="Arial Narrow" panose="020B0606020202030204" pitchFamily="34" charset="0"/>
              </a:rPr>
              <a:t>Задачи игры: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3200" dirty="0" smtClean="0">
                <a:latin typeface="Arial Narrow" panose="020B0606020202030204" pitchFamily="34" charset="0"/>
              </a:rPr>
              <a:t>умение решать шахматные задачи на постановку мата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3200" dirty="0" smtClean="0">
                <a:latin typeface="Arial Narrow" panose="020B0606020202030204" pitchFamily="34" charset="0"/>
              </a:rPr>
              <a:t>применять теоретические знания на практике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3200" dirty="0" smtClean="0">
                <a:latin typeface="Arial Narrow" panose="020B0606020202030204" pitchFamily="34" charset="0"/>
              </a:rPr>
              <a:t>развивать внимание, память</a:t>
            </a:r>
          </a:p>
          <a:p>
            <a:pPr marL="0" indent="0">
              <a:buNone/>
            </a:pPr>
            <a:endParaRPr lang="ru-RU" sz="3200" dirty="0">
              <a:latin typeface="Arial Narrow" panose="020B060602020203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0469" y="4758267"/>
            <a:ext cx="1116731" cy="1875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602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54050"/>
          </a:xfr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r>
              <a:rPr lang="ru-RU" b="1" dirty="0"/>
              <a:t>Требования к проведению: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019176"/>
            <a:ext cx="10515600" cy="5157787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</a:pPr>
            <a:r>
              <a:rPr lang="ru-RU" dirty="0" smtClean="0"/>
              <a:t>Игру проводит </a:t>
            </a:r>
            <a:r>
              <a:rPr lang="ru-RU" dirty="0" smtClean="0"/>
              <a:t>педагог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</a:pPr>
            <a:r>
              <a:rPr lang="ru-RU" dirty="0" smtClean="0"/>
              <a:t>Игра дифференцирована и рассчитана на разные уровни подготовленности детей</a:t>
            </a:r>
            <a:endParaRPr lang="ru-RU" dirty="0" smtClean="0"/>
          </a:p>
          <a:p>
            <a:pPr marL="0" indent="0">
              <a:lnSpc>
                <a:spcPct val="100000"/>
              </a:lnSpc>
              <a:spcBef>
                <a:spcPts val="0"/>
              </a:spcBef>
            </a:pPr>
            <a:r>
              <a:rPr lang="ru-RU" dirty="0" smtClean="0"/>
              <a:t>Есть 3 </a:t>
            </a:r>
            <a:r>
              <a:rPr lang="ru-RU" dirty="0" smtClean="0"/>
              <a:t>варианта игры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</a:pPr>
            <a:r>
              <a:rPr lang="ru-RU" dirty="0" smtClean="0"/>
              <a:t>Количество игроков зависит от выбранного варианта от 1 до 10 </a:t>
            </a:r>
            <a:r>
              <a:rPr lang="ru-RU" dirty="0"/>
              <a:t>человек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</a:pPr>
            <a:r>
              <a:rPr lang="ru-RU" dirty="0"/>
              <a:t>Возраст: от </a:t>
            </a:r>
            <a:r>
              <a:rPr lang="ru-RU" dirty="0" smtClean="0"/>
              <a:t>6 </a:t>
            </a:r>
            <a:r>
              <a:rPr lang="ru-RU" dirty="0"/>
              <a:t>лет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</a:pPr>
            <a:r>
              <a:rPr lang="ru-RU" dirty="0" smtClean="0"/>
              <a:t>Что </a:t>
            </a:r>
            <a:r>
              <a:rPr lang="ru-RU" dirty="0"/>
              <a:t>нужно для </a:t>
            </a:r>
            <a:r>
              <a:rPr lang="ru-RU" dirty="0" smtClean="0"/>
              <a:t>игры: 30 </a:t>
            </a:r>
            <a:r>
              <a:rPr lang="ru-RU" dirty="0"/>
              <a:t>карточек с диаграммами </a:t>
            </a:r>
            <a:r>
              <a:rPr lang="ru-RU" dirty="0" smtClean="0"/>
              <a:t>и  30 </a:t>
            </a:r>
            <a:r>
              <a:rPr lang="ru-RU" dirty="0"/>
              <a:t>карточек с </a:t>
            </a:r>
            <a:endParaRPr lang="ru-RU" dirty="0" smtClean="0"/>
          </a:p>
          <a:p>
            <a:pPr marL="0" indent="0">
              <a:lnSpc>
                <a:spcPct val="100000"/>
              </a:lnSpc>
              <a:spcBef>
                <a:spcPts val="0"/>
              </a:spcBef>
            </a:pPr>
            <a:r>
              <a:rPr lang="ru-RU" dirty="0" smtClean="0"/>
              <a:t>ассоциативными </a:t>
            </a:r>
            <a:r>
              <a:rPr lang="ru-RU" dirty="0" smtClean="0"/>
              <a:t>изображениями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</a:pPr>
            <a:r>
              <a:rPr lang="ru-RU" dirty="0" smtClean="0"/>
              <a:t>Справочный материал.</a:t>
            </a:r>
          </a:p>
        </p:txBody>
      </p:sp>
      <p:pic>
        <p:nvPicPr>
          <p:cNvPr id="49" name="Рисунок 4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5130" y="4827755"/>
            <a:ext cx="1479120" cy="1748072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0107" y="4827755"/>
            <a:ext cx="1032651" cy="1411364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7818" y="4952223"/>
            <a:ext cx="1361776" cy="1361776"/>
          </a:xfrm>
          <a:prstGeom prst="rect">
            <a:avLst/>
          </a:prstGeom>
        </p:spPr>
      </p:pic>
      <p:pic>
        <p:nvPicPr>
          <p:cNvPr id="53" name="Рисунок 5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4251" y="5111145"/>
            <a:ext cx="1235676" cy="1502122"/>
          </a:xfrm>
          <a:prstGeom prst="rect">
            <a:avLst/>
          </a:prstGeom>
        </p:spPr>
      </p:pic>
      <p:pic>
        <p:nvPicPr>
          <p:cNvPr id="58" name="Рисунок 5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8" t="1546" r="4832"/>
          <a:stretch/>
        </p:blipFill>
        <p:spPr>
          <a:xfrm>
            <a:off x="6612715" y="4673079"/>
            <a:ext cx="1540287" cy="2128716"/>
          </a:xfrm>
          <a:prstGeom prst="rect">
            <a:avLst/>
          </a:prstGeom>
        </p:spPr>
      </p:pic>
      <p:pic>
        <p:nvPicPr>
          <p:cNvPr id="59" name="Рисунок 5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5" r="4560"/>
          <a:stretch/>
        </p:blipFill>
        <p:spPr>
          <a:xfrm>
            <a:off x="6665829" y="4761266"/>
            <a:ext cx="1369134" cy="1952342"/>
          </a:xfrm>
          <a:prstGeom prst="rect">
            <a:avLst/>
          </a:prstGeom>
        </p:spPr>
      </p:pic>
      <p:pic>
        <p:nvPicPr>
          <p:cNvPr id="61" name="Рисунок 6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8" r="4659" b="1786"/>
          <a:stretch/>
        </p:blipFill>
        <p:spPr>
          <a:xfrm>
            <a:off x="6665829" y="4890883"/>
            <a:ext cx="1239109" cy="1614750"/>
          </a:xfrm>
          <a:prstGeom prst="rect">
            <a:avLst/>
          </a:prstGeom>
        </p:spPr>
      </p:pic>
      <p:pic>
        <p:nvPicPr>
          <p:cNvPr id="1038" name="Рисунок 103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0593" y="4899047"/>
            <a:ext cx="1708023" cy="1676780"/>
          </a:xfrm>
          <a:prstGeom prst="rect">
            <a:avLst/>
          </a:prstGeom>
        </p:spPr>
      </p:pic>
      <p:pic>
        <p:nvPicPr>
          <p:cNvPr id="1039" name="Рисунок 103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4918" y="4843387"/>
            <a:ext cx="1649821" cy="1841080"/>
          </a:xfrm>
          <a:prstGeom prst="rect">
            <a:avLst/>
          </a:prstGeom>
        </p:spPr>
      </p:pic>
      <p:pic>
        <p:nvPicPr>
          <p:cNvPr id="1040" name="Рисунок 103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5830" y="4907599"/>
            <a:ext cx="1432023" cy="159803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687696" y="4447656"/>
            <a:ext cx="1482811" cy="272397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 flipH="1">
            <a:off x="9702751" y="4322902"/>
            <a:ext cx="154284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100" dirty="0" smtClean="0"/>
          </a:p>
          <a:p>
            <a:r>
              <a:rPr lang="ru-RU" sz="1100" dirty="0" smtClean="0"/>
              <a:t>Мат </a:t>
            </a:r>
            <a:r>
              <a:rPr lang="ru-RU" sz="1100" dirty="0" err="1" smtClean="0"/>
              <a:t>ладьй</a:t>
            </a:r>
            <a:r>
              <a:rPr lang="ru-RU" sz="1100" dirty="0" smtClean="0"/>
              <a:t> и ферзем</a:t>
            </a:r>
            <a:endParaRPr lang="ru-RU" sz="11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600" y="5007863"/>
            <a:ext cx="659448" cy="1397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339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55902"/>
          </a:xfr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r>
              <a:rPr lang="ru-RU" b="1" dirty="0" smtClean="0"/>
              <a:t>Требования к проведению</a:t>
            </a:r>
            <a:r>
              <a:rPr lang="en-US" b="1" dirty="0" smtClean="0"/>
              <a:t>:</a:t>
            </a:r>
            <a:r>
              <a:rPr lang="ru-RU" b="1" dirty="0" smtClean="0"/>
              <a:t> 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421028"/>
            <a:ext cx="10515600" cy="475593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200" dirty="0" smtClean="0">
                <a:latin typeface="Arial Narrow" panose="020B0606020202030204" pitchFamily="34" charset="0"/>
              </a:rPr>
              <a:t> </a:t>
            </a:r>
            <a:r>
              <a:rPr lang="ru-RU" sz="3200" b="1" dirty="0" smtClean="0">
                <a:latin typeface="Arial Narrow" panose="020B0606020202030204" pitchFamily="34" charset="0"/>
              </a:rPr>
              <a:t>1 вариант (1 игрок)</a:t>
            </a:r>
          </a:p>
          <a:p>
            <a:pPr marL="0" indent="0">
              <a:buNone/>
            </a:pPr>
            <a:r>
              <a:rPr lang="ru-RU" sz="3200" dirty="0" smtClean="0">
                <a:latin typeface="Arial Narrow" panose="020B0606020202030204" pitchFamily="34" charset="0"/>
              </a:rPr>
              <a:t>Карточки  с диаграммами расположены рубашкой кверху, а с ассоциативными изображениями разложены по столу.</a:t>
            </a:r>
          </a:p>
          <a:p>
            <a:pPr marL="0" indent="0">
              <a:buNone/>
            </a:pPr>
            <a:r>
              <a:rPr lang="ru-RU" sz="3200" dirty="0" smtClean="0">
                <a:latin typeface="Arial Narrow" panose="020B0606020202030204" pitchFamily="34" charset="0"/>
              </a:rPr>
              <a:t>Игрок </a:t>
            </a:r>
            <a:r>
              <a:rPr lang="ru-RU" sz="3200" dirty="0">
                <a:latin typeface="Arial Narrow" panose="020B0606020202030204" pitchFamily="34" charset="0"/>
              </a:rPr>
              <a:t>любую </a:t>
            </a:r>
            <a:r>
              <a:rPr lang="ru-RU" sz="3200" dirty="0" smtClean="0">
                <a:latin typeface="Arial Narrow" panose="020B0606020202030204" pitchFamily="34" charset="0"/>
              </a:rPr>
              <a:t>берет карточку с диаграммой, решает её, и находит соответствующую ей ассоциативную картинку.</a:t>
            </a:r>
          </a:p>
          <a:p>
            <a:pPr marL="0" indent="0">
              <a:buNone/>
            </a:pPr>
            <a:r>
              <a:rPr lang="ru-RU" sz="3200" dirty="0" smtClean="0">
                <a:latin typeface="Arial Narrow" panose="020B0606020202030204" pitchFamily="34" charset="0"/>
              </a:rPr>
              <a:t>Игрок может решить задачи по одной или  нескольким темам.</a:t>
            </a:r>
          </a:p>
          <a:p>
            <a:pPr marL="0" indent="0">
              <a:buNone/>
            </a:pPr>
            <a:endParaRPr lang="ru-RU" sz="3200" dirty="0" smtClean="0">
              <a:latin typeface="Arial Narrow" panose="020B060602020203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1269" y="4631266"/>
            <a:ext cx="1192931" cy="2061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738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55902"/>
          </a:xfr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r>
              <a:rPr lang="ru-RU" b="1" dirty="0" smtClean="0"/>
              <a:t>Требования к проведению</a:t>
            </a:r>
            <a:r>
              <a:rPr lang="en-US" b="1" dirty="0" smtClean="0"/>
              <a:t>:</a:t>
            </a:r>
            <a:r>
              <a:rPr lang="ru-RU" b="1" dirty="0" smtClean="0"/>
              <a:t> 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421028"/>
            <a:ext cx="10515600" cy="475593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200" dirty="0" smtClean="0">
                <a:latin typeface="Arial Narrow" panose="020B0606020202030204" pitchFamily="34" charset="0"/>
              </a:rPr>
              <a:t> </a:t>
            </a:r>
            <a:r>
              <a:rPr lang="ru-RU" sz="3200" b="1" dirty="0" smtClean="0">
                <a:latin typeface="Arial Narrow" panose="020B0606020202030204" pitchFamily="34" charset="0"/>
              </a:rPr>
              <a:t>2 </a:t>
            </a:r>
            <a:r>
              <a:rPr lang="ru-RU" sz="3200" b="1" dirty="0" smtClean="0">
                <a:latin typeface="Arial Narrow" panose="020B0606020202030204" pitchFamily="34" charset="0"/>
              </a:rPr>
              <a:t>вариант (от </a:t>
            </a:r>
            <a:r>
              <a:rPr lang="ru-RU" sz="3200" b="1" dirty="0" smtClean="0">
                <a:latin typeface="Arial Narrow" panose="020B0606020202030204" pitchFamily="34" charset="0"/>
              </a:rPr>
              <a:t>4 </a:t>
            </a:r>
            <a:r>
              <a:rPr lang="ru-RU" sz="3200" b="1" dirty="0" smtClean="0">
                <a:latin typeface="Arial Narrow" panose="020B0606020202030204" pitchFamily="34" charset="0"/>
              </a:rPr>
              <a:t>до 10 игроков)</a:t>
            </a:r>
          </a:p>
          <a:p>
            <a:pPr marL="0" indent="0">
              <a:buNone/>
            </a:pPr>
            <a:r>
              <a:rPr lang="ru-RU" sz="3200" dirty="0" smtClean="0">
                <a:latin typeface="Arial Narrow" panose="020B0606020202030204" pitchFamily="34" charset="0"/>
              </a:rPr>
              <a:t>Команда получает набор карточек, карточки расположены  рубашкой кверху. Ведущий в произвольном порядке достаёт </a:t>
            </a:r>
            <a:r>
              <a:rPr lang="ru-RU" sz="3200" dirty="0" smtClean="0">
                <a:latin typeface="Arial Narrow" panose="020B0606020202030204" pitchFamily="34" charset="0"/>
              </a:rPr>
              <a:t>карточку, а обучающиеся решают шахматную задачу и</a:t>
            </a:r>
            <a:r>
              <a:rPr lang="ru-RU" sz="3200" dirty="0" smtClean="0">
                <a:latin typeface="Arial Narrow" panose="020B0606020202030204" pitchFamily="34" charset="0"/>
              </a:rPr>
              <a:t> </a:t>
            </a:r>
            <a:r>
              <a:rPr lang="ru-RU" sz="3200" dirty="0" smtClean="0">
                <a:latin typeface="Arial Narrow" panose="020B0606020202030204" pitchFamily="34" charset="0"/>
              </a:rPr>
              <a:t>находят </a:t>
            </a:r>
            <a:r>
              <a:rPr lang="ru-RU" sz="3200" dirty="0" smtClean="0">
                <a:latin typeface="Arial Narrow" panose="020B0606020202030204" pitchFamily="34" charset="0"/>
              </a:rPr>
              <a:t>соответствующую ассоциативную карточку. </a:t>
            </a:r>
            <a:endParaRPr lang="ru-RU" sz="3200" dirty="0" smtClean="0">
              <a:latin typeface="Arial Narrow" panose="020B0606020202030204" pitchFamily="34" charset="0"/>
            </a:endParaRPr>
          </a:p>
          <a:p>
            <a:pPr marL="0" indent="0">
              <a:buNone/>
            </a:pPr>
            <a:r>
              <a:rPr lang="ru-RU" sz="3200" dirty="0" smtClean="0">
                <a:latin typeface="Arial Narrow" panose="020B0606020202030204" pitchFamily="34" charset="0"/>
              </a:rPr>
              <a:t>Выигрывает </a:t>
            </a:r>
            <a:r>
              <a:rPr lang="ru-RU" sz="3200" dirty="0" smtClean="0">
                <a:latin typeface="Arial Narrow" panose="020B0606020202030204" pitchFamily="34" charset="0"/>
              </a:rPr>
              <a:t>тот кто больше и правильно назовёт мат.</a:t>
            </a:r>
            <a:endParaRPr lang="ru-RU" sz="3200" dirty="0" smtClean="0">
              <a:latin typeface="Arial Narrow" panose="020B0606020202030204" pitchFamily="34" charset="0"/>
            </a:endParaRPr>
          </a:p>
          <a:p>
            <a:pPr marL="0" indent="0">
              <a:buNone/>
            </a:pPr>
            <a:endParaRPr lang="ru-RU" sz="3200" dirty="0" smtClean="0">
              <a:latin typeface="Arial Narrow" panose="020B060602020203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79667" y="4521200"/>
            <a:ext cx="1227666" cy="2064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597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55902"/>
          </a:xfr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r>
              <a:rPr lang="ru-RU" b="1" dirty="0" smtClean="0"/>
              <a:t>Требования к проведению</a:t>
            </a:r>
            <a:r>
              <a:rPr lang="en-US" b="1" dirty="0" smtClean="0"/>
              <a:t>:</a:t>
            </a:r>
            <a:r>
              <a:rPr lang="ru-RU" b="1" dirty="0" smtClean="0"/>
              <a:t> 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421028"/>
            <a:ext cx="10515600" cy="475593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200" dirty="0" smtClean="0">
                <a:latin typeface="Arial Narrow" panose="020B0606020202030204" pitchFamily="34" charset="0"/>
              </a:rPr>
              <a:t> </a:t>
            </a:r>
            <a:r>
              <a:rPr lang="ru-RU" sz="3200" b="1" dirty="0" smtClean="0">
                <a:latin typeface="Arial Narrow" panose="020B0606020202030204" pitchFamily="34" charset="0"/>
              </a:rPr>
              <a:t>3 </a:t>
            </a:r>
            <a:r>
              <a:rPr lang="ru-RU" sz="3200" b="1" dirty="0" smtClean="0">
                <a:latin typeface="Arial Narrow" panose="020B0606020202030204" pitchFamily="34" charset="0"/>
              </a:rPr>
              <a:t>вариант (от 2 до 10 игроков)</a:t>
            </a:r>
          </a:p>
          <a:p>
            <a:pPr marL="0" indent="0">
              <a:buNone/>
            </a:pPr>
            <a:r>
              <a:rPr lang="ru-RU" sz="3200" dirty="0" smtClean="0">
                <a:latin typeface="Arial Narrow" panose="020B0606020202030204" pitchFamily="34" charset="0"/>
              </a:rPr>
              <a:t>этот вариант носит соревновательный характер.</a:t>
            </a:r>
          </a:p>
          <a:p>
            <a:pPr marL="0" indent="0">
              <a:buNone/>
            </a:pPr>
            <a:r>
              <a:rPr lang="ru-RU" sz="3200" dirty="0" smtClean="0">
                <a:latin typeface="Arial Narrow" panose="020B0606020202030204" pitchFamily="34" charset="0"/>
              </a:rPr>
              <a:t>2 или несколько команд получают одинаковый набор карточек и на время решают задачи и находят соответствующие ассоциативные карточки. </a:t>
            </a:r>
          </a:p>
          <a:p>
            <a:pPr marL="0" indent="0">
              <a:buNone/>
            </a:pPr>
            <a:r>
              <a:rPr lang="ru-RU" sz="3200" dirty="0" smtClean="0">
                <a:latin typeface="Arial Narrow" panose="020B0606020202030204" pitchFamily="34" charset="0"/>
              </a:rPr>
              <a:t>Выигрывает та команда, которая выполнит задание </a:t>
            </a:r>
            <a:r>
              <a:rPr lang="ru-RU" sz="3200" dirty="0" smtClean="0">
                <a:latin typeface="Arial Narrow" panose="020B0606020202030204" pitchFamily="34" charset="0"/>
              </a:rPr>
              <a:t>быстрее и с меньшим количеством ошибок.</a:t>
            </a:r>
            <a:endParaRPr lang="ru-RU" sz="3200" dirty="0" smtClean="0">
              <a:latin typeface="Arial Narrow" panose="020B0606020202030204" pitchFamily="34" charset="0"/>
            </a:endParaRPr>
          </a:p>
          <a:p>
            <a:pPr marL="0" indent="0">
              <a:buNone/>
            </a:pPr>
            <a:endParaRPr lang="ru-RU" sz="3200" dirty="0" smtClean="0">
              <a:latin typeface="Arial Narrow" panose="020B060602020203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79667" y="4521200"/>
            <a:ext cx="1227666" cy="2064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342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54050"/>
          </a:xfr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r>
              <a:rPr lang="ru-RU" b="1" dirty="0" smtClean="0"/>
              <a:t>Инструкция для участников</a:t>
            </a:r>
            <a:r>
              <a:rPr lang="en-US" b="1" dirty="0" smtClean="0"/>
              <a:t>: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019176"/>
            <a:ext cx="10515600" cy="5157787"/>
          </a:xfrm>
        </p:spPr>
        <p:txBody>
          <a:bodyPr>
            <a:normAutofit/>
          </a:bodyPr>
          <a:lstStyle/>
          <a:p>
            <a:r>
              <a:rPr lang="ru-RU" sz="3200" dirty="0" smtClean="0">
                <a:latin typeface="Arial Narrow" panose="020B0606020202030204" pitchFamily="34" charset="0"/>
              </a:rPr>
              <a:t>Выбери карточку с диаграммой</a:t>
            </a:r>
          </a:p>
          <a:p>
            <a:r>
              <a:rPr lang="ru-RU" sz="3200" dirty="0" smtClean="0">
                <a:latin typeface="Arial Narrow" panose="020B0606020202030204" pitchFamily="34" charset="0"/>
              </a:rPr>
              <a:t>Реши задачу</a:t>
            </a:r>
          </a:p>
          <a:p>
            <a:r>
              <a:rPr lang="ru-RU" sz="3200" dirty="0" smtClean="0">
                <a:latin typeface="Arial Narrow" panose="020B0606020202030204" pitchFamily="34" charset="0"/>
              </a:rPr>
              <a:t>Подбери карточку с соответствующим изображением </a:t>
            </a:r>
          </a:p>
        </p:txBody>
      </p:sp>
      <p:pic>
        <p:nvPicPr>
          <p:cNvPr id="61" name="Рисунок 6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8" r="4659" b="1786"/>
          <a:stretch/>
        </p:blipFill>
        <p:spPr>
          <a:xfrm>
            <a:off x="349416" y="3207375"/>
            <a:ext cx="2020920" cy="2026731"/>
          </a:xfrm>
          <a:prstGeom prst="rect">
            <a:avLst/>
          </a:prstGeom>
        </p:spPr>
      </p:pic>
      <p:pic>
        <p:nvPicPr>
          <p:cNvPr id="62" name="Рисунок 6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444" y="3384602"/>
            <a:ext cx="1519149" cy="1485863"/>
          </a:xfrm>
          <a:prstGeom prst="rect">
            <a:avLst/>
          </a:prstGeom>
        </p:spPr>
      </p:pic>
      <p:pic>
        <p:nvPicPr>
          <p:cNvPr id="1038" name="Рисунок 103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8331" y="4833394"/>
            <a:ext cx="1383573" cy="154396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33429" y="4176584"/>
            <a:ext cx="1826719" cy="1839253"/>
          </a:xfrm>
          <a:prstGeom prst="rect">
            <a:avLst/>
          </a:prstGeom>
        </p:spPr>
      </p:pic>
      <p:sp>
        <p:nvSpPr>
          <p:cNvPr id="6" name="Стрелка вправо 5"/>
          <p:cNvSpPr/>
          <p:nvPr/>
        </p:nvSpPr>
        <p:spPr>
          <a:xfrm>
            <a:off x="2466323" y="3998076"/>
            <a:ext cx="505585" cy="27940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92651" y="2614949"/>
            <a:ext cx="1383128" cy="1383128"/>
          </a:xfrm>
          <a:prstGeom prst="rect">
            <a:avLst/>
          </a:prstGeom>
        </p:spPr>
      </p:pic>
      <p:sp>
        <p:nvSpPr>
          <p:cNvPr id="8" name="Стрелка вправо 7"/>
          <p:cNvSpPr/>
          <p:nvPr/>
        </p:nvSpPr>
        <p:spPr>
          <a:xfrm>
            <a:off x="4942101" y="4833394"/>
            <a:ext cx="427262" cy="25758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73" b="25585"/>
          <a:stretch/>
        </p:blipFill>
        <p:spPr>
          <a:xfrm>
            <a:off x="5451316" y="4065373"/>
            <a:ext cx="1400588" cy="66726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55141" y="4756490"/>
            <a:ext cx="1218067" cy="123028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006476" y="4772054"/>
            <a:ext cx="1089892" cy="1214725"/>
          </a:xfrm>
          <a:prstGeom prst="rect">
            <a:avLst/>
          </a:prstGeom>
        </p:spPr>
      </p:pic>
      <p:sp>
        <p:nvSpPr>
          <p:cNvPr id="12" name="Стрелка вправо 11"/>
          <p:cNvSpPr/>
          <p:nvPr/>
        </p:nvSpPr>
        <p:spPr>
          <a:xfrm>
            <a:off x="7147467" y="5006389"/>
            <a:ext cx="556055" cy="2324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4944" y="3069214"/>
            <a:ext cx="1486878" cy="1486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004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73099"/>
          </a:xfr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Детский </a:t>
            </a:r>
            <a:r>
              <a:rPr lang="ru-RU" b="1" dirty="0"/>
              <a:t>мат</a:t>
            </a:r>
            <a:r>
              <a:rPr lang="ru-RU" dirty="0"/>
              <a:t> 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295400"/>
            <a:ext cx="10515600" cy="54006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/>
              <a:t>Детский </a:t>
            </a:r>
            <a:r>
              <a:rPr lang="ru-RU" dirty="0"/>
              <a:t>мат в шахматах — это несколько самых быстрых матов в шахматной теории, когда одна из сторон матует другую за два, три или четыре хода из начальной позиции.</a:t>
            </a:r>
          </a:p>
          <a:p>
            <a:endParaRPr lang="ru-RU" sz="2000" dirty="0"/>
          </a:p>
          <a:p>
            <a:endParaRPr lang="ru-RU" sz="20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055485"/>
            <a:ext cx="3562350" cy="355537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0132" y="3561760"/>
            <a:ext cx="3608802" cy="3040916"/>
          </a:xfrm>
          <a:prstGeom prst="rect">
            <a:avLst/>
          </a:prstGeom>
        </p:spPr>
      </p:pic>
      <p:pic>
        <p:nvPicPr>
          <p:cNvPr id="8" name="Рисунок 7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0131" y="2862557"/>
            <a:ext cx="3608803" cy="70739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5257799" y="2981326"/>
            <a:ext cx="246697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/>
              <a:t>Детский мат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61473" y="4051449"/>
            <a:ext cx="1246443" cy="2644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14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797</TotalTime>
  <Words>1009</Words>
  <Application>Microsoft Office PowerPoint</Application>
  <PresentationFormat>Широкоэкранный</PresentationFormat>
  <Paragraphs>104</Paragraphs>
  <Slides>25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30" baseType="lpstr">
      <vt:lpstr>Arial</vt:lpstr>
      <vt:lpstr>Arial Narrow</vt:lpstr>
      <vt:lpstr>Calibri</vt:lpstr>
      <vt:lpstr>Calibri Light</vt:lpstr>
      <vt:lpstr>Тема Office</vt:lpstr>
      <vt:lpstr>Презентация PowerPoint</vt:lpstr>
      <vt:lpstr>Пояснительная записка</vt:lpstr>
      <vt:lpstr>Цель игры: развивать умение применять матовые конструкции в своей игре в шахматы.</vt:lpstr>
      <vt:lpstr>Требования к проведению: </vt:lpstr>
      <vt:lpstr>Требования к проведению: </vt:lpstr>
      <vt:lpstr>Требования к проведению: </vt:lpstr>
      <vt:lpstr>Требования к проведению: </vt:lpstr>
      <vt:lpstr>Инструкция для участников:</vt:lpstr>
      <vt:lpstr>Детский мат </vt:lpstr>
      <vt:lpstr>Дурацкий мат </vt:lpstr>
      <vt:lpstr>Линейный мат</vt:lpstr>
      <vt:lpstr>Эполетный мат </vt:lpstr>
      <vt:lpstr>Спертый мат (Мат Лусены)</vt:lpstr>
      <vt:lpstr>Мат Анастасии</vt:lpstr>
      <vt:lpstr>Диагональный мат</vt:lpstr>
      <vt:lpstr>Мат Легаля</vt:lpstr>
      <vt:lpstr>Мат ферзем и ладьей</vt:lpstr>
      <vt:lpstr>Идеальный мат</vt:lpstr>
      <vt:lpstr>Мат  Морфи</vt:lpstr>
      <vt:lpstr>Мат Пильсбери</vt:lpstr>
      <vt:lpstr>Мат «Слепые поросята»</vt:lpstr>
      <vt:lpstr>Апробация игры в учебно-воспитательном процессе: занятия в детском объединении «Вертикаль»</vt:lpstr>
      <vt:lpstr>Апробация игры в учебно-воспитательном процессе: занятия в детском объединении «Вертикаль»</vt:lpstr>
      <vt:lpstr>Ссылки на использованную литературу и интернет-ресурсы:</vt:lpstr>
      <vt:lpstr>Контакты для консультативной помощи и поддержки по проведению игры 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Дронова Е.Н.</dc:creator>
  <cp:lastModifiedBy>USER</cp:lastModifiedBy>
  <cp:revision>62</cp:revision>
  <dcterms:created xsi:type="dcterms:W3CDTF">2024-09-09T07:56:48Z</dcterms:created>
  <dcterms:modified xsi:type="dcterms:W3CDTF">2024-11-25T11:59:29Z</dcterms:modified>
</cp:coreProperties>
</file>