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64" r:id="rId5"/>
    <p:sldId id="259" r:id="rId6"/>
    <p:sldId id="271" r:id="rId7"/>
    <p:sldId id="273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95AED-B194-4F4D-A0A8-3C458B627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24DAA4-4A8B-4A63-834F-B1DB9AC70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889F10-FB1A-42C3-BDBA-6AA5B41F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944DC0-8639-4443-9AE1-A5A31FC9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20CCAB-BE25-4B86-B68D-6E4F65E3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348565-C71A-409B-A54D-02B2F688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4A5DEF-5EF9-4534-A94B-7EC49F799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A24115-4EB6-4FDC-9D20-022D358C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9B7DB6-4453-4E5E-8C3E-E532D63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E74ECD-BFD4-428B-871F-34D48D99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DEA1502-ECF5-4C61-8AA9-72F46CEB0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380296-C361-4736-BCB2-34BBE4B1F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134433-4553-44A6-85E9-8BDB14E9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D866C1-2781-4F5B-AD89-8B61FE8F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CF61FE-A0AF-4C6B-8535-DFF43DF1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63E3C-BAB5-45C0-AC08-ACF65DAA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2162C7-2480-4348-AC7C-113BF246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303CD7-21F9-4053-BD72-5F4D011F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24F9CD-879D-42E0-B1FB-9FE82C64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AA1946-B466-4D3F-9E55-1292115C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9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AF97CD-9111-4B44-8E1B-EC59061F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1391B0-B977-499F-AF21-85275A7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0FFB-A25F-428B-BD6B-4E505C80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25411-EF62-43DC-A151-4A87934D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E97215-B6F1-47CD-A96F-04074184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D3D4F-151E-4E8F-A6AD-BDB88863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BC8D41-546F-4CFE-8AD2-52B22AB81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CE171C-0B31-43BC-BEE3-9B169F31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2A9019-6104-41BF-8086-F496F031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705E0A-2077-4C8E-8907-F42A8608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F38AA7-5598-4A7F-8B3C-B1F9F77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E4498F-94D2-4CBC-BD54-BF787D5F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856917-5FEC-4025-A783-EE864E7BE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1581AA-A94C-4CD1-AEFA-5B813C5B2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E2968EB-7134-44EB-8D6B-D713CA29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A8499A-FF7E-477F-97E5-9F09E72FA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3596DE-4C27-445E-B499-F9DFCBD6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577594-737E-4FF5-827C-6E1AB720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38EC45-31C9-460E-8549-9F984F53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2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AECCD7-8DDF-4AE9-9276-5C542C86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D15704-6B7A-423F-A115-A04E301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4BD307-AC52-4EAF-942C-C68D2FC9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D81FFD-F548-4863-AF10-20C4EEF0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7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490C027-8EC9-4F82-9D95-320B21BB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0C2466-4A99-42D5-B3A7-156ECD30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14CBED-0387-4933-B939-FD3FBB9D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5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F7059-1520-4B51-BCEB-6076E70E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3C6952-0741-4114-9F64-40F2C5B5D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9E1283-7649-4037-BACD-15900366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C8529-D42D-4C26-8F2F-D56579D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CAC9D6-8EA8-446B-94F0-9F3B8808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1C064F-953E-4B79-94E9-06AA4228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4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21BCB-A8CC-4057-BF29-31044B0C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A098F2-9EAC-4BB2-BB2B-347EDBF06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B5B04E-91D2-46D1-8A9D-047924B4D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25854F-3425-4BD5-971B-2B924C29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1049AC-1E73-4371-8E49-DF13B71B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F985EF-3FFD-4577-B119-C445D89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8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8F05B-5D55-483F-8E8D-40CC4BD4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6AEDD6-F92C-419F-A6F4-A7513137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E4AF70-FEE8-4344-94D9-EE333EBF9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52EB-8BFE-44ED-AE0E-825DA0B3C20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0D909-1763-4786-9E38-A37479E2B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03BD7F-FF43-4BCC-8F3E-F2DCEA504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6BF-D27E-4CEF-81F9-DDD4185D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Гудкова Татьяна Сергеевна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 начальных классов,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МБОУ «Лицей №2» г. Камня-на-Оби Каменского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«Игровые технологии в преподавании шахмат на уровне НОО»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Дидактическая игра «Лабиринт»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Цель игры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Закрепить теоретические основы шахматной игры за первые годы обучения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Требования к проведению</a:t>
            </a:r>
            <a:r>
              <a:rPr lang="en-US" b="1" dirty="0"/>
              <a:t>: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Игра предназначена для 2 участников: они либо садятся за стол одновременно и передают друг другу право хода вместе с мышкой, либо подходят поочередно.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Инструкция для участников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Для начала игры каждый участник нажимает на свой номер игрока, появится первый вопрос. У каждого вопроса 2 варианта ответа: правильный и ошибочный. Если участник отвечает правильно, зарабатывает очко. При этом появляется следующий вопрос. Если ответ неправильный, право хода переходит к противнику. Побеждает тот, кто первый доберется до финиша.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Если второй игрок доходит до финиша следующим ходом, то победителя можно определить с помощью дополнительных вопросов. </a:t>
            </a:r>
            <a:r>
              <a:rPr lang="ru-RU">
                <a:latin typeface="Arial Narrow" panose="020B0606020202030204" pitchFamily="34" charset="0"/>
              </a:rPr>
              <a:t>Они предусмотрены программой.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xmlns="" id="{C71BA294-0F23-4811-B75B-87F30ADEA508}"/>
              </a:ext>
            </a:extLst>
          </p:cNvPr>
          <p:cNvGrpSpPr>
            <a:grpSpLocks/>
          </p:cNvGrpSpPr>
          <p:nvPr/>
        </p:nvGrpSpPr>
        <p:grpSpPr bwMode="auto">
          <a:xfrm>
            <a:off x="1543984" y="325437"/>
            <a:ext cx="9144000" cy="6335713"/>
            <a:chOff x="0" y="210"/>
            <a:chExt cx="5760" cy="3991"/>
          </a:xfrm>
        </p:grpSpPr>
        <p:grpSp>
          <p:nvGrpSpPr>
            <p:cNvPr id="8272" name="Group 3">
              <a:extLst>
                <a:ext uri="{FF2B5EF4-FFF2-40B4-BE49-F238E27FC236}">
                  <a16:creationId xmlns:a16="http://schemas.microsoft.com/office/drawing/2014/main" xmlns="" id="{99BA72DA-36AF-44BA-B796-B71C53C55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0"/>
              <a:ext cx="5760" cy="771"/>
              <a:chOff x="0" y="210"/>
              <a:chExt cx="5760" cy="771"/>
            </a:xfrm>
          </p:grpSpPr>
          <p:sp>
            <p:nvSpPr>
              <p:cNvPr id="8297" name="Скругленный прямоугольник 143">
                <a:extLst>
                  <a:ext uri="{FF2B5EF4-FFF2-40B4-BE49-F238E27FC236}">
                    <a16:creationId xmlns:a16="http://schemas.microsoft.com/office/drawing/2014/main" xmlns="" id="{44F25C17-607E-4258-A039-7C6063E8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0"/>
                <a:ext cx="1043" cy="771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Сколько фигур на шахматном поле в начале партии?</a:t>
                </a:r>
              </a:p>
            </p:txBody>
          </p:sp>
          <p:sp>
            <p:nvSpPr>
              <p:cNvPr id="8298" name="Скругленный прямоугольник 143">
                <a:extLst>
                  <a:ext uri="{FF2B5EF4-FFF2-40B4-BE49-F238E27FC236}">
                    <a16:creationId xmlns:a16="http://schemas.microsoft.com/office/drawing/2014/main" xmlns="" id="{F5D186B7-41AC-44C6-B5FC-0F668C96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10"/>
                <a:ext cx="1043" cy="771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На каком поле в начале игры стоит чёрный ферзь?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99" name="Скругленный прямоугольник 143">
                <a:extLst>
                  <a:ext uri="{FF2B5EF4-FFF2-40B4-BE49-F238E27FC236}">
                    <a16:creationId xmlns:a16="http://schemas.microsoft.com/office/drawing/2014/main" xmlns="" id="{AD331E3E-9CF8-4A99-82BE-29E7A021C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210"/>
                <a:ext cx="1043" cy="771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Слон дороже коня?</a:t>
                </a:r>
              </a:p>
            </p:txBody>
          </p:sp>
          <p:sp>
            <p:nvSpPr>
              <p:cNvPr id="8300" name="Скругленный прямоугольник 143">
                <a:extLst>
                  <a:ext uri="{FF2B5EF4-FFF2-40B4-BE49-F238E27FC236}">
                    <a16:creationId xmlns:a16="http://schemas.microsoft.com/office/drawing/2014/main" xmlns="" id="{1CD67E19-8A0F-4CDD-8A8D-23DC97F74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" y="210"/>
                <a:ext cx="1043" cy="7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Какая фигура может начать партию?</a:t>
                </a:r>
              </a:p>
            </p:txBody>
          </p:sp>
          <p:sp>
            <p:nvSpPr>
              <p:cNvPr id="8301" name="Скругленный прямоугольник 143">
                <a:extLst>
                  <a:ext uri="{FF2B5EF4-FFF2-40B4-BE49-F238E27FC236}">
                    <a16:creationId xmlns:a16="http://schemas.microsoft.com/office/drawing/2014/main" xmlns="" id="{64167169-A9D5-4E6B-85D6-0B90AF381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10"/>
                <a:ext cx="1043" cy="771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solidFill>
                      <a:srgbClr val="000000"/>
                    </a:solidFill>
                  </a:rPr>
                  <a:t>Дебют – это конец игры?</a:t>
                </a:r>
              </a:p>
            </p:txBody>
          </p:sp>
        </p:grpSp>
        <p:grpSp>
          <p:nvGrpSpPr>
            <p:cNvPr id="8273" name="Group 12">
              <a:extLst>
                <a:ext uri="{FF2B5EF4-FFF2-40B4-BE49-F238E27FC236}">
                  <a16:creationId xmlns:a16="http://schemas.microsoft.com/office/drawing/2014/main" xmlns="" id="{6250E4CD-98DD-4BC4-848F-2A924EB73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11"/>
              <a:ext cx="5760" cy="771"/>
              <a:chOff x="0" y="210"/>
              <a:chExt cx="5760" cy="589"/>
            </a:xfrm>
          </p:grpSpPr>
          <p:sp>
            <p:nvSpPr>
              <p:cNvPr id="8292" name="Скругленный прямоугольник 143">
                <a:extLst>
                  <a:ext uri="{FF2B5EF4-FFF2-40B4-BE49-F238E27FC236}">
                    <a16:creationId xmlns:a16="http://schemas.microsoft.com/office/drawing/2014/main" xmlns="" id="{B2EC678E-AE28-49A7-A0F9-D18B2AF78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Положение, когда на поле остались только короли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93" name="Скругленный прямоугольник 143">
                <a:extLst>
                  <a:ext uri="{FF2B5EF4-FFF2-40B4-BE49-F238E27FC236}">
                    <a16:creationId xmlns:a16="http://schemas.microsoft.com/office/drawing/2014/main" xmlns="" id="{4AE1A4E0-C3A2-4AD3-A68A-664A536CF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dirty="0">
                    <a:solidFill>
                      <a:srgbClr val="000000"/>
                    </a:solidFill>
                  </a:rPr>
                  <a:t>День шахмат отмечается</a:t>
                </a:r>
              </a:p>
            </p:txBody>
          </p:sp>
          <p:sp>
            <p:nvSpPr>
              <p:cNvPr id="8294" name="Скругленный прямоугольник 143">
                <a:extLst>
                  <a:ext uri="{FF2B5EF4-FFF2-40B4-BE49-F238E27FC236}">
                    <a16:creationId xmlns:a16="http://schemas.microsoft.com/office/drawing/2014/main" xmlns="" id="{F5EEBFC9-55BC-4D59-A9B9-72874D89C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Первый чемпион мира по шахматам – В. </a:t>
                </a:r>
                <a:r>
                  <a:rPr lang="ru-RU" altLang="ru-RU" sz="1400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Стейниц</a:t>
                </a:r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?</a:t>
                </a:r>
              </a:p>
            </p:txBody>
          </p:sp>
          <p:sp>
            <p:nvSpPr>
              <p:cNvPr id="8295" name="Скругленный прямоугольник 143">
                <a:extLst>
                  <a:ext uri="{FF2B5EF4-FFF2-40B4-BE49-F238E27FC236}">
                    <a16:creationId xmlns:a16="http://schemas.microsoft.com/office/drawing/2014/main" xmlns="" id="{1E559CAD-E098-40BF-BA6B-8CDC57A1A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dirty="0">
                    <a:solidFill>
                      <a:srgbClr val="000000"/>
                    </a:solidFill>
                  </a:rPr>
                  <a:t>Первый чемпион мира по шахматам из СССР – Г. Каспаров?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96" name="Скругленный прямоугольник 143">
                <a:extLst>
                  <a:ext uri="{FF2B5EF4-FFF2-40B4-BE49-F238E27FC236}">
                    <a16:creationId xmlns:a16="http://schemas.microsoft.com/office/drawing/2014/main" xmlns="" id="{8DBC9DD5-595A-4B2E-8115-70D6671B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solidFill>
                      <a:srgbClr val="000000"/>
                    </a:solidFill>
                  </a:rPr>
                  <a:t>Ферзь равен двум ладьям?</a:t>
                </a:r>
              </a:p>
            </p:txBody>
          </p:sp>
        </p:grpSp>
        <p:grpSp>
          <p:nvGrpSpPr>
            <p:cNvPr id="8274" name="Group 18">
              <a:extLst>
                <a:ext uri="{FF2B5EF4-FFF2-40B4-BE49-F238E27FC236}">
                  <a16:creationId xmlns:a16="http://schemas.microsoft.com/office/drawing/2014/main" xmlns="" id="{37BD0338-51A8-4EE5-95C3-1104F1E7BA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20"/>
              <a:ext cx="5760" cy="783"/>
              <a:chOff x="0" y="210"/>
              <a:chExt cx="5760" cy="598"/>
            </a:xfrm>
          </p:grpSpPr>
          <p:sp>
            <p:nvSpPr>
              <p:cNvPr id="8287" name="Скругленный прямоугольник 143">
                <a:extLst>
                  <a:ext uri="{FF2B5EF4-FFF2-40B4-BE49-F238E27FC236}">
                    <a16:creationId xmlns:a16="http://schemas.microsoft.com/office/drawing/2014/main" xmlns="" id="{18844A8D-8B62-45D3-9542-EE7BCAAD3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dirty="0">
                    <a:solidFill>
                      <a:srgbClr val="000000"/>
                    </a:solidFill>
                  </a:rPr>
                  <a:t>Ценности слона и коня равны?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88" name="Скругленный прямоугольник 143">
                <a:extLst>
                  <a:ext uri="{FF2B5EF4-FFF2-40B4-BE49-F238E27FC236}">
                    <a16:creationId xmlns:a16="http://schemas.microsoft.com/office/drawing/2014/main" xmlns="" id="{50E8ABBC-6567-44EB-B4BB-10E73DA1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Невозможность хода при отсутствии шаха - это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9" name="Скругленный прямоугольник 143">
                <a:extLst>
                  <a:ext uri="{FF2B5EF4-FFF2-40B4-BE49-F238E27FC236}">
                    <a16:creationId xmlns:a16="http://schemas.microsoft.com/office/drawing/2014/main" xmlns="" id="{E27A1E95-F42E-49B9-B683-15EF0EA10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219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Бывает </a:t>
                </a:r>
                <a:r>
                  <a:rPr lang="ru-RU" altLang="ru-RU" sz="1400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чернопольным</a:t>
                </a:r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и </a:t>
                </a:r>
                <a:r>
                  <a:rPr lang="ru-RU" altLang="ru-RU" sz="1400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белопольным</a:t>
                </a:r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90" name="Скругленный прямоугольник 143">
                <a:extLst>
                  <a:ext uri="{FF2B5EF4-FFF2-40B4-BE49-F238E27FC236}">
                    <a16:creationId xmlns:a16="http://schemas.microsoft.com/office/drawing/2014/main" xmlns="" id="{9AFC6F69-77DC-419D-AB11-5323B5442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Магнус Карлсен – действующий чемпион мира?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91" name="Скругленный прямоугольник 143">
                <a:extLst>
                  <a:ext uri="{FF2B5EF4-FFF2-40B4-BE49-F238E27FC236}">
                    <a16:creationId xmlns:a16="http://schemas.microsoft.com/office/drawing/2014/main" xmlns="" id="{634DBA00-C3A0-4EC2-8566-1ABE853DE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14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solidFill>
                      <a:srgbClr val="000000"/>
                    </a:solidFill>
                  </a:rPr>
                  <a:t>Цейтнот – это проигрыш белых?</a:t>
                </a:r>
              </a:p>
            </p:txBody>
          </p:sp>
        </p:grpSp>
        <p:grpSp>
          <p:nvGrpSpPr>
            <p:cNvPr id="8275" name="Group 24">
              <a:extLst>
                <a:ext uri="{FF2B5EF4-FFF2-40B4-BE49-F238E27FC236}">
                  <a16:creationId xmlns:a16="http://schemas.microsoft.com/office/drawing/2014/main" xmlns="" id="{94ABBA56-E48D-45C5-9185-C80211BB0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19"/>
              <a:ext cx="5760" cy="771"/>
              <a:chOff x="0" y="210"/>
              <a:chExt cx="5760" cy="589"/>
            </a:xfrm>
          </p:grpSpPr>
          <p:sp>
            <p:nvSpPr>
              <p:cNvPr id="8282" name="Скругленный прямоугольник 143">
                <a:extLst>
                  <a:ext uri="{FF2B5EF4-FFF2-40B4-BE49-F238E27FC236}">
                    <a16:creationId xmlns:a16="http://schemas.microsoft.com/office/drawing/2014/main" xmlns="" id="{D7C2F817-41DE-4686-BE22-414F5504A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Сколько ферзей теоретически может появиться у каждого игрока?</a:t>
                </a:r>
              </a:p>
            </p:txBody>
          </p:sp>
          <p:sp>
            <p:nvSpPr>
              <p:cNvPr id="8283" name="Скругленный прямоугольник 143">
                <a:extLst>
                  <a:ext uri="{FF2B5EF4-FFF2-40B4-BE49-F238E27FC236}">
                    <a16:creationId xmlns:a16="http://schemas.microsoft.com/office/drawing/2014/main" xmlns="" id="{8E7A56BA-943E-4EC7-953A-16D73FE0E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Взятие на проходе выполняется слоном?</a:t>
                </a:r>
              </a:p>
              <a:p>
                <a:pPr algn="ctr" eaLnBrk="1" hangingPunct="1"/>
                <a:endParaRPr lang="ru-RU" altLang="ru-RU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84" name="Скругленный прямоугольник 143">
                <a:extLst>
                  <a:ext uri="{FF2B5EF4-FFF2-40B4-BE49-F238E27FC236}">
                    <a16:creationId xmlns:a16="http://schemas.microsoft.com/office/drawing/2014/main" xmlns="" id="{BD2EF44C-D5FF-4CB7-BE74-64CADAAF2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Сколько неверных ходов означают проигрыш?</a:t>
                </a:r>
              </a:p>
            </p:txBody>
          </p:sp>
          <p:sp>
            <p:nvSpPr>
              <p:cNvPr id="8285" name="Скругленный прямоугольник 143">
                <a:extLst>
                  <a:ext uri="{FF2B5EF4-FFF2-40B4-BE49-F238E27FC236}">
                    <a16:creationId xmlns:a16="http://schemas.microsoft.com/office/drawing/2014/main" xmlns="" id="{B69C8F6E-5C46-40E1-B094-F9739BACD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При рокировке первой ходит ладья?</a:t>
                </a:r>
              </a:p>
            </p:txBody>
          </p:sp>
          <p:sp>
            <p:nvSpPr>
              <p:cNvPr id="8286" name="Скругленный прямоугольник 143">
                <a:extLst>
                  <a:ext uri="{FF2B5EF4-FFF2-40B4-BE49-F238E27FC236}">
                    <a16:creationId xmlns:a16="http://schemas.microsoft.com/office/drawing/2014/main" xmlns="" id="{68889031-A9DF-4561-96D8-7B03037FE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Сколько вариантов хода есть у коня в начале партии?</a:t>
                </a:r>
              </a:p>
            </p:txBody>
          </p:sp>
        </p:grpSp>
        <p:grpSp>
          <p:nvGrpSpPr>
            <p:cNvPr id="8276" name="Group 30">
              <a:extLst>
                <a:ext uri="{FF2B5EF4-FFF2-40B4-BE49-F238E27FC236}">
                  <a16:creationId xmlns:a16="http://schemas.microsoft.com/office/drawing/2014/main" xmlns="" id="{5A9419A4-F654-4DC8-A7EB-FBFF77F17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30"/>
              <a:ext cx="5760" cy="771"/>
              <a:chOff x="0" y="210"/>
              <a:chExt cx="5760" cy="589"/>
            </a:xfrm>
          </p:grpSpPr>
          <p:sp>
            <p:nvSpPr>
              <p:cNvPr id="8277" name="Скругленный прямоугольник 143">
                <a:extLst>
                  <a:ext uri="{FF2B5EF4-FFF2-40B4-BE49-F238E27FC236}">
                    <a16:creationId xmlns:a16="http://schemas.microsoft.com/office/drawing/2014/main" xmlns="" id="{D183930B-87F0-4C87-8845-310E2B587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81C4E5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Финиш</a:t>
                </a:r>
                <a:br>
                  <a:rPr lang="ru-RU" altLang="ru-RU" sz="1400">
                    <a:solidFill>
                      <a:srgbClr val="000000"/>
                    </a:solidFill>
                    <a:latin typeface="Tahoma" panose="020B0604030504040204" pitchFamily="34" charset="0"/>
                  </a:rPr>
                </a:br>
                <a:r>
                  <a:rPr lang="ru-RU" altLang="ru-RU" sz="1400" b="1">
                    <a:solidFill>
                      <a:schemeClr val="accent2"/>
                    </a:solidFill>
                    <a:latin typeface="Tahoma" panose="020B0604030504040204" pitchFamily="34" charset="0"/>
                  </a:rPr>
                  <a:t>Повторение – мать учения!</a:t>
                </a:r>
              </a:p>
            </p:txBody>
          </p:sp>
          <p:sp>
            <p:nvSpPr>
              <p:cNvPr id="8278" name="Скругленный прямоугольник 143">
                <a:extLst>
                  <a:ext uri="{FF2B5EF4-FFF2-40B4-BE49-F238E27FC236}">
                    <a16:creationId xmlns:a16="http://schemas.microsoft.com/office/drawing/2014/main" xmlns="" id="{5FE11579-625D-474F-A994-CF524664B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>
                    <a:solidFill>
                      <a:srgbClr val="000000"/>
                    </a:solidFill>
                  </a:rPr>
                  <a:t>Текст</a:t>
                </a:r>
              </a:p>
              <a:p>
                <a:pPr algn="ctr" eaLnBrk="1" hangingPunct="1"/>
                <a:endParaRPr lang="ru-RU" altLang="ru-RU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9" name="Скругленный прямоугольник 143">
                <a:extLst>
                  <a:ext uri="{FF2B5EF4-FFF2-40B4-BE49-F238E27FC236}">
                    <a16:creationId xmlns:a16="http://schemas.microsoft.com/office/drawing/2014/main" xmlns="" id="{FE957531-78D6-4315-9918-01EFE9A3D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На котором по счёте ходе может быть поставлен мат?</a:t>
                </a:r>
              </a:p>
            </p:txBody>
          </p:sp>
          <p:sp>
            <p:nvSpPr>
              <p:cNvPr id="8280" name="Скругленный прямоугольник 143">
                <a:extLst>
                  <a:ext uri="{FF2B5EF4-FFF2-40B4-BE49-F238E27FC236}">
                    <a16:creationId xmlns:a16="http://schemas.microsoft.com/office/drawing/2014/main" xmlns="" id="{A2F9E940-3ABA-4DDB-A559-4A5A53B5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solidFill>
                      <a:srgbClr val="000000"/>
                    </a:solidFill>
                  </a:rPr>
                  <a:t>По сколько очков зарабатываю соперники при пате?</a:t>
                </a:r>
              </a:p>
            </p:txBody>
          </p:sp>
          <p:sp>
            <p:nvSpPr>
              <p:cNvPr id="8281" name="Скругленный прямоугольник 143">
                <a:extLst>
                  <a:ext uri="{FF2B5EF4-FFF2-40B4-BE49-F238E27FC236}">
                    <a16:creationId xmlns:a16="http://schemas.microsoft.com/office/drawing/2014/main" xmlns="" id="{61E4F276-E509-43DF-8834-C1ACE6A98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10"/>
                <a:ext cx="1043" cy="589"/>
              </a:xfrm>
              <a:prstGeom prst="roundRect">
                <a:avLst>
                  <a:gd name="adj" fmla="val 16667"/>
                </a:avLst>
              </a:prstGeom>
              <a:solidFill>
                <a:srgbClr val="FFC7C7"/>
              </a:solidFill>
              <a:ln w="25400" algn="ctr">
                <a:solidFill>
                  <a:srgbClr val="92949B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Финиш</a:t>
                </a:r>
                <a:br>
                  <a:rPr lang="ru-RU" altLang="ru-RU" sz="1400">
                    <a:solidFill>
                      <a:srgbClr val="000000"/>
                    </a:solidFill>
                    <a:latin typeface="Tahoma" panose="020B0604030504040204" pitchFamily="34" charset="0"/>
                  </a:rPr>
                </a:br>
                <a:r>
                  <a:rPr lang="ru-RU" altLang="ru-RU" sz="1400" b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Повторение – мать учения!</a:t>
                </a:r>
              </a:p>
            </p:txBody>
          </p:sp>
        </p:grpSp>
      </p:grp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73B01CE2-DA9C-490B-9F01-F822A613E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64" y="5086350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" name="Скругленный прямоугольник 144">
            <a:extLst>
              <a:ext uri="{FF2B5EF4-FFF2-40B4-BE49-F238E27FC236}">
                <a16:creationId xmlns:a16="http://schemas.microsoft.com/office/drawing/2014/main" xmlns="" id="{306E0B18-1318-4B9C-9682-089D6965D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75" y="508635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44" name="Скругленный прямоугольник 143">
            <a:extLst>
              <a:ext uri="{FF2B5EF4-FFF2-40B4-BE49-F238E27FC236}">
                <a16:creationId xmlns:a16="http://schemas.microsoft.com/office/drawing/2014/main" xmlns="" id="{52612C4A-D210-4E1C-B771-44A85BB2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222" y="4148139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</a:p>
        </p:txBody>
      </p:sp>
      <p:sp>
        <p:nvSpPr>
          <p:cNvPr id="4" name="Скругленный прямоугольник 144">
            <a:extLst>
              <a:ext uri="{FF2B5EF4-FFF2-40B4-BE49-F238E27FC236}">
                <a16:creationId xmlns:a16="http://schemas.microsoft.com/office/drawing/2014/main" xmlns="" id="{67007E9C-D1B8-4DE9-AF7D-84E26D01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695" y="499981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5" name="Скругленный прямоугольник 144">
            <a:extLst>
              <a:ext uri="{FF2B5EF4-FFF2-40B4-BE49-F238E27FC236}">
                <a16:creationId xmlns:a16="http://schemas.microsoft.com/office/drawing/2014/main" xmlns="" id="{2ABADB8A-6403-4E0F-873B-DB6A1E10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207" y="5006220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6" name="Скругленный прямоугольник 143">
            <a:extLst>
              <a:ext uri="{FF2B5EF4-FFF2-40B4-BE49-F238E27FC236}">
                <a16:creationId xmlns:a16="http://schemas.microsoft.com/office/drawing/2014/main" xmlns="" id="{2820B71C-8199-44A4-8B9B-84A50D7B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971" y="4138614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</a:p>
        </p:txBody>
      </p:sp>
      <p:sp>
        <p:nvSpPr>
          <p:cNvPr id="9" name="Скругленный прямоугольник 144">
            <a:extLst>
              <a:ext uri="{FF2B5EF4-FFF2-40B4-BE49-F238E27FC236}">
                <a16:creationId xmlns:a16="http://schemas.microsoft.com/office/drawing/2014/main" xmlns="" id="{EB133DDB-A96D-4AB0-925F-AED0AAEA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274" y="631997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0,5</a:t>
            </a:r>
          </a:p>
        </p:txBody>
      </p:sp>
      <p:sp>
        <p:nvSpPr>
          <p:cNvPr id="10" name="Скругленный прямоугольник 144">
            <a:extLst>
              <a:ext uri="{FF2B5EF4-FFF2-40B4-BE49-F238E27FC236}">
                <a16:creationId xmlns:a16="http://schemas.microsoft.com/office/drawing/2014/main" xmlns="" id="{26A2E71B-FBB7-459F-AC22-DC9C56D5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04" y="631868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1" name="Скругленный прямоугольник 143">
            <a:extLst>
              <a:ext uri="{FF2B5EF4-FFF2-40B4-BE49-F238E27FC236}">
                <a16:creationId xmlns:a16="http://schemas.microsoft.com/office/drawing/2014/main" xmlns="" id="{12B32548-74A3-4F7D-B859-BE5A9705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154" y="5437186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Скругленный прямоугольник 144">
            <a:extLst>
              <a:ext uri="{FF2B5EF4-FFF2-40B4-BE49-F238E27FC236}">
                <a16:creationId xmlns:a16="http://schemas.microsoft.com/office/drawing/2014/main" xmlns="" id="{210D3A4D-0AB8-4C34-8430-C3F92DA1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798" y="631997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4" name="Скругленный прямоугольник 144">
            <a:extLst>
              <a:ext uri="{FF2B5EF4-FFF2-40B4-BE49-F238E27FC236}">
                <a16:creationId xmlns:a16="http://schemas.microsoft.com/office/drawing/2014/main" xmlns="" id="{70D0C708-E1B6-4ADB-9CFC-40799E80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329" y="631997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5" name="Скругленный прямоугольник 143">
            <a:extLst>
              <a:ext uri="{FF2B5EF4-FFF2-40B4-BE49-F238E27FC236}">
                <a16:creationId xmlns:a16="http://schemas.microsoft.com/office/drawing/2014/main" xmlns="" id="{CE7CF8E0-4D74-47C6-AE43-187709FC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134" y="5445126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44">
            <a:extLst>
              <a:ext uri="{FF2B5EF4-FFF2-40B4-BE49-F238E27FC236}">
                <a16:creationId xmlns:a16="http://schemas.microsoft.com/office/drawing/2014/main" xmlns="" id="{AFC4C7C1-34D6-470C-B269-518BE4730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83" y="504983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17" name="Скругленный прямоугольник 144">
            <a:extLst>
              <a:ext uri="{FF2B5EF4-FFF2-40B4-BE49-F238E27FC236}">
                <a16:creationId xmlns:a16="http://schemas.microsoft.com/office/drawing/2014/main" xmlns="" id="{F3D04841-3FA5-4462-BAB1-FE99C9D93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504983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19" name="Скругленный прямоугольник 143">
            <a:extLst>
              <a:ext uri="{FF2B5EF4-FFF2-40B4-BE49-F238E27FC236}">
                <a16:creationId xmlns:a16="http://schemas.microsoft.com/office/drawing/2014/main" xmlns="" id="{ABD5422D-8832-4EE5-88B1-FF882C574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408" y="4157665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</a:p>
        </p:txBody>
      </p:sp>
      <p:sp>
        <p:nvSpPr>
          <p:cNvPr id="22" name="Скругленный прямоугольник 144">
            <a:extLst>
              <a:ext uri="{FF2B5EF4-FFF2-40B4-BE49-F238E27FC236}">
                <a16:creationId xmlns:a16="http://schemas.microsoft.com/office/drawing/2014/main" xmlns="" id="{B6EE68F7-1685-4B7C-8726-536A8786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452" y="3755233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23" name="Скругленный прямоугольник 144">
            <a:extLst>
              <a:ext uri="{FF2B5EF4-FFF2-40B4-BE49-F238E27FC236}">
                <a16:creationId xmlns:a16="http://schemas.microsoft.com/office/drawing/2014/main" xmlns="" id="{65EC2F0A-F8D6-4BED-ABE9-C674D50C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139" y="3756197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27" name="Скругленный прямоугольник 143">
            <a:extLst>
              <a:ext uri="{FF2B5EF4-FFF2-40B4-BE49-F238E27FC236}">
                <a16:creationId xmlns:a16="http://schemas.microsoft.com/office/drawing/2014/main" xmlns="" id="{093E749A-82C2-4DB9-8125-BCEA7047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796" y="2877343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8" name="Скругленный прямоугольник 144">
            <a:extLst>
              <a:ext uri="{FF2B5EF4-FFF2-40B4-BE49-F238E27FC236}">
                <a16:creationId xmlns:a16="http://schemas.microsoft.com/office/drawing/2014/main" xmlns="" id="{DBED3C2B-C61B-42E5-9818-5D06598D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253682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Пат</a:t>
            </a:r>
          </a:p>
        </p:txBody>
      </p:sp>
      <p:sp>
        <p:nvSpPr>
          <p:cNvPr id="29" name="Скругленный прямоугольник 144">
            <a:extLst>
              <a:ext uri="{FF2B5EF4-FFF2-40B4-BE49-F238E27FC236}">
                <a16:creationId xmlns:a16="http://schemas.microsoft.com/office/drawing/2014/main" xmlns="" id="{369F3D8A-0B6F-4F8D-B100-5F31EBD6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53682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Мат</a:t>
            </a:r>
          </a:p>
        </p:txBody>
      </p:sp>
      <p:sp>
        <p:nvSpPr>
          <p:cNvPr id="30" name="Скругленный прямоугольник 143">
            <a:extLst>
              <a:ext uri="{FF2B5EF4-FFF2-40B4-BE49-F238E27FC236}">
                <a16:creationId xmlns:a16="http://schemas.microsoft.com/office/drawing/2014/main" xmlns="" id="{54A5845D-C287-4A56-9170-CAD5297A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23" y="1614488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Л</a:t>
            </a:r>
          </a:p>
        </p:txBody>
      </p:sp>
      <p:sp>
        <p:nvSpPr>
          <p:cNvPr id="31" name="Скругленный прямоугольник 144">
            <a:extLst>
              <a:ext uri="{FF2B5EF4-FFF2-40B4-BE49-F238E27FC236}">
                <a16:creationId xmlns:a16="http://schemas.microsoft.com/office/drawing/2014/main" xmlns="" id="{C266F28C-BD2D-4186-9BB9-BF92DE152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9" y="2492375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latin typeface="Tahoma" panose="020B0604030504040204" pitchFamily="34" charset="0"/>
              </a:rPr>
              <a:t>20 июля</a:t>
            </a:r>
          </a:p>
        </p:txBody>
      </p:sp>
      <p:sp>
        <p:nvSpPr>
          <p:cNvPr id="8192" name="Скругленный прямоугольник 144">
            <a:extLst>
              <a:ext uri="{FF2B5EF4-FFF2-40B4-BE49-F238E27FC236}">
                <a16:creationId xmlns:a16="http://schemas.microsoft.com/office/drawing/2014/main" xmlns="" id="{4C3B1AEE-6FA6-4BF8-80EF-0BC6C8C7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492375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latin typeface="Tahoma" panose="020B0604030504040204" pitchFamily="34" charset="0"/>
              </a:rPr>
              <a:t>20 октября</a:t>
            </a:r>
          </a:p>
        </p:txBody>
      </p:sp>
      <p:sp>
        <p:nvSpPr>
          <p:cNvPr id="8193" name="Скругленный прямоугольник 143">
            <a:extLst>
              <a:ext uri="{FF2B5EF4-FFF2-40B4-BE49-F238E27FC236}">
                <a16:creationId xmlns:a16="http://schemas.microsoft.com/office/drawing/2014/main" xmlns="" id="{AA106730-454A-4DFB-87B9-279425EE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059" y="1601217"/>
            <a:ext cx="16557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8196" name="Скругленный прямоугольник 144">
            <a:extLst>
              <a:ext uri="{FF2B5EF4-FFF2-40B4-BE49-F238E27FC236}">
                <a16:creationId xmlns:a16="http://schemas.microsoft.com/office/drawing/2014/main" xmlns="" id="{32311A0A-F297-4A5A-8CEF-C14C3398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213" y="1131095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32</a:t>
            </a:r>
          </a:p>
        </p:txBody>
      </p:sp>
      <p:sp>
        <p:nvSpPr>
          <p:cNvPr id="8202" name="Скругленный прямоугольник 144">
            <a:extLst>
              <a:ext uri="{FF2B5EF4-FFF2-40B4-BE49-F238E27FC236}">
                <a16:creationId xmlns:a16="http://schemas.microsoft.com/office/drawing/2014/main" xmlns="" id="{8754D031-795F-472B-89AC-68222859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913" y="1131095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8203" name="Скругленный прямоугольник 143">
            <a:extLst>
              <a:ext uri="{FF2B5EF4-FFF2-40B4-BE49-F238E27FC236}">
                <a16:creationId xmlns:a16="http://schemas.microsoft.com/office/drawing/2014/main" xmlns="" id="{E6E48BF9-FF4D-4556-B1B3-BAEF4012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353" y="321468"/>
            <a:ext cx="16557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08" name="Скругленный прямоугольник 144">
            <a:extLst>
              <a:ext uri="{FF2B5EF4-FFF2-40B4-BE49-F238E27FC236}">
                <a16:creationId xmlns:a16="http://schemas.microsoft.com/office/drawing/2014/main" xmlns="" id="{D6F4BD0E-F9AA-48EF-AA09-53167526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b="1">
                <a:latin typeface="Tahoma" panose="020B0604030504040204" pitchFamily="34" charset="0"/>
              </a:rPr>
              <a:t>I</a:t>
            </a:r>
            <a:endParaRPr lang="ru-RU" altLang="ru-RU" sz="1600" b="1">
              <a:latin typeface="Tahoma" panose="020B0604030504040204" pitchFamily="34" charset="0"/>
            </a:endParaRPr>
          </a:p>
        </p:txBody>
      </p:sp>
      <p:sp>
        <p:nvSpPr>
          <p:cNvPr id="8215" name="Скругленный прямоугольник 144">
            <a:extLst>
              <a:ext uri="{FF2B5EF4-FFF2-40B4-BE49-F238E27FC236}">
                <a16:creationId xmlns:a16="http://schemas.microsoft.com/office/drawing/2014/main" xmlns="" id="{EF1E697F-0B75-4A85-88BC-29510D5D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901" y="3755233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8217" name="Скругленный прямоугольник 144">
            <a:extLst>
              <a:ext uri="{FF2B5EF4-FFF2-40B4-BE49-F238E27FC236}">
                <a16:creationId xmlns:a16="http://schemas.microsoft.com/office/drawing/2014/main" xmlns="" id="{E357F7EC-BF1C-4896-9616-B48919CC5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75" y="3743865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8218" name="Скругленный прямоугольник 143">
            <a:extLst>
              <a:ext uri="{FF2B5EF4-FFF2-40B4-BE49-F238E27FC236}">
                <a16:creationId xmlns:a16="http://schemas.microsoft.com/office/drawing/2014/main" xmlns="" id="{66673C43-F2E2-4FC5-972E-89171B78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150" y="2869222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22" name="Скругленный прямоугольник 144">
            <a:extLst>
              <a:ext uri="{FF2B5EF4-FFF2-40B4-BE49-F238E27FC236}">
                <a16:creationId xmlns:a16="http://schemas.microsoft.com/office/drawing/2014/main" xmlns="" id="{F76FCB84-0BFF-4EB0-AB7D-55DF41EB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1" y="1130903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Конь</a:t>
            </a:r>
          </a:p>
        </p:txBody>
      </p:sp>
      <p:sp>
        <p:nvSpPr>
          <p:cNvPr id="8223" name="Скругленный прямоугольник 144">
            <a:extLst>
              <a:ext uri="{FF2B5EF4-FFF2-40B4-BE49-F238E27FC236}">
                <a16:creationId xmlns:a16="http://schemas.microsoft.com/office/drawing/2014/main" xmlns="" id="{A59A8C52-C1FE-409B-8709-6AF58072C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4" y="1137444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Слон</a:t>
            </a:r>
          </a:p>
        </p:txBody>
      </p:sp>
      <p:sp>
        <p:nvSpPr>
          <p:cNvPr id="128" name="Скругленный прямоугольник 143">
            <a:extLst>
              <a:ext uri="{FF2B5EF4-FFF2-40B4-BE49-F238E27FC236}">
                <a16:creationId xmlns:a16="http://schemas.microsoft.com/office/drawing/2014/main" xmlns="" id="{022AE7DE-EBE2-47CD-906A-7411F93EB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40" y="323851"/>
            <a:ext cx="1655762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9" name="Скругленный прямоугольник 144">
            <a:extLst>
              <a:ext uri="{FF2B5EF4-FFF2-40B4-BE49-F238E27FC236}">
                <a16:creationId xmlns:a16="http://schemas.microsoft.com/office/drawing/2014/main" xmlns="" id="{2C38ADC8-FDF0-4F51-8A6E-F7411816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662" y="4978402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30" name="Скругленный прямоугольник 144">
            <a:extLst>
              <a:ext uri="{FF2B5EF4-FFF2-40B4-BE49-F238E27FC236}">
                <a16:creationId xmlns:a16="http://schemas.microsoft.com/office/drawing/2014/main" xmlns="" id="{47595438-E603-48E3-86F3-57A79169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640" y="4999820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31" name="Скругленный прямоугольник 143">
            <a:extLst>
              <a:ext uri="{FF2B5EF4-FFF2-40B4-BE49-F238E27FC236}">
                <a16:creationId xmlns:a16="http://schemas.microsoft.com/office/drawing/2014/main" xmlns="" id="{48124183-2662-42B9-801B-39D859B7A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97" y="4148139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</a:p>
        </p:txBody>
      </p:sp>
      <p:sp>
        <p:nvSpPr>
          <p:cNvPr id="132" name="Скругленный прямоугольник 144">
            <a:extLst>
              <a:ext uri="{FF2B5EF4-FFF2-40B4-BE49-F238E27FC236}">
                <a16:creationId xmlns:a16="http://schemas.microsoft.com/office/drawing/2014/main" xmlns="" id="{13C5E2B4-3255-4612-9E3B-0FA0BAE8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973" y="3720262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Слон</a:t>
            </a:r>
          </a:p>
        </p:txBody>
      </p:sp>
      <p:sp>
        <p:nvSpPr>
          <p:cNvPr id="133" name="Скругленный прямоугольник 144">
            <a:extLst>
              <a:ext uri="{FF2B5EF4-FFF2-40B4-BE49-F238E27FC236}">
                <a16:creationId xmlns:a16="http://schemas.microsoft.com/office/drawing/2014/main" xmlns="" id="{DD816CFA-543C-4DB9-9564-242FC5E7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3720561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Конь</a:t>
            </a:r>
          </a:p>
        </p:txBody>
      </p:sp>
      <p:sp>
        <p:nvSpPr>
          <p:cNvPr id="134" name="Скругленный прямоугольник 143" descr="Рисунок1">
            <a:extLst>
              <a:ext uri="{FF2B5EF4-FFF2-40B4-BE49-F238E27FC236}">
                <a16:creationId xmlns:a16="http://schemas.microsoft.com/office/drawing/2014/main" xmlns="" id="{43A1078C-A701-4381-ACF0-BA85AA8A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79" y="2887661"/>
            <a:ext cx="1655763" cy="122396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5" name="Скругленный прямоугольник 144">
            <a:extLst>
              <a:ext uri="{FF2B5EF4-FFF2-40B4-BE49-F238E27FC236}">
                <a16:creationId xmlns:a16="http://schemas.microsoft.com/office/drawing/2014/main" xmlns="" id="{51F1D684-AF68-419F-8A5F-E855F0A8E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638175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ahoma" panose="020B0604030504040204" pitchFamily="34" charset="0"/>
              </a:rPr>
              <a:t>П</a:t>
            </a:r>
          </a:p>
        </p:txBody>
      </p:sp>
      <p:sp>
        <p:nvSpPr>
          <p:cNvPr id="136" name="Скругленный прямоугольник 144">
            <a:extLst>
              <a:ext uri="{FF2B5EF4-FFF2-40B4-BE49-F238E27FC236}">
                <a16:creationId xmlns:a16="http://schemas.microsoft.com/office/drawing/2014/main" xmlns="" id="{0776EE43-398B-4FEA-974E-B9878813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638175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137" name="Скругленный прямоугольник 143">
            <a:extLst>
              <a:ext uri="{FF2B5EF4-FFF2-40B4-BE49-F238E27FC236}">
                <a16:creationId xmlns:a16="http://schemas.microsoft.com/office/drawing/2014/main" xmlns="" id="{B3CCB0B7-B2AD-432D-92D4-E230038E9F12}"/>
              </a:ext>
            </a:extLst>
          </p:cNvPr>
          <p:cNvSpPr/>
          <p:nvPr/>
        </p:nvSpPr>
        <p:spPr>
          <a:xfrm>
            <a:off x="3432176" y="5445126"/>
            <a:ext cx="1655763" cy="1223963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8" name="Скругленный прямоугольник 144">
            <a:extLst>
              <a:ext uri="{FF2B5EF4-FFF2-40B4-BE49-F238E27FC236}">
                <a16:creationId xmlns:a16="http://schemas.microsoft.com/office/drawing/2014/main" xmlns="" id="{3EB0A1A3-B5F9-449D-ADEF-649EE920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6381750"/>
            <a:ext cx="8588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ahoma" panose="020B0604030504040204" pitchFamily="34" charset="0"/>
              </a:rPr>
              <a:t>Дальше</a:t>
            </a:r>
          </a:p>
        </p:txBody>
      </p:sp>
      <p:sp>
        <p:nvSpPr>
          <p:cNvPr id="139" name="Скругленный прямоугольник 143">
            <a:extLst>
              <a:ext uri="{FF2B5EF4-FFF2-40B4-BE49-F238E27FC236}">
                <a16:creationId xmlns:a16="http://schemas.microsoft.com/office/drawing/2014/main" xmlns="" id="{7FEE1C5E-F487-4B10-A35F-6320DB85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099" y="5437187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0" name="Скругленный прямоугольник 144">
            <a:extLst>
              <a:ext uri="{FF2B5EF4-FFF2-40B4-BE49-F238E27FC236}">
                <a16:creationId xmlns:a16="http://schemas.microsoft.com/office/drawing/2014/main" xmlns="" id="{33F99AF9-BCF3-4811-BDE4-E646C6F6A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413" y="6408738"/>
            <a:ext cx="787400" cy="246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ahoma" panose="020B0604030504040204" pitchFamily="34" charset="0"/>
              </a:rPr>
              <a:t>Дальше</a:t>
            </a:r>
          </a:p>
        </p:txBody>
      </p:sp>
      <p:sp>
        <p:nvSpPr>
          <p:cNvPr id="141" name="Скругленный прямоугольник 143">
            <a:extLst>
              <a:ext uri="{FF2B5EF4-FFF2-40B4-BE49-F238E27FC236}">
                <a16:creationId xmlns:a16="http://schemas.microsoft.com/office/drawing/2014/main" xmlns="" id="{841A6F72-7B50-4070-A942-8AA2BC1C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589" y="5445126"/>
            <a:ext cx="16557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2" name="Скругленный прямоугольник 143">
            <a:extLst>
              <a:ext uri="{FF2B5EF4-FFF2-40B4-BE49-F238E27FC236}">
                <a16:creationId xmlns:a16="http://schemas.microsoft.com/office/drawing/2014/main" xmlns="" id="{B8B127A4-6301-4428-8FD1-D0FFEECB0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97" y="5428455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" name="Скругленный прямоугольник 144">
            <a:extLst>
              <a:ext uri="{FF2B5EF4-FFF2-40B4-BE49-F238E27FC236}">
                <a16:creationId xmlns:a16="http://schemas.microsoft.com/office/drawing/2014/main" xmlns="" id="{3827B8DA-7DB6-470F-8213-4AE9DD04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57" y="5061188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146" name="Скругленный прямоугольник 144">
            <a:extLst>
              <a:ext uri="{FF2B5EF4-FFF2-40B4-BE49-F238E27FC236}">
                <a16:creationId xmlns:a16="http://schemas.microsoft.com/office/drawing/2014/main" xmlns="" id="{ADEEFF9A-63B5-4D09-90B9-9313ED7D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632" y="5061188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47" name="Скругленный прямоугольник 143">
            <a:extLst>
              <a:ext uri="{FF2B5EF4-FFF2-40B4-BE49-F238E27FC236}">
                <a16:creationId xmlns:a16="http://schemas.microsoft.com/office/drawing/2014/main" xmlns="" id="{7FEA1DC6-AEF5-4E18-A813-BBE598C2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030" y="4149725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8" name="Скругленный прямоугольник 144">
            <a:extLst>
              <a:ext uri="{FF2B5EF4-FFF2-40B4-BE49-F238E27FC236}">
                <a16:creationId xmlns:a16="http://schemas.microsoft.com/office/drawing/2014/main" xmlns="" id="{192EC4E3-ED4E-4C3A-8596-442E994C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9" y="381793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Пат</a:t>
            </a:r>
          </a:p>
        </p:txBody>
      </p:sp>
      <p:sp>
        <p:nvSpPr>
          <p:cNvPr id="149" name="Скругленный прямоугольник 144">
            <a:extLst>
              <a:ext uri="{FF2B5EF4-FFF2-40B4-BE49-F238E27FC236}">
                <a16:creationId xmlns:a16="http://schemas.microsoft.com/office/drawing/2014/main" xmlns="" id="{4B281F26-C4AD-4FB5-8E37-D45C90DB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81793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Мат</a:t>
            </a:r>
          </a:p>
        </p:txBody>
      </p:sp>
      <p:sp>
        <p:nvSpPr>
          <p:cNvPr id="150" name="Скругленный прямоугольник 143">
            <a:extLst>
              <a:ext uri="{FF2B5EF4-FFF2-40B4-BE49-F238E27FC236}">
                <a16:creationId xmlns:a16="http://schemas.microsoft.com/office/drawing/2014/main" xmlns="" id="{6D47BC6B-0903-4D51-B43F-0A24F46E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72" y="2870240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1" name="Скругленный прямоугольник 144">
            <a:extLst>
              <a:ext uri="{FF2B5EF4-FFF2-40B4-BE49-F238E27FC236}">
                <a16:creationId xmlns:a16="http://schemas.microsoft.com/office/drawing/2014/main" xmlns="" id="{A3852780-1AEB-4F78-9E25-F7CAC8D6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2536825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152" name="Скругленный прямоугольник 144">
            <a:extLst>
              <a:ext uri="{FF2B5EF4-FFF2-40B4-BE49-F238E27FC236}">
                <a16:creationId xmlns:a16="http://schemas.microsoft.com/office/drawing/2014/main" xmlns="" id="{3BFE1978-EA3E-4EA6-80CB-1C66A358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4" y="2536825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153" name="Скругленный прямоугольник 143">
            <a:extLst>
              <a:ext uri="{FF2B5EF4-FFF2-40B4-BE49-F238E27FC236}">
                <a16:creationId xmlns:a16="http://schemas.microsoft.com/office/drawing/2014/main" xmlns="" id="{7D07F3AB-28CB-4A3E-A50D-2A2B706CA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892" y="1600200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</a:p>
        </p:txBody>
      </p:sp>
      <p:sp>
        <p:nvSpPr>
          <p:cNvPr id="154" name="Скругленный прямоугольник 144">
            <a:extLst>
              <a:ext uri="{FF2B5EF4-FFF2-40B4-BE49-F238E27FC236}">
                <a16:creationId xmlns:a16="http://schemas.microsoft.com/office/drawing/2014/main" xmlns="" id="{D846EC9C-218B-47DB-8D97-96918301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1268414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400" dirty="0">
                <a:latin typeface="Tahoma" panose="020B0604030504040204" pitchFamily="34" charset="0"/>
              </a:rPr>
              <a:t>D8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  <p:sp>
        <p:nvSpPr>
          <p:cNvPr id="155" name="Скругленный прямоугольник 144">
            <a:extLst>
              <a:ext uri="{FF2B5EF4-FFF2-40B4-BE49-F238E27FC236}">
                <a16:creationId xmlns:a16="http://schemas.microsoft.com/office/drawing/2014/main" xmlns="" id="{D4BC3CDB-4942-4E35-BB7C-1A609175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268414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Е8</a:t>
            </a:r>
          </a:p>
        </p:txBody>
      </p:sp>
      <p:sp>
        <p:nvSpPr>
          <p:cNvPr id="156" name="Скругленный прямоугольник 143">
            <a:extLst>
              <a:ext uri="{FF2B5EF4-FFF2-40B4-BE49-F238E27FC236}">
                <a16:creationId xmlns:a16="http://schemas.microsoft.com/office/drawing/2014/main" xmlns="" id="{12074FEA-D8CF-456A-81F8-6B4E9A52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726" y="333376"/>
            <a:ext cx="16557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7" name="Скругленный прямоугольник 144">
            <a:extLst>
              <a:ext uri="{FF2B5EF4-FFF2-40B4-BE49-F238E27FC236}">
                <a16:creationId xmlns:a16="http://schemas.microsoft.com/office/drawing/2014/main" xmlns="" id="{9FD79000-F22C-410E-8550-89D08948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27000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158" name="Скругленный прямоугольник 144">
            <a:extLst>
              <a:ext uri="{FF2B5EF4-FFF2-40B4-BE49-F238E27FC236}">
                <a16:creationId xmlns:a16="http://schemas.microsoft.com/office/drawing/2014/main" xmlns="" id="{A3F2016D-7A96-440E-84B7-B39528AE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9" y="1270000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159" name="Скругленный прямоугольник 143">
            <a:extLst>
              <a:ext uri="{FF2B5EF4-FFF2-40B4-BE49-F238E27FC236}">
                <a16:creationId xmlns:a16="http://schemas.microsoft.com/office/drawing/2014/main" xmlns="" id="{F2F53B2A-424C-4854-8148-E2BF1EC5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016" y="333376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24" name="Скругленный прямоугольник 144">
            <a:extLst>
              <a:ext uri="{FF2B5EF4-FFF2-40B4-BE49-F238E27FC236}">
                <a16:creationId xmlns:a16="http://schemas.microsoft.com/office/drawing/2014/main" xmlns="" id="{8770A91B-0C3C-434E-8E12-83B37F408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94" y="2478782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8225" name="Скругленный прямоугольник 144">
            <a:extLst>
              <a:ext uri="{FF2B5EF4-FFF2-40B4-BE49-F238E27FC236}">
                <a16:creationId xmlns:a16="http://schemas.microsoft.com/office/drawing/2014/main" xmlns="" id="{B6182D86-070B-4B18-8ED5-AE96E8067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621" y="2492375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8226" name="Скругленный прямоугольник 143">
            <a:extLst>
              <a:ext uri="{FF2B5EF4-FFF2-40B4-BE49-F238E27FC236}">
                <a16:creationId xmlns:a16="http://schemas.microsoft.com/office/drawing/2014/main" xmlns="" id="{3F275A60-6137-487C-AF52-6A46C6B54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15" y="1598612"/>
            <a:ext cx="1655762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</a:p>
        </p:txBody>
      </p:sp>
      <p:sp>
        <p:nvSpPr>
          <p:cNvPr id="8227" name="Скругленный прямоугольник 144">
            <a:extLst>
              <a:ext uri="{FF2B5EF4-FFF2-40B4-BE49-F238E27FC236}">
                <a16:creationId xmlns:a16="http://schemas.microsoft.com/office/drawing/2014/main" xmlns="" id="{87A18891-8AC0-473C-84D4-2EA3E0E3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043" y="3681755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8228" name="Скругленный прямоугольник 144">
            <a:extLst>
              <a:ext uri="{FF2B5EF4-FFF2-40B4-BE49-F238E27FC236}">
                <a16:creationId xmlns:a16="http://schemas.microsoft.com/office/drawing/2014/main" xmlns="" id="{FF240990-B011-4304-97D0-D068C28A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4" y="3674270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8229" name="Скругленный прямоугольник 143">
            <a:extLst>
              <a:ext uri="{FF2B5EF4-FFF2-40B4-BE49-F238E27FC236}">
                <a16:creationId xmlns:a16="http://schemas.microsoft.com/office/drawing/2014/main" xmlns="" id="{383999CB-3FC3-4B61-9C81-D445D542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861" y="2884029"/>
            <a:ext cx="1655762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30" name="Скругленный прямоугольник 144">
            <a:extLst>
              <a:ext uri="{FF2B5EF4-FFF2-40B4-BE49-F238E27FC236}">
                <a16:creationId xmlns:a16="http://schemas.microsoft.com/office/drawing/2014/main" xmlns="" id="{B17DE4CC-C658-448C-BD20-B5FA0CCC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497" y="2478782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8231" name="Скругленный прямоугольник 144">
            <a:extLst>
              <a:ext uri="{FF2B5EF4-FFF2-40B4-BE49-F238E27FC236}">
                <a16:creationId xmlns:a16="http://schemas.microsoft.com/office/drawing/2014/main" xmlns="" id="{BC99FFB2-049C-4712-9A7F-9AE65742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338" y="2478782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8232" name="Скругленный прямоугольник 143">
            <a:extLst>
              <a:ext uri="{FF2B5EF4-FFF2-40B4-BE49-F238E27FC236}">
                <a16:creationId xmlns:a16="http://schemas.microsoft.com/office/drawing/2014/main" xmlns="" id="{5262FB0B-67D9-4475-BF1A-AAC1571F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776" y="1600201"/>
            <a:ext cx="16557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chemeClr val="accent1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33" name="Скругленный прямоугольник 144">
            <a:extLst>
              <a:ext uri="{FF2B5EF4-FFF2-40B4-BE49-F238E27FC236}">
                <a16:creationId xmlns:a16="http://schemas.microsoft.com/office/drawing/2014/main" xmlns="" id="{BE00C5A7-D2C8-4117-94DB-9CDC8F068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4" y="1270000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Нет</a:t>
            </a:r>
          </a:p>
        </p:txBody>
      </p:sp>
      <p:sp>
        <p:nvSpPr>
          <p:cNvPr id="8234" name="Скругленный прямоугольник 144">
            <a:extLst>
              <a:ext uri="{FF2B5EF4-FFF2-40B4-BE49-F238E27FC236}">
                <a16:creationId xmlns:a16="http://schemas.microsoft.com/office/drawing/2014/main" xmlns="" id="{FA469DC2-2250-4667-9479-49CB66DD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9" y="1270000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ahoma" panose="020B0604030504040204" pitchFamily="34" charset="0"/>
              </a:rPr>
              <a:t>Да</a:t>
            </a:r>
          </a:p>
        </p:txBody>
      </p:sp>
      <p:sp>
        <p:nvSpPr>
          <p:cNvPr id="8235" name="Скругленный прямоугольник 143">
            <a:extLst>
              <a:ext uri="{FF2B5EF4-FFF2-40B4-BE49-F238E27FC236}">
                <a16:creationId xmlns:a16="http://schemas.microsoft.com/office/drawing/2014/main" xmlns="" id="{770B443C-B187-4598-ADDA-4A5C351A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150" y="334131"/>
            <a:ext cx="16557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BD"/>
              </a:gs>
              <a:gs pos="100000">
                <a:srgbClr val="DADAB4"/>
              </a:gs>
            </a:gsLst>
            <a:lin ang="2700000" scaled="1"/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36" name="Скругленный прямоугольник 144">
            <a:extLst>
              <a:ext uri="{FF2B5EF4-FFF2-40B4-BE49-F238E27FC236}">
                <a16:creationId xmlns:a16="http://schemas.microsoft.com/office/drawing/2014/main" xmlns="" id="{ABBA961A-F71E-442F-9160-E0455E09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9" y="28575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b="1">
                <a:latin typeface="Tahoma" panose="020B0604030504040204" pitchFamily="34" charset="0"/>
              </a:rPr>
              <a:t>II</a:t>
            </a:r>
            <a:endParaRPr lang="ru-RU" altLang="ru-RU" sz="1600" b="1">
              <a:latin typeface="Tahoma" panose="020B0604030504040204" pitchFamily="34" charset="0"/>
            </a:endParaRPr>
          </a:p>
        </p:txBody>
      </p:sp>
      <p:sp>
        <p:nvSpPr>
          <p:cNvPr id="8237" name="Скругленный прямоугольник 143">
            <a:extLst>
              <a:ext uri="{FF2B5EF4-FFF2-40B4-BE49-F238E27FC236}">
                <a16:creationId xmlns:a16="http://schemas.microsoft.com/office/drawing/2014/main" xmlns="" id="{7F884DA2-8568-4FBB-B35B-1D532705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623" y="1974837"/>
            <a:ext cx="4537075" cy="316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74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8A8A4C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1">
                <a:solidFill>
                  <a:schemeClr val="accent2"/>
                </a:solidFill>
                <a:latin typeface="Tahoma" panose="020B0604030504040204" pitchFamily="34" charset="0"/>
              </a:rPr>
              <a:t>Молодцы!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 nodeType="clickPar">
                      <p:stCondLst>
                        <p:cond delay="0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 nodeType="clickPar">
                      <p:stCondLst>
                        <p:cond delay="0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 nodeType="clickPar">
                      <p:stCondLst>
                        <p:cond delay="0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3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 nodeType="clickPar">
                      <p:stCondLst>
                        <p:cond delay="0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 nodeType="clickPar">
                      <p:stCondLst>
                        <p:cond delay="0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 nodeType="clickPar">
                      <p:stCondLst>
                        <p:cond delay="0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 nodeType="clickPar">
                      <p:stCondLst>
                        <p:cond delay="0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 nodeType="clickPar">
                      <p:stCondLst>
                        <p:cond delay="0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40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 nodeType="clickPar">
                      <p:stCondLst>
                        <p:cond delay="0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 nodeType="clickPar">
                      <p:stCondLst>
                        <p:cond delay="0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 nodeType="clickPar">
                      <p:stCondLst>
                        <p:cond delay="0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 nodeType="clickPar">
                      <p:stCondLst>
                        <p:cond delay="0"/>
                      </p:stCondLst>
                      <p:childTnLst>
                        <p:par>
                          <p:cTn id="4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 nodeType="clickPar">
                      <p:stCondLst>
                        <p:cond delay="0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47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 nodeType="clickPar">
                      <p:stCondLst>
                        <p:cond delay="0"/>
                      </p:stCondLst>
                      <p:childTnLst>
                        <p:par>
                          <p:cTn id="5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 nodeType="clickPar">
                      <p:stCondLst>
                        <p:cond delay="0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5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 nodeType="clickPar">
                      <p:stCondLst>
                        <p:cond delay="0"/>
                      </p:stCondLst>
                      <p:childTnLst>
                        <p:par>
                          <p:cTn id="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 nodeType="clickPar">
                      <p:stCondLst>
                        <p:cond delay="0"/>
                      </p:stCondLst>
                      <p:childTnLst>
                        <p:par>
                          <p:cTn id="5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555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4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 nodeType="clickPar">
                      <p:stCondLst>
                        <p:cond delay="0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5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5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 nodeType="clickPar">
                      <p:stCondLst>
                        <p:cond delay="0"/>
                      </p:stCondLst>
                      <p:childTnLst>
                        <p:par>
                          <p:cTn id="5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581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7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8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 nodeType="clickPar">
                      <p:stCondLst>
                        <p:cond delay="0"/>
                      </p:stCondLst>
                      <p:childTnLst>
                        <p:par>
                          <p:cTn id="5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1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8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8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 nodeType="clickPar">
                      <p:stCondLst>
                        <p:cond delay="0"/>
                      </p:stCondLst>
                      <p:childTnLst>
                        <p:par>
                          <p:cTn id="5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9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0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 nodeType="clickPar">
                      <p:stCondLst>
                        <p:cond delay="0"/>
                      </p:stCondLst>
                      <p:childTnLst>
                        <p:par>
                          <p:cTn id="6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7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8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 nodeType="clickPar">
                      <p:stCondLst>
                        <p:cond delay="0"/>
                      </p:stCondLst>
                      <p:childTnLst>
                        <p:par>
                          <p:cTn id="6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2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633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3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8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 nodeType="clickPar">
                      <p:stCondLst>
                        <p:cond delay="0"/>
                      </p:stCondLst>
                      <p:childTnLst>
                        <p:par>
                          <p:cTn id="6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3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8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 nodeType="clickPar">
                      <p:stCondLst>
                        <p:cond delay="0"/>
                      </p:stCondLst>
                      <p:childTnLst>
                        <p:par>
                          <p:cTn id="6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1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5B1"/>
                                      </p:to>
                                    </p:animClr>
                                    <p:set>
                                      <p:cBhvr>
                                        <p:cTn id="65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2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63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6"/>
                  </p:tgtEl>
                </p:cond>
              </p:nextCondLst>
            </p:seq>
          </p:childTnLst>
        </p:cTn>
      </p:par>
    </p:tnLst>
    <p:bldLst>
      <p:bldP spid="144" grpId="0" animBg="1"/>
      <p:bldP spid="6" grpId="0" animBg="1"/>
      <p:bldP spid="11" grpId="0" animBg="1"/>
      <p:bldP spid="15" grpId="0" animBg="1"/>
      <p:bldP spid="19" grpId="0" animBg="1"/>
      <p:bldP spid="27" grpId="0" animBg="1"/>
      <p:bldP spid="30" grpId="0" animBg="1"/>
      <p:bldP spid="8193" grpId="0" animBg="1"/>
      <p:bldP spid="8203" grpId="0" animBg="1"/>
      <p:bldP spid="8218" grpId="0" animBg="1"/>
      <p:bldP spid="128" grpId="0" animBg="1"/>
      <p:bldP spid="131" grpId="0" animBg="1"/>
      <p:bldP spid="134" grpId="0" animBg="1"/>
      <p:bldP spid="137" grpId="0" animBg="1"/>
      <p:bldP spid="139" grpId="0" animBg="1"/>
      <p:bldP spid="141" grpId="0" animBg="1"/>
      <p:bldP spid="142" grpId="0" animBg="1"/>
      <p:bldP spid="147" grpId="0" animBg="1"/>
      <p:bldP spid="150" grpId="0" animBg="1"/>
      <p:bldP spid="153" grpId="0" animBg="1"/>
      <p:bldP spid="156" grpId="0" animBg="1"/>
      <p:bldP spid="159" grpId="0" animBg="1"/>
      <p:bldP spid="8226" grpId="0" animBg="1"/>
      <p:bldP spid="8229" grpId="0" animBg="1"/>
      <p:bldP spid="8232" grpId="0" animBg="1"/>
      <p:bldP spid="8235" grpId="0" animBg="1"/>
      <p:bldP spid="82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>
                <a:latin typeface="Arial Narrow" panose="020B0606020202030204" pitchFamily="34" charset="0"/>
              </a:rPr>
              <a:t>: </a:t>
            </a:r>
            <a:r>
              <a:rPr lang="ru-RU" dirty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A3D8EC0-6F00-41CB-A915-1FB7467E3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019300"/>
            <a:ext cx="7391400" cy="4157663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>
                <a:latin typeface="Arial Narrow" panose="020B0606020202030204" pitchFamily="34" charset="0"/>
              </a:rPr>
              <a:t>интернет-ресурсы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Шахматная школа. Методическое пособие для учителя. Владимир Барский. Библиотека РШФ. Москва 2016</a:t>
            </a:r>
            <a:endParaRPr lang="en-US" sz="3200" dirty="0">
              <a:latin typeface="Arial Narrow" panose="020B0606020202030204" pitchFamily="34" charset="0"/>
            </a:endParaRPr>
          </a:p>
          <a:p>
            <a:r>
              <a:rPr lang="ru-RU" sz="3200" dirty="0">
                <a:latin typeface="Arial Narrow" panose="020B0606020202030204" pitchFamily="34" charset="0"/>
              </a:rPr>
              <a:t>Шахматы в школе. Второй год обучения: учеб. пособие для </a:t>
            </a:r>
            <a:r>
              <a:rPr lang="ru-RU" sz="3200" dirty="0" err="1">
                <a:latin typeface="Arial Narrow" panose="020B0606020202030204" pitchFamily="34" charset="0"/>
              </a:rPr>
              <a:t>общеобразоват</a:t>
            </a:r>
            <a:r>
              <a:rPr lang="ru-RU" sz="3200" dirty="0">
                <a:latin typeface="Arial Narrow" panose="020B0606020202030204" pitchFamily="34" charset="0"/>
              </a:rPr>
              <a:t>. организаций / Е.А. Прудникова, Е.И. Волкова. – М.: Просвещение, 2017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Тел. 8-923-790-4155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E-mail</a:t>
            </a:r>
            <a:r>
              <a:rPr lang="ru-RU" sz="3200" dirty="0">
                <a:latin typeface="Arial Narrow" panose="020B0606020202030204" pitchFamily="34" charset="0"/>
              </a:rPr>
              <a:t>: </a:t>
            </a:r>
            <a:r>
              <a:rPr lang="en-US" sz="3200" dirty="0">
                <a:latin typeface="Arial Narrow" panose="020B0606020202030204" pitchFamily="34" charset="0"/>
              </a:rPr>
              <a:t>kissto4ka88@mail.ru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472</Words>
  <Application>Microsoft Office PowerPoint</Application>
  <PresentationFormat>Широкоэкранный</PresentationFormat>
  <Paragraphs>105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Презентация PowerPoint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Аборнев С.М.</cp:lastModifiedBy>
  <cp:revision>11</cp:revision>
  <dcterms:created xsi:type="dcterms:W3CDTF">2024-11-18T14:41:57Z</dcterms:created>
  <dcterms:modified xsi:type="dcterms:W3CDTF">2024-12-16T06:45:24Z</dcterms:modified>
</cp:coreProperties>
</file>