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77" r:id="rId2"/>
    <p:sldId id="279" r:id="rId3"/>
    <p:sldId id="280" r:id="rId4"/>
    <p:sldId id="281" r:id="rId5"/>
    <p:sldId id="282" r:id="rId6"/>
    <p:sldId id="285" r:id="rId7"/>
    <p:sldId id="28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801F"/>
    <a:srgbClr val="0F2741"/>
    <a:srgbClr val="001736"/>
    <a:srgbClr val="003374"/>
    <a:srgbClr val="173A8D"/>
    <a:srgbClr val="C9A093"/>
    <a:srgbClr val="F1F1F1"/>
    <a:srgbClr val="385592"/>
    <a:srgbClr val="3A5896"/>
    <a:srgbClr val="1D3C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 autoAdjust="0"/>
  </p:normalViewPr>
  <p:slideViewPr>
    <p:cSldViewPr snapToGrid="0">
      <p:cViewPr varScale="1">
        <p:scale>
          <a:sx n="67" d="100"/>
          <a:sy n="67" d="100"/>
        </p:scale>
        <p:origin x="1244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E87A0-7453-40BD-BF19-47FD973F88D4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D47A2-B8E0-4CC1-B29A-EEB62BE58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05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ru-RU"/>
              <a:pPr/>
              <a:t>16.11.2024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ru-RU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ru-RU"/>
              <a:t>Образец подзаголовка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ru-RU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r>
              <a:rPr lang="ru-RU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5772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33800" y="1316420"/>
            <a:ext cx="4953000" cy="1416269"/>
          </a:xfrm>
        </p:spPr>
        <p:txBody>
          <a:bodyPr>
            <a:normAutofit/>
          </a:bodyPr>
          <a:lstStyle/>
          <a:p>
            <a:r>
              <a:rPr lang="ru-RU" dirty="0" err="1"/>
              <a:t>Карунина</a:t>
            </a:r>
            <a:r>
              <a:rPr lang="ru-RU" dirty="0"/>
              <a:t> Лариса Валерьевна , заместитель директора по воспитательной работе МКОУ «</a:t>
            </a:r>
            <a:r>
              <a:rPr lang="ru-RU" dirty="0" err="1"/>
              <a:t>Ребрихинская</a:t>
            </a:r>
            <a:r>
              <a:rPr lang="ru-RU" dirty="0"/>
              <a:t> СОШ»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3048000"/>
            <a:ext cx="7239000" cy="1828800"/>
          </a:xfrm>
        </p:spPr>
        <p:txBody>
          <a:bodyPr>
            <a:noAutofit/>
          </a:bodyPr>
          <a:lstStyle/>
          <a:p>
            <a:r>
              <a:rPr lang="ru-RU" sz="3200" cap="all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cap="all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World-kafe</a:t>
            </a:r>
            <a:r>
              <a:rPr lang="ru-RU" sz="3200" cap="all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» как одна из форм проведения профориентационной работы в сельской школе</a:t>
            </a:r>
            <a:endParaRPr lang="ru-RU" sz="3200" b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3B8313-49DD-4AA0-A636-40302DBDB177}"/>
              </a:ext>
            </a:extLst>
          </p:cNvPr>
          <p:cNvSpPr txBox="1"/>
          <p:nvPr/>
        </p:nvSpPr>
        <p:spPr>
          <a:xfrm>
            <a:off x="3657600" y="5314950"/>
            <a:ext cx="3038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21 ноября 2024г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20EFB73-C8BF-4ADC-A076-01066DFEE878}"/>
              </a:ext>
            </a:extLst>
          </p:cNvPr>
          <p:cNvSpPr/>
          <p:nvPr/>
        </p:nvSpPr>
        <p:spPr>
          <a:xfrm>
            <a:off x="228600" y="162258"/>
            <a:ext cx="30670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Региональный методический эфир  РИП и БЛП</a:t>
            </a:r>
          </a:p>
          <a:p>
            <a:r>
              <a:rPr lang="ru-RU" dirty="0"/>
              <a:t>«Реализация инновационных проектов в образовательных</a:t>
            </a:r>
          </a:p>
          <a:p>
            <a:r>
              <a:rPr lang="ru-RU" dirty="0"/>
              <a:t>организациях Алтайского края»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34035" y="1002609"/>
            <a:ext cx="7216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FFC000"/>
                </a:solidFill>
              </a:rPr>
              <a:t>World</a:t>
            </a:r>
            <a:r>
              <a:rPr lang="ru-RU" sz="2400" b="1" dirty="0">
                <a:solidFill>
                  <a:srgbClr val="FFC000"/>
                </a:solidFill>
              </a:rPr>
              <a:t> </a:t>
            </a:r>
            <a:r>
              <a:rPr lang="ru-RU" sz="2400" b="1" dirty="0" err="1">
                <a:solidFill>
                  <a:srgbClr val="FFC000"/>
                </a:solidFill>
              </a:rPr>
              <a:t>cafe</a:t>
            </a:r>
            <a:r>
              <a:rPr lang="ru-RU" sz="2400" b="1" dirty="0">
                <a:solidFill>
                  <a:srgbClr val="FFC000"/>
                </a:solidFill>
              </a:rPr>
              <a:t> (Мировое кафе) — метод сфокусированного неформального обсуждения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272C08-9DDC-421C-8FCC-00B1A70D4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2594" y="3681953"/>
            <a:ext cx="1408858" cy="2173438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2766D8B1-8C0F-4197-9E21-28278EFA993B}"/>
              </a:ext>
            </a:extLst>
          </p:cNvPr>
          <p:cNvSpPr/>
          <p:nvPr/>
        </p:nvSpPr>
        <p:spPr>
          <a:xfrm>
            <a:off x="982548" y="1914525"/>
            <a:ext cx="5370627" cy="39408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Калифорния, 1995 год. Небольшая группа лидеров из бизнеса и науки собралась в некотором доме. Никто из них не планировал создать социальную инновацию, которая быстро распространится по миру в следующие 16 лет.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Утром они расположились большим кругом во дворе дома, но их планы нарушил дождь. Переместившись в дом, участники спонтанно разделились на две группы, которые расположились за столами. Время от времени группы прерывались, чтобы поменяться столами и обменяться идеями. Общение оказалось гораздо плодотворнее, чем они могли себе представить.</a:t>
            </a:r>
          </a:p>
        </p:txBody>
      </p:sp>
    </p:spTree>
    <p:extLst>
      <p:ext uri="{BB962C8B-B14F-4D97-AF65-F5344CB8AC3E}">
        <p14:creationId xmlns:p14="http://schemas.microsoft.com/office/powerpoint/2010/main" val="4142320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solidFill>
                  <a:srgbClr val="FFC000"/>
                </a:solidFill>
              </a:rPr>
              <a:t>Идеальны для применения метода «</a:t>
            </a:r>
            <a:r>
              <a:rPr lang="ru-RU" sz="3200" b="1" dirty="0" err="1">
                <a:solidFill>
                  <a:srgbClr val="FFC000"/>
                </a:solidFill>
              </a:rPr>
              <a:t>world</a:t>
            </a:r>
            <a:r>
              <a:rPr lang="ru-RU" sz="3200" b="1" dirty="0">
                <a:solidFill>
                  <a:srgbClr val="FFC000"/>
                </a:solidFill>
              </a:rPr>
              <a:t> </a:t>
            </a:r>
            <a:r>
              <a:rPr lang="ru-RU" sz="3200" b="1" dirty="0" err="1">
                <a:solidFill>
                  <a:srgbClr val="FFC000"/>
                </a:solidFill>
              </a:rPr>
              <a:t>cafe</a:t>
            </a:r>
            <a:r>
              <a:rPr lang="ru-RU" sz="3200" b="1" dirty="0">
                <a:solidFill>
                  <a:srgbClr val="FFC000"/>
                </a:solidFill>
              </a:rPr>
              <a:t>» ситуации, когда:</a:t>
            </a:r>
            <a:endParaRPr lang="ru-RU" sz="32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524" y="1343199"/>
            <a:ext cx="8568952" cy="4401205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ru-RU" sz="2000" dirty="0"/>
              <a:t>предстоит решение комплексной проблемы, требующей разностороннего подхода;</a:t>
            </a:r>
          </a:p>
          <a:p>
            <a:pPr marL="457200" indent="-457200"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ru-RU" sz="2000" dirty="0"/>
              <a:t>нужно принять нестандартное решение;</a:t>
            </a:r>
          </a:p>
          <a:p>
            <a:pPr marL="457200" indent="-457200"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ru-RU" sz="2000" dirty="0"/>
              <a:t>важно, чтобы «все поговорили со всеми» и выработали общее видение проблемы;</a:t>
            </a:r>
          </a:p>
          <a:p>
            <a:pPr marL="457200" indent="-457200"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ru-RU" sz="2000" dirty="0"/>
              <a:t>существует несколько точек зрения на один и тот же вопрос, и необходимо их упорядочить.</a:t>
            </a:r>
          </a:p>
        </p:txBody>
      </p:sp>
    </p:spTree>
    <p:extLst>
      <p:ext uri="{BB962C8B-B14F-4D97-AF65-F5344CB8AC3E}">
        <p14:creationId xmlns:p14="http://schemas.microsoft.com/office/powerpoint/2010/main" val="2673062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"/>
            <a:ext cx="8193741" cy="133773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C000"/>
                </a:solidFill>
              </a:rPr>
              <a:t>«Мировое кафе»: режим работы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320" y="1273035"/>
            <a:ext cx="9143999" cy="5676900"/>
          </a:xfrm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/>
              <a:t>Обычное количество участников - не менее 12-15 человек.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/>
              <a:t> по  3-7 человек за столик.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/>
              <a:t> за столиком один человек - «гость», остальные - его «хозяева».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/>
              <a:t>Гостей должно быть столько, сколько будет столиков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/>
              <a:t>Идеи фиксируют в схеме, диаграмме, рисунке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/>
              <a:t> Смена столиков по команде ведущего через определённое время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/>
              <a:t>Смена гостей по часовой стрелке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/>
              <a:t>Смен столько, сколько столиков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/>
              <a:t> «вернисаж бумажных скатертей» - результаты всех участников вывешивают для всеобщего ознакомления и обсуждения.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/>
              <a:t>Хозяин каждого стола презентует результаты всей группы</a:t>
            </a:r>
          </a:p>
          <a:p>
            <a:pPr algn="just"/>
            <a:endParaRPr lang="ru-RU" sz="16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468C5A2-61C6-427A-942B-589689BD32A5}"/>
              </a:ext>
            </a:extLst>
          </p:cNvPr>
          <p:cNvSpPr/>
          <p:nvPr/>
        </p:nvSpPr>
        <p:spPr>
          <a:xfrm>
            <a:off x="950258" y="4705350"/>
            <a:ext cx="1078567" cy="676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57D53078-D7D4-453A-8AC4-5E907EDA424B}"/>
              </a:ext>
            </a:extLst>
          </p:cNvPr>
          <p:cNvSpPr/>
          <p:nvPr/>
        </p:nvSpPr>
        <p:spPr>
          <a:xfrm>
            <a:off x="441792" y="4817266"/>
            <a:ext cx="508466" cy="51911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63FF1FF2-C9E2-448F-A58C-F21C6909780E}"/>
              </a:ext>
            </a:extLst>
          </p:cNvPr>
          <p:cNvSpPr/>
          <p:nvPr/>
        </p:nvSpPr>
        <p:spPr>
          <a:xfrm>
            <a:off x="1057275" y="4381501"/>
            <a:ext cx="314325" cy="3238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265B5899-8458-484A-A730-B7CC37089DFC}"/>
              </a:ext>
            </a:extLst>
          </p:cNvPr>
          <p:cNvSpPr/>
          <p:nvPr/>
        </p:nvSpPr>
        <p:spPr>
          <a:xfrm>
            <a:off x="1489541" y="4381499"/>
            <a:ext cx="314325" cy="3238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079AF2BC-0EC2-4C02-85FA-2C616CEC6A08}"/>
              </a:ext>
            </a:extLst>
          </p:cNvPr>
          <p:cNvSpPr/>
          <p:nvPr/>
        </p:nvSpPr>
        <p:spPr>
          <a:xfrm>
            <a:off x="2070567" y="4833936"/>
            <a:ext cx="314325" cy="3238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3B783B06-C376-4768-B363-1821E579968D}"/>
              </a:ext>
            </a:extLst>
          </p:cNvPr>
          <p:cNvSpPr/>
          <p:nvPr/>
        </p:nvSpPr>
        <p:spPr>
          <a:xfrm>
            <a:off x="1526520" y="5414961"/>
            <a:ext cx="314325" cy="3238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E7A0C6F5-2437-47C7-8025-9FDB089A8EE5}"/>
              </a:ext>
            </a:extLst>
          </p:cNvPr>
          <p:cNvSpPr/>
          <p:nvPr/>
        </p:nvSpPr>
        <p:spPr>
          <a:xfrm>
            <a:off x="908516" y="5426868"/>
            <a:ext cx="314325" cy="3238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A744B914-AEF3-47E3-82B1-BD4BF7DD7B0C}"/>
              </a:ext>
            </a:extLst>
          </p:cNvPr>
          <p:cNvSpPr/>
          <p:nvPr/>
        </p:nvSpPr>
        <p:spPr>
          <a:xfrm>
            <a:off x="4374909" y="5264943"/>
            <a:ext cx="314325" cy="3238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5122503-5C25-4DF9-9465-7EAD8AD425D9}"/>
              </a:ext>
            </a:extLst>
          </p:cNvPr>
          <p:cNvSpPr/>
          <p:nvPr/>
        </p:nvSpPr>
        <p:spPr>
          <a:xfrm>
            <a:off x="4181037" y="5588793"/>
            <a:ext cx="1078567" cy="676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BAACA350-AA58-4BB3-91FE-277FD78F2953}"/>
              </a:ext>
            </a:extLst>
          </p:cNvPr>
          <p:cNvSpPr/>
          <p:nvPr/>
        </p:nvSpPr>
        <p:spPr>
          <a:xfrm>
            <a:off x="4874547" y="5253037"/>
            <a:ext cx="314325" cy="3238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FAAE1876-9431-4648-A15E-4F1B237956AA}"/>
              </a:ext>
            </a:extLst>
          </p:cNvPr>
          <p:cNvSpPr/>
          <p:nvPr/>
        </p:nvSpPr>
        <p:spPr>
          <a:xfrm>
            <a:off x="5374057" y="5776911"/>
            <a:ext cx="314325" cy="3238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4B55637E-7A1D-4D2D-A1B6-0C3FF3B4E612}"/>
              </a:ext>
            </a:extLst>
          </p:cNvPr>
          <p:cNvSpPr/>
          <p:nvPr/>
        </p:nvSpPr>
        <p:spPr>
          <a:xfrm>
            <a:off x="4874548" y="6281737"/>
            <a:ext cx="314325" cy="3238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D7684B29-DE19-4B31-AEAB-CE3A28957AE2}"/>
              </a:ext>
            </a:extLst>
          </p:cNvPr>
          <p:cNvSpPr/>
          <p:nvPr/>
        </p:nvSpPr>
        <p:spPr>
          <a:xfrm>
            <a:off x="4232733" y="6300786"/>
            <a:ext cx="314325" cy="3238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214857A2-19F2-4793-8B51-2BA39F0B6E41}"/>
              </a:ext>
            </a:extLst>
          </p:cNvPr>
          <p:cNvSpPr/>
          <p:nvPr/>
        </p:nvSpPr>
        <p:spPr>
          <a:xfrm>
            <a:off x="2446512" y="7058024"/>
            <a:ext cx="314325" cy="3238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D979E74-C74D-4B15-8B5A-0D661331F059}"/>
              </a:ext>
            </a:extLst>
          </p:cNvPr>
          <p:cNvSpPr/>
          <p:nvPr/>
        </p:nvSpPr>
        <p:spPr>
          <a:xfrm>
            <a:off x="7032260" y="4319586"/>
            <a:ext cx="1078567" cy="676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AE47E35D-EB44-4CDE-AA65-A12ACA14F37E}"/>
              </a:ext>
            </a:extLst>
          </p:cNvPr>
          <p:cNvSpPr/>
          <p:nvPr/>
        </p:nvSpPr>
        <p:spPr>
          <a:xfrm>
            <a:off x="7303155" y="5088729"/>
            <a:ext cx="314325" cy="3238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DE682AE1-8FD3-4A62-8BBE-BB30A49D860F}"/>
              </a:ext>
            </a:extLst>
          </p:cNvPr>
          <p:cNvSpPr/>
          <p:nvPr/>
        </p:nvSpPr>
        <p:spPr>
          <a:xfrm>
            <a:off x="7774643" y="5088729"/>
            <a:ext cx="314325" cy="3238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69306DB1-4942-4DC9-9D20-2E7866409F39}"/>
              </a:ext>
            </a:extLst>
          </p:cNvPr>
          <p:cNvSpPr/>
          <p:nvPr/>
        </p:nvSpPr>
        <p:spPr>
          <a:xfrm>
            <a:off x="8228769" y="4588666"/>
            <a:ext cx="314325" cy="3238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9189474A-C807-432F-AD76-621927276EF7}"/>
              </a:ext>
            </a:extLst>
          </p:cNvPr>
          <p:cNvSpPr/>
          <p:nvPr/>
        </p:nvSpPr>
        <p:spPr>
          <a:xfrm>
            <a:off x="7774642" y="3993352"/>
            <a:ext cx="314325" cy="3238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11773DB4-5D71-425E-B4B7-AC3B8A68C0D8}"/>
              </a:ext>
            </a:extLst>
          </p:cNvPr>
          <p:cNvSpPr/>
          <p:nvPr/>
        </p:nvSpPr>
        <p:spPr>
          <a:xfrm>
            <a:off x="7306241" y="4012400"/>
            <a:ext cx="314325" cy="3238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B6F5C3F3-F76C-4021-B812-C9612B89B8B4}"/>
              </a:ext>
            </a:extLst>
          </p:cNvPr>
          <p:cNvSpPr/>
          <p:nvPr/>
        </p:nvSpPr>
        <p:spPr>
          <a:xfrm>
            <a:off x="6501670" y="4609448"/>
            <a:ext cx="503135" cy="50840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2DCDA408-E131-47D0-9EF9-C69693794C68}"/>
              </a:ext>
            </a:extLst>
          </p:cNvPr>
          <p:cNvSpPr/>
          <p:nvPr/>
        </p:nvSpPr>
        <p:spPr>
          <a:xfrm>
            <a:off x="3636637" y="5662614"/>
            <a:ext cx="487173" cy="51434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: изогнутая вниз 28">
            <a:extLst>
              <a:ext uri="{FF2B5EF4-FFF2-40B4-BE49-F238E27FC236}">
                <a16:creationId xmlns:a16="http://schemas.microsoft.com/office/drawing/2014/main" id="{4927B766-319D-4B49-956C-2A07930AD47F}"/>
              </a:ext>
            </a:extLst>
          </p:cNvPr>
          <p:cNvSpPr/>
          <p:nvPr/>
        </p:nvSpPr>
        <p:spPr>
          <a:xfrm>
            <a:off x="696024" y="4317202"/>
            <a:ext cx="6024587" cy="43338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Стрелка: изогнутая вправо 29">
            <a:extLst>
              <a:ext uri="{FF2B5EF4-FFF2-40B4-BE49-F238E27FC236}">
                <a16:creationId xmlns:a16="http://schemas.microsoft.com/office/drawing/2014/main" id="{6923AD83-199A-4C81-937B-14F10496A367}"/>
              </a:ext>
            </a:extLst>
          </p:cNvPr>
          <p:cNvSpPr/>
          <p:nvPr/>
        </p:nvSpPr>
        <p:spPr>
          <a:xfrm rot="4697231">
            <a:off x="4928156" y="3593758"/>
            <a:ext cx="442630" cy="3117335"/>
          </a:xfrm>
          <a:prstGeom prst="curvedRightArrow">
            <a:avLst>
              <a:gd name="adj1" fmla="val 25000"/>
              <a:gd name="adj2" fmla="val 50000"/>
              <a:gd name="adj3" fmla="val 356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Стрелка: изогнутая вниз 30">
            <a:extLst>
              <a:ext uri="{FF2B5EF4-FFF2-40B4-BE49-F238E27FC236}">
                <a16:creationId xmlns:a16="http://schemas.microsoft.com/office/drawing/2014/main" id="{32D66265-4BC0-4543-9487-82C32784726A}"/>
              </a:ext>
            </a:extLst>
          </p:cNvPr>
          <p:cNvSpPr/>
          <p:nvPr/>
        </p:nvSpPr>
        <p:spPr>
          <a:xfrm rot="11953303">
            <a:off x="345222" y="5680104"/>
            <a:ext cx="3236908" cy="67110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01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587226"/>
            <a:ext cx="4968552" cy="1838801"/>
          </a:xfrm>
          <a:prstGeom prst="downArrowCallout">
            <a:avLst/>
          </a:prstGeom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Основные принципы </a:t>
            </a:r>
          </a:p>
          <a:p>
            <a:pPr algn="ctr"/>
            <a:r>
              <a:rPr lang="ru-RU" sz="2400" b="1" dirty="0"/>
              <a:t>«</a:t>
            </a:r>
            <a:r>
              <a:rPr lang="ru-RU" sz="2400" b="1" dirty="0" err="1"/>
              <a:t>world</a:t>
            </a:r>
            <a:r>
              <a:rPr lang="ru-RU" sz="2400" b="1" dirty="0"/>
              <a:t> </a:t>
            </a:r>
            <a:r>
              <a:rPr lang="ru-RU" sz="2400" b="1" dirty="0" err="1"/>
              <a:t>cafe</a:t>
            </a:r>
            <a:r>
              <a:rPr lang="ru-RU" sz="2400" b="1" dirty="0"/>
              <a:t>»:</a:t>
            </a:r>
          </a:p>
          <a:p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7608" y="2419284"/>
            <a:ext cx="636097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объемная и актуальная для всех участников тема обсуждения;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81125" y="2964515"/>
            <a:ext cx="667906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максимально непринужденная и творческая обстановка для работы;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40373" y="3759309"/>
            <a:ext cx="372880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фокусирование на главном;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4258" y="4340926"/>
            <a:ext cx="868688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уважение к каждому участнику «мирового кафе», возможность проявить себя даже «тихоне»;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24107" y="5140165"/>
            <a:ext cx="382412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принцип «перекрестного опыления»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0768" y="5610598"/>
            <a:ext cx="338881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наглядность и результативность.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79C3480-F27E-4CF2-83E9-DB4AFFA50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063" y="283007"/>
            <a:ext cx="2505075" cy="183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492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9602" y="0"/>
            <a:ext cx="8921998" cy="526297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lang="ru-RU" sz="2800" b="1" dirty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Варианты использования т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ехнологии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WORLD CAFE  :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Знакомство учащихся с разными профессиями. Гости - представители разных профессий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Поиск идеальной «формулы выбора профессии». Гости- родители, имеющие жизненный опыт, готовые поделиться своими советами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Обмен опытом по вопросам профориентации. Гости- опытные педагоги, готовые рассказать своим коллегам об инновационных формах и методах работы.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…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5517608-2365-4C6C-9D1F-4E5CF8FE1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600575"/>
            <a:ext cx="2870198" cy="215264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AAF590-99E8-401C-8183-FCB3F0C56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499" y="4600575"/>
            <a:ext cx="2870197" cy="215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05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260648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C000"/>
                </a:solidFill>
              </a:rPr>
              <a:t>Заключение </a:t>
            </a:r>
          </a:p>
        </p:txBody>
      </p:sp>
      <p:sp>
        <p:nvSpPr>
          <p:cNvPr id="6" name="PlaceHolder 2">
            <a:extLst>
              <a:ext uri="{FF2B5EF4-FFF2-40B4-BE49-F238E27FC236}">
                <a16:creationId xmlns:a16="http://schemas.microsoft.com/office/drawing/2014/main" id="{7C016444-2414-40B9-A788-6499D7A1FD4D}"/>
              </a:ext>
            </a:extLst>
          </p:cNvPr>
          <p:cNvSpPr txBox="1">
            <a:spLocks/>
          </p:cNvSpPr>
          <p:nvPr/>
        </p:nvSpPr>
        <p:spPr>
          <a:xfrm>
            <a:off x="536040" y="783868"/>
            <a:ext cx="8071920" cy="4246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Noto Sans Symbols"/>
              <a:buChar char="●"/>
            </a:pPr>
            <a:r>
              <a:rPr lang="ru-RU" sz="2400" spc="-1" dirty="0">
                <a:solidFill>
                  <a:schemeClr val="dk1"/>
                </a:solidFill>
                <a:latin typeface="Times New Roman"/>
                <a:ea typeface="Times New Roman"/>
              </a:rPr>
              <a:t>«</a:t>
            </a:r>
            <a:r>
              <a:rPr lang="en-US" sz="2400" spc="-1" dirty="0" err="1">
                <a:solidFill>
                  <a:schemeClr val="dk1"/>
                </a:solidFill>
                <a:latin typeface="Times New Roman"/>
                <a:ea typeface="Times New Roman"/>
              </a:rPr>
              <a:t>Мировое</a:t>
            </a:r>
            <a:r>
              <a:rPr lang="en-US" sz="2400" spc="-1" dirty="0">
                <a:solidFill>
                  <a:schemeClr val="dk1"/>
                </a:solidFill>
                <a:latin typeface="Times New Roman"/>
                <a:ea typeface="Times New Roman"/>
              </a:rPr>
              <a:t> </a:t>
            </a:r>
            <a:r>
              <a:rPr lang="en-US" sz="2400" spc="-1" dirty="0" err="1">
                <a:solidFill>
                  <a:schemeClr val="dk1"/>
                </a:solidFill>
                <a:latin typeface="Times New Roman"/>
                <a:ea typeface="Times New Roman"/>
              </a:rPr>
              <a:t>кафе</a:t>
            </a:r>
            <a:r>
              <a:rPr lang="ru-RU" sz="2400" spc="-1" dirty="0">
                <a:solidFill>
                  <a:schemeClr val="dk1"/>
                </a:solidFill>
                <a:latin typeface="Times New Roman"/>
                <a:ea typeface="Times New Roman"/>
              </a:rPr>
              <a:t>»</a:t>
            </a:r>
            <a:r>
              <a:rPr lang="en-US" sz="2400" spc="-1" dirty="0">
                <a:solidFill>
                  <a:schemeClr val="dk1"/>
                </a:solidFill>
                <a:latin typeface="Times New Roman"/>
                <a:ea typeface="Times New Roman"/>
              </a:rPr>
              <a:t> </a:t>
            </a:r>
            <a:r>
              <a:rPr lang="en-US" sz="2400" spc="-1" dirty="0" err="1">
                <a:solidFill>
                  <a:schemeClr val="dk1"/>
                </a:solidFill>
                <a:latin typeface="Times New Roman"/>
                <a:ea typeface="Times New Roman"/>
              </a:rPr>
              <a:t>как</a:t>
            </a:r>
            <a:r>
              <a:rPr lang="en-US" sz="2400" spc="-1" dirty="0">
                <a:solidFill>
                  <a:schemeClr val="dk1"/>
                </a:solidFill>
                <a:latin typeface="Times New Roman"/>
                <a:ea typeface="Times New Roman"/>
              </a:rPr>
              <a:t> </a:t>
            </a:r>
            <a:r>
              <a:rPr lang="en-US" sz="2400" spc="-1" dirty="0" err="1">
                <a:solidFill>
                  <a:schemeClr val="dk1"/>
                </a:solidFill>
                <a:latin typeface="Times New Roman"/>
                <a:ea typeface="Times New Roman"/>
              </a:rPr>
              <a:t>любая</a:t>
            </a:r>
            <a:r>
              <a:rPr lang="en-US" sz="2400" spc="-1" dirty="0">
                <a:solidFill>
                  <a:schemeClr val="dk1"/>
                </a:solidFill>
                <a:latin typeface="Times New Roman"/>
                <a:ea typeface="Times New Roman"/>
              </a:rPr>
              <a:t> </a:t>
            </a:r>
            <a:r>
              <a:rPr lang="en-US" sz="2400" spc="-1" dirty="0" err="1">
                <a:solidFill>
                  <a:schemeClr val="dk1"/>
                </a:solidFill>
                <a:latin typeface="Times New Roman"/>
                <a:ea typeface="Times New Roman"/>
              </a:rPr>
              <a:t>технология</a:t>
            </a:r>
            <a:r>
              <a:rPr lang="en-US" sz="2400" spc="-1" dirty="0">
                <a:solidFill>
                  <a:schemeClr val="dk1"/>
                </a:solidFill>
                <a:latin typeface="Times New Roman"/>
                <a:ea typeface="Times New Roman"/>
              </a:rPr>
              <a:t>, </a:t>
            </a:r>
            <a:r>
              <a:rPr lang="ru-RU" sz="2400" spc="-1" dirty="0">
                <a:solidFill>
                  <a:srgbClr val="404040"/>
                </a:solidFill>
                <a:latin typeface="Times New Roman"/>
                <a:ea typeface="Times New Roman"/>
              </a:rPr>
              <a:t>считающаяся</a:t>
            </a:r>
            <a:r>
              <a:rPr lang="en-US" sz="2400" spc="-1" dirty="0">
                <a:solidFill>
                  <a:schemeClr val="dk1"/>
                </a:solidFill>
                <a:latin typeface="Times New Roman"/>
                <a:ea typeface="Times New Roman"/>
              </a:rPr>
              <a:t> </a:t>
            </a:r>
            <a:r>
              <a:rPr lang="en-US" sz="2400" spc="-1" dirty="0" err="1">
                <a:solidFill>
                  <a:schemeClr val="dk1"/>
                </a:solidFill>
                <a:latin typeface="Times New Roman"/>
                <a:ea typeface="Times New Roman"/>
              </a:rPr>
              <a:t>продуктивной</a:t>
            </a:r>
            <a:r>
              <a:rPr lang="en-US" sz="2400" spc="-1" dirty="0">
                <a:solidFill>
                  <a:schemeClr val="dk1"/>
                </a:solidFill>
                <a:latin typeface="Times New Roman"/>
                <a:ea typeface="Times New Roman"/>
              </a:rPr>
              <a:t>, </a:t>
            </a:r>
            <a:r>
              <a:rPr lang="en-US" sz="2400" spc="-1" dirty="0" err="1">
                <a:solidFill>
                  <a:schemeClr val="dk1"/>
                </a:solidFill>
                <a:latin typeface="Times New Roman"/>
                <a:ea typeface="Times New Roman"/>
              </a:rPr>
              <a:t>является</a:t>
            </a:r>
            <a:r>
              <a:rPr lang="en-US" sz="2400" spc="-1" dirty="0">
                <a:solidFill>
                  <a:schemeClr val="dk1"/>
                </a:solidFill>
                <a:latin typeface="Times New Roman"/>
                <a:ea typeface="Times New Roman"/>
              </a:rPr>
              <a:t> </a:t>
            </a:r>
            <a:r>
              <a:rPr lang="en-US" sz="2400" spc="-1" dirty="0" err="1">
                <a:solidFill>
                  <a:schemeClr val="dk1"/>
                </a:solidFill>
                <a:latin typeface="Times New Roman"/>
                <a:ea typeface="Times New Roman"/>
              </a:rPr>
              <a:t>таковой</a:t>
            </a:r>
            <a:r>
              <a:rPr lang="en-US" sz="2400" spc="-1" dirty="0">
                <a:solidFill>
                  <a:schemeClr val="dk1"/>
                </a:solidFill>
                <a:latin typeface="Times New Roman"/>
                <a:ea typeface="Times New Roman"/>
              </a:rPr>
              <a:t> </a:t>
            </a:r>
            <a:r>
              <a:rPr lang="en-US" sz="2400" spc="-1" dirty="0" err="1">
                <a:solidFill>
                  <a:schemeClr val="dk1"/>
                </a:solidFill>
                <a:latin typeface="Times New Roman"/>
                <a:ea typeface="Times New Roman"/>
              </a:rPr>
              <a:t>лишь</a:t>
            </a:r>
            <a:r>
              <a:rPr lang="en-US" sz="2400" spc="-1" dirty="0">
                <a:solidFill>
                  <a:schemeClr val="dk1"/>
                </a:solidFill>
                <a:latin typeface="Times New Roman"/>
                <a:ea typeface="Times New Roman"/>
              </a:rPr>
              <a:t> </a:t>
            </a:r>
            <a:r>
              <a:rPr lang="en-US" sz="2400" spc="-1" dirty="0" err="1">
                <a:solidFill>
                  <a:schemeClr val="dk1"/>
                </a:solidFill>
                <a:latin typeface="Times New Roman"/>
                <a:ea typeface="Times New Roman"/>
              </a:rPr>
              <a:t>тогда</a:t>
            </a:r>
            <a:r>
              <a:rPr lang="en-US" sz="2400" spc="-1" dirty="0">
                <a:solidFill>
                  <a:schemeClr val="dk1"/>
                </a:solidFill>
                <a:latin typeface="Times New Roman"/>
                <a:ea typeface="Times New Roman"/>
              </a:rPr>
              <a:t>, </a:t>
            </a:r>
            <a:r>
              <a:rPr lang="en-US" sz="2400" spc="-1" dirty="0" err="1">
                <a:solidFill>
                  <a:schemeClr val="dk1"/>
                </a:solidFill>
                <a:latin typeface="Times New Roman"/>
                <a:ea typeface="Times New Roman"/>
              </a:rPr>
              <a:t>когда</a:t>
            </a:r>
            <a:r>
              <a:rPr lang="en-US" sz="2400" spc="-1" dirty="0">
                <a:solidFill>
                  <a:schemeClr val="dk1"/>
                </a:solidFill>
                <a:latin typeface="Times New Roman"/>
                <a:ea typeface="Times New Roman"/>
              </a:rPr>
              <a:t> </a:t>
            </a:r>
            <a:r>
              <a:rPr lang="en-US" sz="2400" spc="-1" dirty="0" err="1">
                <a:solidFill>
                  <a:schemeClr val="dk1"/>
                </a:solidFill>
                <a:latin typeface="Times New Roman"/>
                <a:ea typeface="Times New Roman"/>
              </a:rPr>
              <a:t>выдержаны</a:t>
            </a:r>
            <a:r>
              <a:rPr lang="en-US" sz="2400" spc="-1" dirty="0">
                <a:solidFill>
                  <a:schemeClr val="dk1"/>
                </a:solidFill>
                <a:latin typeface="Times New Roman"/>
                <a:ea typeface="Times New Roman"/>
              </a:rPr>
              <a:t> </a:t>
            </a:r>
            <a:r>
              <a:rPr lang="en-US" sz="2400" spc="-1" dirty="0" err="1">
                <a:solidFill>
                  <a:schemeClr val="dk1"/>
                </a:solidFill>
                <a:latin typeface="Times New Roman"/>
                <a:ea typeface="Times New Roman"/>
              </a:rPr>
              <a:t>все</a:t>
            </a:r>
            <a:r>
              <a:rPr lang="en-US" sz="2400" spc="-1" dirty="0">
                <a:solidFill>
                  <a:schemeClr val="dk1"/>
                </a:solidFill>
                <a:latin typeface="Times New Roman"/>
                <a:ea typeface="Times New Roman"/>
              </a:rPr>
              <a:t> </a:t>
            </a:r>
            <a:r>
              <a:rPr lang="en-US" sz="2400" spc="-1" dirty="0" err="1">
                <a:solidFill>
                  <a:schemeClr val="dk1"/>
                </a:solidFill>
                <a:latin typeface="Times New Roman"/>
                <a:ea typeface="Times New Roman"/>
              </a:rPr>
              <a:t>правила</a:t>
            </a:r>
            <a:r>
              <a:rPr lang="en-US" sz="2400" spc="-1" dirty="0">
                <a:solidFill>
                  <a:schemeClr val="dk1"/>
                </a:solidFill>
                <a:latin typeface="Times New Roman"/>
                <a:ea typeface="Times New Roman"/>
              </a:rPr>
              <a:t> </a:t>
            </a:r>
            <a:r>
              <a:rPr lang="en-US" sz="2400" spc="-1" dirty="0" err="1">
                <a:solidFill>
                  <a:schemeClr val="dk1"/>
                </a:solidFill>
                <a:latin typeface="Times New Roman"/>
                <a:ea typeface="Times New Roman"/>
              </a:rPr>
              <a:t>ее</a:t>
            </a:r>
            <a:r>
              <a:rPr lang="en-US" sz="2400" spc="-1" dirty="0">
                <a:solidFill>
                  <a:schemeClr val="dk1"/>
                </a:solidFill>
                <a:latin typeface="Times New Roman"/>
                <a:ea typeface="Times New Roman"/>
              </a:rPr>
              <a:t> </a:t>
            </a:r>
            <a:r>
              <a:rPr lang="en-US" sz="2400" spc="-1" dirty="0" err="1">
                <a:solidFill>
                  <a:schemeClr val="dk1"/>
                </a:solidFill>
                <a:latin typeface="Times New Roman"/>
                <a:ea typeface="Times New Roman"/>
              </a:rPr>
              <a:t>проведения</a:t>
            </a:r>
            <a:r>
              <a:rPr lang="en-US" sz="2400" spc="-1" dirty="0">
                <a:solidFill>
                  <a:schemeClr val="dk1"/>
                </a:solidFill>
                <a:latin typeface="Times New Roman"/>
                <a:ea typeface="Times New Roman"/>
              </a:rPr>
              <a:t>. </a:t>
            </a:r>
            <a:endParaRPr lang="en-US" sz="2400" spc="-1" dirty="0">
              <a:solidFill>
                <a:srgbClr val="404040"/>
              </a:solidFill>
              <a:latin typeface="Trebuchet MS"/>
            </a:endParaRPr>
          </a:p>
          <a:p>
            <a:pPr marL="343080" indent="-343080" algn="just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Noto Sans Symbols"/>
              <a:buChar char="●"/>
              <a:tabLst>
                <a:tab pos="0" algn="l"/>
              </a:tabLst>
            </a:pPr>
            <a:r>
              <a:rPr lang="en-US" sz="2400" spc="-1" dirty="0" err="1">
                <a:solidFill>
                  <a:schemeClr val="dk1"/>
                </a:solidFill>
                <a:latin typeface="Times New Roman"/>
                <a:ea typeface="Times New Roman"/>
              </a:rPr>
              <a:t>Данная</a:t>
            </a:r>
            <a:r>
              <a:rPr lang="en-US" sz="2400" spc="-1" dirty="0">
                <a:solidFill>
                  <a:schemeClr val="dk1"/>
                </a:solidFill>
                <a:latin typeface="Times New Roman"/>
                <a:ea typeface="Times New Roman"/>
              </a:rPr>
              <a:t> </a:t>
            </a:r>
            <a:r>
              <a:rPr lang="en-US" sz="2400" spc="-1" dirty="0" err="1">
                <a:solidFill>
                  <a:schemeClr val="dk1"/>
                </a:solidFill>
                <a:latin typeface="Times New Roman"/>
                <a:ea typeface="Times New Roman"/>
              </a:rPr>
              <a:t>технология</a:t>
            </a:r>
            <a:r>
              <a:rPr lang="en-US" sz="2400" spc="-1" dirty="0">
                <a:solidFill>
                  <a:schemeClr val="dk1"/>
                </a:solidFill>
                <a:latin typeface="Times New Roman"/>
                <a:ea typeface="Times New Roman"/>
              </a:rPr>
              <a:t> </a:t>
            </a:r>
            <a:r>
              <a:rPr lang="en-US" sz="2400" spc="-1" dirty="0" err="1">
                <a:solidFill>
                  <a:schemeClr val="dk1"/>
                </a:solidFill>
                <a:latin typeface="Times New Roman"/>
                <a:ea typeface="Times New Roman"/>
              </a:rPr>
              <a:t>предоставляет</a:t>
            </a:r>
            <a:r>
              <a:rPr lang="en-US" sz="2400" spc="-1" dirty="0">
                <a:solidFill>
                  <a:schemeClr val="dk1"/>
                </a:solidFill>
                <a:latin typeface="Times New Roman"/>
                <a:ea typeface="Times New Roman"/>
              </a:rPr>
              <a:t> </a:t>
            </a:r>
            <a:r>
              <a:rPr lang="en-US" sz="2400" spc="-1" dirty="0" err="1">
                <a:solidFill>
                  <a:schemeClr val="dk1"/>
                </a:solidFill>
                <a:latin typeface="Times New Roman"/>
                <a:ea typeface="Times New Roman"/>
              </a:rPr>
              <a:t>большой</a:t>
            </a:r>
            <a:r>
              <a:rPr lang="en-US" sz="2400" spc="-1" dirty="0">
                <a:solidFill>
                  <a:schemeClr val="dk1"/>
                </a:solidFill>
                <a:latin typeface="Times New Roman"/>
                <a:ea typeface="Times New Roman"/>
              </a:rPr>
              <a:t> </a:t>
            </a:r>
            <a:r>
              <a:rPr lang="en-US" sz="2400" spc="-1" dirty="0" err="1">
                <a:solidFill>
                  <a:schemeClr val="dk1"/>
                </a:solidFill>
                <a:latin typeface="Times New Roman"/>
                <a:ea typeface="Times New Roman"/>
              </a:rPr>
              <a:t>потенциал</a:t>
            </a:r>
            <a:r>
              <a:rPr lang="en-US" sz="2400" spc="-1" dirty="0">
                <a:solidFill>
                  <a:schemeClr val="dk1"/>
                </a:solidFill>
                <a:latin typeface="Times New Roman"/>
                <a:ea typeface="Times New Roman"/>
              </a:rPr>
              <a:t> </a:t>
            </a:r>
            <a:r>
              <a:rPr lang="en-US" sz="2400" spc="-1" dirty="0" err="1">
                <a:solidFill>
                  <a:schemeClr val="dk1"/>
                </a:solidFill>
                <a:latin typeface="Times New Roman"/>
                <a:ea typeface="Times New Roman"/>
              </a:rPr>
              <a:t>для</a:t>
            </a:r>
            <a:r>
              <a:rPr lang="en-US" sz="2400" spc="-1" dirty="0">
                <a:solidFill>
                  <a:schemeClr val="dk1"/>
                </a:solidFill>
                <a:latin typeface="Times New Roman"/>
                <a:ea typeface="Times New Roman"/>
              </a:rPr>
              <a:t> </a:t>
            </a:r>
            <a:r>
              <a:rPr lang="en-US" sz="2400" spc="-1" dirty="0" err="1">
                <a:solidFill>
                  <a:schemeClr val="dk1"/>
                </a:solidFill>
                <a:latin typeface="Times New Roman"/>
                <a:ea typeface="Times New Roman"/>
              </a:rPr>
              <a:t>вариативности</a:t>
            </a:r>
            <a:r>
              <a:rPr lang="en-US" sz="2400" spc="-1" dirty="0">
                <a:solidFill>
                  <a:schemeClr val="dk1"/>
                </a:solidFill>
                <a:latin typeface="Times New Roman"/>
                <a:ea typeface="Times New Roman"/>
              </a:rPr>
              <a:t> </a:t>
            </a:r>
            <a:r>
              <a:rPr lang="en-US" sz="2400" spc="-1" dirty="0" err="1">
                <a:solidFill>
                  <a:schemeClr val="dk1"/>
                </a:solidFill>
                <a:latin typeface="Times New Roman"/>
                <a:ea typeface="Times New Roman"/>
              </a:rPr>
              <a:t>тем</a:t>
            </a:r>
            <a:r>
              <a:rPr lang="en-US" sz="2400" spc="-1" dirty="0">
                <a:solidFill>
                  <a:schemeClr val="dk1"/>
                </a:solidFill>
                <a:latin typeface="Times New Roman"/>
                <a:ea typeface="Times New Roman"/>
              </a:rPr>
              <a:t>, </a:t>
            </a:r>
            <a:r>
              <a:rPr lang="en-US" sz="2400" spc="-1" dirty="0" err="1">
                <a:solidFill>
                  <a:schemeClr val="dk1"/>
                </a:solidFill>
                <a:latin typeface="Times New Roman"/>
                <a:ea typeface="Times New Roman"/>
              </a:rPr>
              <a:t>подходов</a:t>
            </a:r>
            <a:r>
              <a:rPr lang="en-US" sz="2400" spc="-1" dirty="0">
                <a:solidFill>
                  <a:schemeClr val="dk1"/>
                </a:solidFill>
                <a:latin typeface="Times New Roman"/>
                <a:ea typeface="Times New Roman"/>
              </a:rPr>
              <a:t> и </a:t>
            </a:r>
            <a:r>
              <a:rPr lang="en-US" sz="2400" spc="-1" dirty="0" err="1">
                <a:solidFill>
                  <a:schemeClr val="dk1"/>
                </a:solidFill>
                <a:latin typeface="Times New Roman"/>
                <a:ea typeface="Times New Roman"/>
              </a:rPr>
              <a:t>результатов</a:t>
            </a:r>
            <a:r>
              <a:rPr lang="ru-RU" sz="2400" spc="-1" dirty="0">
                <a:solidFill>
                  <a:schemeClr val="dk1"/>
                </a:solidFill>
                <a:latin typeface="Times New Roman"/>
                <a:ea typeface="Times New Roman"/>
              </a:rPr>
              <a:t>, в том числе в вопросах профориентации</a:t>
            </a:r>
            <a:r>
              <a:rPr lang="en-US" sz="2400" spc="-1" dirty="0">
                <a:solidFill>
                  <a:schemeClr val="dk1"/>
                </a:solidFill>
                <a:latin typeface="Times New Roman"/>
                <a:ea typeface="Times New Roman"/>
              </a:rPr>
              <a:t>. </a:t>
            </a:r>
            <a:endParaRPr lang="en-US" sz="2400" spc="-1" dirty="0">
              <a:solidFill>
                <a:srgbClr val="404040"/>
              </a:solidFill>
              <a:latin typeface="Trebuchet MS"/>
            </a:endParaRPr>
          </a:p>
          <a:p>
            <a:pPr marL="343080" indent="-343080" algn="just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Noto Sans Symbols"/>
              <a:buChar char="●"/>
              <a:tabLst>
                <a:tab pos="0" algn="l"/>
              </a:tabLst>
            </a:pPr>
            <a:r>
              <a:rPr lang="en-US" sz="2400" spc="-1" dirty="0">
                <a:solidFill>
                  <a:schemeClr val="dk1"/>
                </a:solidFill>
                <a:latin typeface="Times New Roman"/>
                <a:ea typeface="Times New Roman"/>
              </a:rPr>
              <a:t>«</a:t>
            </a:r>
            <a:r>
              <a:rPr lang="en-US" sz="2400" spc="-1" dirty="0" err="1">
                <a:solidFill>
                  <a:schemeClr val="dk1"/>
                </a:solidFill>
                <a:latin typeface="Times New Roman"/>
                <a:ea typeface="Times New Roman"/>
              </a:rPr>
              <a:t>Мировое</a:t>
            </a:r>
            <a:r>
              <a:rPr lang="en-US" sz="2400" spc="-1" dirty="0">
                <a:solidFill>
                  <a:schemeClr val="dk1"/>
                </a:solidFill>
                <a:latin typeface="Times New Roman"/>
                <a:ea typeface="Times New Roman"/>
              </a:rPr>
              <a:t> </a:t>
            </a:r>
            <a:r>
              <a:rPr lang="en-US" sz="2400" spc="-1" dirty="0" err="1">
                <a:solidFill>
                  <a:schemeClr val="dk1"/>
                </a:solidFill>
                <a:latin typeface="Times New Roman"/>
                <a:ea typeface="Times New Roman"/>
              </a:rPr>
              <a:t>кафе</a:t>
            </a:r>
            <a:r>
              <a:rPr lang="en-US" sz="2400" spc="-1" dirty="0">
                <a:solidFill>
                  <a:schemeClr val="dk1"/>
                </a:solidFill>
                <a:latin typeface="Times New Roman"/>
                <a:ea typeface="Times New Roman"/>
              </a:rPr>
              <a:t>» </a:t>
            </a:r>
            <a:r>
              <a:rPr lang="en-US" sz="2400" spc="-1" dirty="0" err="1">
                <a:solidFill>
                  <a:schemeClr val="dk1"/>
                </a:solidFill>
                <a:latin typeface="Times New Roman"/>
                <a:ea typeface="Times New Roman"/>
              </a:rPr>
              <a:t>можно</a:t>
            </a:r>
            <a:r>
              <a:rPr lang="en-US" sz="2400" spc="-1" dirty="0">
                <a:solidFill>
                  <a:schemeClr val="dk1"/>
                </a:solidFill>
                <a:latin typeface="Times New Roman"/>
                <a:ea typeface="Times New Roman"/>
              </a:rPr>
              <a:t> </a:t>
            </a:r>
            <a:r>
              <a:rPr lang="en-US" sz="2400" spc="-1" dirty="0" err="1">
                <a:solidFill>
                  <a:schemeClr val="dk1"/>
                </a:solidFill>
                <a:latin typeface="Times New Roman"/>
                <a:ea typeface="Times New Roman"/>
              </a:rPr>
              <a:t>использовать</a:t>
            </a:r>
            <a:r>
              <a:rPr lang="en-US" sz="2400" spc="-1" dirty="0">
                <a:solidFill>
                  <a:schemeClr val="dk1"/>
                </a:solidFill>
                <a:latin typeface="Times New Roman"/>
                <a:ea typeface="Times New Roman"/>
              </a:rPr>
              <a:t> в </a:t>
            </a:r>
            <a:r>
              <a:rPr lang="en-US" sz="2400" spc="-1" dirty="0" err="1">
                <a:solidFill>
                  <a:schemeClr val="dk1"/>
                </a:solidFill>
                <a:latin typeface="Times New Roman"/>
                <a:ea typeface="Times New Roman"/>
              </a:rPr>
              <a:t>работе</a:t>
            </a:r>
            <a:r>
              <a:rPr lang="en-US" sz="2400" spc="-1" dirty="0">
                <a:solidFill>
                  <a:schemeClr val="dk1"/>
                </a:solidFill>
                <a:latin typeface="Times New Roman"/>
                <a:ea typeface="Times New Roman"/>
              </a:rPr>
              <a:t> с </a:t>
            </a:r>
            <a:r>
              <a:rPr lang="ru-RU" sz="2400" spc="-1" dirty="0">
                <a:solidFill>
                  <a:srgbClr val="404040"/>
                </a:solidFill>
                <a:latin typeface="Times New Roman"/>
                <a:ea typeface="Times New Roman"/>
              </a:rPr>
              <a:t>учащимися на разных уроках и</a:t>
            </a:r>
            <a:r>
              <a:rPr lang="en-US" sz="2400" spc="-1" dirty="0">
                <a:solidFill>
                  <a:schemeClr val="dk1"/>
                </a:solidFill>
                <a:latin typeface="Times New Roman"/>
                <a:ea typeface="Times New Roman"/>
              </a:rPr>
              <a:t> </a:t>
            </a:r>
            <a:r>
              <a:rPr lang="en-US" sz="2400" spc="-1" dirty="0" err="1">
                <a:solidFill>
                  <a:schemeClr val="dk1"/>
                </a:solidFill>
                <a:latin typeface="Times New Roman"/>
                <a:ea typeface="Times New Roman"/>
              </a:rPr>
              <a:t>по</a:t>
            </a:r>
            <a:r>
              <a:rPr lang="en-US" sz="2400" spc="-1" dirty="0">
                <a:solidFill>
                  <a:schemeClr val="dk1"/>
                </a:solidFill>
                <a:latin typeface="Times New Roman"/>
                <a:ea typeface="Times New Roman"/>
              </a:rPr>
              <a:t> </a:t>
            </a:r>
            <a:r>
              <a:rPr lang="en-US" sz="2400" spc="-1" dirty="0" err="1">
                <a:solidFill>
                  <a:schemeClr val="dk1"/>
                </a:solidFill>
                <a:latin typeface="Times New Roman"/>
                <a:ea typeface="Times New Roman"/>
              </a:rPr>
              <a:t>различным</a:t>
            </a:r>
            <a:r>
              <a:rPr lang="en-US" sz="2400" spc="-1" dirty="0">
                <a:solidFill>
                  <a:schemeClr val="dk1"/>
                </a:solidFill>
                <a:latin typeface="Times New Roman"/>
                <a:ea typeface="Times New Roman"/>
              </a:rPr>
              <a:t> </a:t>
            </a:r>
            <a:r>
              <a:rPr lang="en-US" sz="2400" spc="-1" dirty="0" err="1">
                <a:solidFill>
                  <a:schemeClr val="dk1"/>
                </a:solidFill>
                <a:latin typeface="Times New Roman"/>
                <a:ea typeface="Times New Roman"/>
              </a:rPr>
              <a:t>темам</a:t>
            </a:r>
            <a:r>
              <a:rPr lang="en-US" sz="2400" spc="-1" dirty="0">
                <a:solidFill>
                  <a:schemeClr val="dk1"/>
                </a:solidFill>
                <a:latin typeface="Times New Roman"/>
                <a:ea typeface="Times New Roman"/>
              </a:rPr>
              <a:t>.</a:t>
            </a:r>
            <a:endParaRPr lang="en-US" sz="2400" spc="-1" dirty="0">
              <a:solidFill>
                <a:srgbClr val="404040"/>
              </a:solidFill>
              <a:latin typeface="Trebuchet MS"/>
            </a:endParaRPr>
          </a:p>
          <a:p>
            <a:pPr marL="343080" indent="0" algn="just">
              <a:lnSpc>
                <a:spcPct val="100000"/>
              </a:lnSpc>
              <a:spcBef>
                <a:spcPts val="479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endParaRPr lang="en-US" sz="2400" spc="-1" dirty="0">
              <a:solidFill>
                <a:srgbClr val="404040"/>
              </a:solidFill>
              <a:latin typeface="Trebuchet MS"/>
            </a:endParaRPr>
          </a:p>
          <a:p>
            <a:pPr indent="0" algn="just">
              <a:lnSpc>
                <a:spcPct val="100000"/>
              </a:lnSpc>
              <a:spcBef>
                <a:spcPts val="479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endParaRPr lang="en-US" sz="1800" spc="-1" dirty="0">
              <a:solidFill>
                <a:srgbClr val="404040"/>
              </a:solidFill>
              <a:latin typeface="Trebuchet MS"/>
            </a:endParaRPr>
          </a:p>
          <a:p>
            <a:pPr marL="343080" indent="0">
              <a:lnSpc>
                <a:spcPct val="100000"/>
              </a:lnSpc>
              <a:spcBef>
                <a:spcPts val="479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endParaRPr lang="en-US" sz="2400" spc="-1" dirty="0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C5AC98B-A791-4369-8595-60206CFD5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062" y="3936111"/>
            <a:ext cx="3090863" cy="218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44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2394</TotalTime>
  <Words>327</Words>
  <Application>Microsoft Office PowerPoint</Application>
  <PresentationFormat>Экран (4:3)</PresentationFormat>
  <Paragraphs>45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Noto Sans Symbols</vt:lpstr>
      <vt:lpstr>Times New Roman</vt:lpstr>
      <vt:lpstr>Trebuchet MS</vt:lpstr>
      <vt:lpstr>Wingdings</vt:lpstr>
      <vt:lpstr>Office Theme</vt:lpstr>
      <vt:lpstr>«World-kafe» как одна из форм проведения профориентационной работы в сельской школе</vt:lpstr>
      <vt:lpstr>Презентация PowerPoint</vt:lpstr>
      <vt:lpstr>Презентация PowerPoint</vt:lpstr>
      <vt:lpstr>«Мировое кафе»: режим работы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Larisa</cp:lastModifiedBy>
  <cp:revision>101</cp:revision>
  <dcterms:created xsi:type="dcterms:W3CDTF">2016-11-18T14:12:19Z</dcterms:created>
  <dcterms:modified xsi:type="dcterms:W3CDTF">2024-11-16T13:13:39Z</dcterms:modified>
</cp:coreProperties>
</file>