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12192000" cy="6858000"/>
  <p:defaultTextStyle>
    <a:defPPr>
      <a:defRPr lang="ru-RU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5pPr>
    <a:lvl6pPr marL="2286000" algn="l" defTabSz="914400">
      <a:defRPr>
        <a:solidFill>
          <a:schemeClr val="tx1"/>
        </a:solidFill>
        <a:latin typeface="Arial"/>
        <a:ea typeface="+mn-ea"/>
        <a:cs typeface="Arial"/>
      </a:defRPr>
    </a:lvl6pPr>
    <a:lvl7pPr marL="2743200" algn="l" defTabSz="914400">
      <a:defRPr>
        <a:solidFill>
          <a:schemeClr val="tx1"/>
        </a:solidFill>
        <a:latin typeface="Arial"/>
        <a:ea typeface="+mn-ea"/>
        <a:cs typeface="Arial"/>
      </a:defRPr>
    </a:lvl7pPr>
    <a:lvl8pPr marL="3200400" algn="l" defTabSz="914400">
      <a:defRPr>
        <a:solidFill>
          <a:schemeClr val="tx1"/>
        </a:solidFill>
        <a:latin typeface="Arial"/>
        <a:ea typeface="+mn-ea"/>
        <a:cs typeface="Arial"/>
      </a:defRPr>
    </a:lvl8pPr>
    <a:lvl9pPr marL="3657600" algn="l" defTabSz="914400">
      <a:defRPr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esProps" Target="presProps.xml" /><Relationship Id="rId18" Type="http://schemas.openxmlformats.org/officeDocument/2006/relationships/tableStyles" Target="tableStyles.xml" /><Relationship Id="rId1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FC7114-0C4E-4FCC-A8C1-52B471C7AE96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990719E-79D4-4471-9DA9-068640489F1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638D65D-DB6C-4A15-BC66-203A6A244AC7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E99FD8E-CA4A-4AEC-9F52-D54D4DDBE29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AF15DCB-51B2-4F5B-8A2F-24F110BF20D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495849D-D5B3-4C87-BE23-C71DCC15C1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6204A46-52F7-495E-85A3-CDD564B8310E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E63F321-BFAD-4894-B047-99C0D6811A8F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51A0D16-86BA-4D8F-8C8A-D13EC8C83017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E4134B9-EBC4-4FF8-9771-5A8B595B12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1DF9A92-AF24-401E-B0EA-3440C1C2D82C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62E8990-8A27-4FDE-9E38-D2977A6700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79F5DE3-322A-4CBF-B668-BA538A3172CB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BEE4256-37EC-4572-A263-EAA18A3A216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167123D-B893-4CF0-AF46-43553B90BA2B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670FE1F-4406-4F2A-8D70-45F1BC1D68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08FC162-9047-4E56-A30D-9578F6111EB1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F01759B-EB54-4D2F-BDAA-CFF2B1A20B9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F8648-B4AF-406D-BFD5-AC0F1556DE03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E9896F4-075B-4355-99ED-900CCA1BC01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A36951F-B506-4A56-8459-6B912520D47E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E9AF678-B685-49AF-A913-308F7A85258F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/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47EF6-D649-4BB9-AF55-387CC5E3CFB6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5E3F7-48F8-44EC-A897-42A7ACAB38D1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prodlenka.org/metodicheskie-razrabotki/258760-didakticheskie-igry-dlja-doshkolnikov-s-narus" TargetMode="External"/><Relationship Id="rId3" Type="http://schemas.openxmlformats.org/officeDocument/2006/relationships/hyperlink" Target="https://www.sports.ru/chess/blogs/3124980.html" TargetMode="External"/><Relationship Id="rId4" Type="http://schemas.openxmlformats.org/officeDocument/2006/relationships/hyperlink" Target="https://studfile.net/preview/1720772/" TargetMode="External"/><Relationship Id="rId5" Type="http://schemas.openxmlformats.org/officeDocument/2006/relationships/image" Target="../media/image2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 l="10001" t="9525" r="28857" b="17206"/>
          <a:stretch/>
        </p:blipFill>
        <p:spPr bwMode="auto">
          <a:xfrm>
            <a:off x="0" y="0"/>
            <a:ext cx="12192000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 bwMode="auto">
          <a:xfrm>
            <a:off x="139700" y="1576388"/>
            <a:ext cx="5651500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ИГРОВЫЕ ТЕХНОЛОГИИ В ПРЕПОДАВАНИИ ШАХМАТ</a:t>
            </a:r>
            <a:endParaRPr lang="ru-RU" sz="350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80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6230938" y="2843213"/>
            <a:ext cx="56435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rgbClr val="262626"/>
                </a:solidFill>
              </a:rPr>
              <a:t>Клавдеева</a:t>
            </a:r>
            <a:r>
              <a:rPr lang="ru-RU" b="1" i="1">
                <a:solidFill>
                  <a:srgbClr val="262626"/>
                </a:solidFill>
                <a:latin typeface="Arial Narrow"/>
              </a:rPr>
              <a:t> </a:t>
            </a:r>
            <a:r>
              <a:rPr lang="ru-RU" b="1" i="1">
                <a:solidFill>
                  <a:srgbClr val="262626"/>
                </a:solidFill>
              </a:rPr>
              <a:t>Марина Аркадьевна</a:t>
            </a:r>
            <a:r>
              <a:rPr lang="ru-RU">
                <a:solidFill>
                  <a:srgbClr val="262626"/>
                </a:solidFill>
                <a:latin typeface="Arial Narrow"/>
              </a:rPr>
              <a:t>,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262626"/>
                </a:solidFill>
              </a:rPr>
              <a:t>воспитатель</a:t>
            </a:r>
            <a:r>
              <a:rPr lang="ru-RU">
                <a:solidFill>
                  <a:srgbClr val="262626"/>
                </a:solidFill>
                <a:latin typeface="Arial Narrow"/>
              </a:rPr>
              <a:t>, </a:t>
            </a:r>
            <a:r>
              <a:rPr lang="ru-RU">
                <a:solidFill>
                  <a:srgbClr val="262626"/>
                </a:solidFill>
              </a:rPr>
              <a:t>МБДОУ «Детский сад №56»</a:t>
            </a:r>
            <a:endParaRPr/>
          </a:p>
          <a:p>
            <a:pPr algn="ctr">
              <a:defRPr/>
            </a:pPr>
            <a:r>
              <a:rPr lang="ru-RU" b="1" i="1">
                <a:solidFill>
                  <a:srgbClr val="262626"/>
                </a:solidFill>
              </a:rPr>
              <a:t>Молотилова Наталья Васильевна</a:t>
            </a:r>
            <a:r>
              <a:rPr lang="ru-RU">
                <a:solidFill>
                  <a:srgbClr val="262626"/>
                </a:solidFill>
              </a:rPr>
              <a:t>,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262626"/>
                </a:solidFill>
              </a:rPr>
              <a:t>воспитатель, МБДОУ «Детский сад №56» </a:t>
            </a:r>
            <a:endParaRPr/>
          </a:p>
          <a:p>
            <a:pPr algn="ctr">
              <a:defRPr/>
            </a:pPr>
            <a:r>
              <a:rPr lang="ru-RU" b="1" i="1">
                <a:solidFill>
                  <a:srgbClr val="262626"/>
                </a:solidFill>
              </a:rPr>
              <a:t>Елисеенко Оксана Александровна</a:t>
            </a:r>
            <a:r>
              <a:rPr lang="ru-RU">
                <a:solidFill>
                  <a:srgbClr val="262626"/>
                </a:solidFill>
              </a:rPr>
              <a:t>,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262626"/>
                </a:solidFill>
              </a:rPr>
              <a:t>учитель-дефектолог, МБДОУ «Детский сад №56»</a:t>
            </a:r>
            <a:endParaRPr/>
          </a:p>
        </p:txBody>
      </p: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6095999" y="427037"/>
            <a:ext cx="6139078" cy="5791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sz="1600" b="1" i="0" u="none">
                <a:solidFill>
                  <a:srgbClr val="202124"/>
                </a:solidFill>
                <a:latin typeface="Arial"/>
                <a:ea typeface="Roboto"/>
                <a:cs typeface="Arial"/>
              </a:rPr>
              <a:t>«Игровые технологии обучения шахматной игре в инклюзивном образовании»</a:t>
            </a:r>
            <a:endParaRPr b="1"/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5702300" y="1304925"/>
            <a:ext cx="6489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/>
              <a:t>Дидактическая игра </a:t>
            </a:r>
            <a:endParaRPr/>
          </a:p>
          <a:p>
            <a:pPr algn="ctr">
              <a:defRPr/>
            </a:pPr>
            <a:r>
              <a:rPr lang="ru-RU" sz="2400" b="1"/>
              <a:t>«Шахматные фигуры» для детей </a:t>
            </a:r>
            <a:endParaRPr/>
          </a:p>
          <a:p>
            <a:pPr algn="ctr">
              <a:defRPr/>
            </a:pPr>
            <a:r>
              <a:rPr lang="ru-RU" sz="2400" b="1"/>
              <a:t>с нарушением слуха </a:t>
            </a:r>
            <a:endParaRPr/>
          </a:p>
          <a:p>
            <a:pPr algn="ctr">
              <a:defRPr/>
            </a:pPr>
            <a:r>
              <a:rPr lang="ru-RU" sz="2400" b="1"/>
              <a:t>в возрасте от 3 до 4 лет</a:t>
            </a:r>
            <a:r>
              <a:rPr lang="ru-RU"/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3106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0515600" cy="13271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Апробация игры в учебно-воспитательном процессе</a:t>
            </a:r>
            <a:r>
              <a:rPr lang="en-US">
                <a:latin typeface="Arial Narrow"/>
              </a:rPr>
              <a:t>: </a:t>
            </a:r>
            <a:r>
              <a:rPr lang="ru-RU">
                <a:latin typeface="Arial Narrow"/>
              </a:rPr>
              <a:t>фотоколлаж</a:t>
            </a:r>
            <a:endParaRPr lang="en-US">
              <a:latin typeface="Arial Narrow"/>
            </a:endParaRPr>
          </a:p>
        </p:txBody>
      </p:sp>
      <p:sp>
        <p:nvSpPr>
          <p:cNvPr id="1784217823" name="Объект 2"/>
          <p:cNvSpPr>
            <a:spLocks noGrp="1"/>
          </p:cNvSpPr>
          <p:nvPr>
            <p:ph idx="1"/>
          </p:nvPr>
        </p:nvSpPr>
        <p:spPr bwMode="auto">
          <a:xfrm>
            <a:off x="838198" y="2019299"/>
            <a:ext cx="10515600" cy="4157662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endParaRPr lang="ru-RU" sz="3200">
              <a:latin typeface="Arial Narrow"/>
            </a:endParaRPr>
          </a:p>
        </p:txBody>
      </p:sp>
      <p:pic>
        <p:nvPicPr>
          <p:cNvPr id="1672555146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799"/>
            <a:ext cx="3554411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860262" name="Рисунок 83386026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29449" y="2019299"/>
            <a:ext cx="4523083" cy="3392312"/>
          </a:xfrm>
          <a:prstGeom prst="rect">
            <a:avLst/>
          </a:prstGeom>
        </p:spPr>
      </p:pic>
      <p:pic>
        <p:nvPicPr>
          <p:cNvPr id="117233572" name="Рисунок 11723357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8198" y="2019299"/>
            <a:ext cx="4523083" cy="33923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168291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0515600" cy="13271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Апробация игры в учебно-воспитательном процессе</a:t>
            </a:r>
            <a:r>
              <a:rPr lang="en-US">
                <a:latin typeface="Arial Narrow"/>
              </a:rPr>
              <a:t>: </a:t>
            </a:r>
            <a:r>
              <a:rPr lang="ru-RU">
                <a:latin typeface="Arial Narrow"/>
              </a:rPr>
              <a:t>фотоколлаж</a:t>
            </a:r>
            <a:endParaRPr lang="en-US">
              <a:latin typeface="Arial Narrow"/>
            </a:endParaRPr>
          </a:p>
        </p:txBody>
      </p:sp>
      <p:sp>
        <p:nvSpPr>
          <p:cNvPr id="1698494215" name="Объект 2"/>
          <p:cNvSpPr>
            <a:spLocks noGrp="1"/>
          </p:cNvSpPr>
          <p:nvPr>
            <p:ph idx="1"/>
          </p:nvPr>
        </p:nvSpPr>
        <p:spPr bwMode="auto">
          <a:xfrm>
            <a:off x="838198" y="2019299"/>
            <a:ext cx="10515600" cy="4157662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endParaRPr lang="ru-RU" sz="3200">
              <a:latin typeface="Arial Narrow"/>
            </a:endParaRPr>
          </a:p>
        </p:txBody>
      </p:sp>
      <p:pic>
        <p:nvPicPr>
          <p:cNvPr id="348005475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799"/>
            <a:ext cx="3554411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1575049" name="Рисунок 1941575048"/>
          <p:cNvPicPr>
            <a:picLocks noChangeAspect="1"/>
          </p:cNvPicPr>
          <p:nvPr/>
        </p:nvPicPr>
        <p:blipFill>
          <a:blip r:embed="rId3"/>
          <a:srcRect l="2863" t="0" r="3298" b="0"/>
          <a:stretch/>
        </p:blipFill>
        <p:spPr bwMode="auto">
          <a:xfrm>
            <a:off x="838198" y="2019299"/>
            <a:ext cx="4534195" cy="3153304"/>
          </a:xfrm>
          <a:prstGeom prst="rect">
            <a:avLst/>
          </a:prstGeom>
        </p:spPr>
      </p:pic>
      <p:pic>
        <p:nvPicPr>
          <p:cNvPr id="2758615" name="Рисунок 27586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70403" y="2019299"/>
            <a:ext cx="4483395" cy="3127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6229269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0515600" cy="13271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Апробация игры в учебно-воспитательном процессе</a:t>
            </a:r>
            <a:r>
              <a:rPr lang="en-US">
                <a:latin typeface="Arial Narrow"/>
              </a:rPr>
              <a:t>: </a:t>
            </a:r>
            <a:r>
              <a:rPr lang="ru-RU">
                <a:latin typeface="Arial Narrow"/>
              </a:rPr>
              <a:t>фотоколлаж</a:t>
            </a:r>
            <a:endParaRPr lang="en-US">
              <a:latin typeface="Arial Narrow"/>
            </a:endParaRPr>
          </a:p>
        </p:txBody>
      </p:sp>
      <p:sp>
        <p:nvSpPr>
          <p:cNvPr id="731780922" name="Объект 2"/>
          <p:cNvSpPr>
            <a:spLocks noGrp="1"/>
          </p:cNvSpPr>
          <p:nvPr>
            <p:ph idx="1"/>
          </p:nvPr>
        </p:nvSpPr>
        <p:spPr bwMode="auto">
          <a:xfrm>
            <a:off x="838198" y="2019299"/>
            <a:ext cx="10515600" cy="4157662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endParaRPr lang="ru-RU" sz="3200">
              <a:latin typeface="Arial Narrow"/>
            </a:endParaRPr>
          </a:p>
        </p:txBody>
      </p:sp>
      <p:pic>
        <p:nvPicPr>
          <p:cNvPr id="1186897129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799"/>
            <a:ext cx="3554411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2528221" name="Рисунок 113252822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198" y="2019299"/>
            <a:ext cx="3316583" cy="4422110"/>
          </a:xfrm>
          <a:prstGeom prst="rect">
            <a:avLst/>
          </a:prstGeom>
        </p:spPr>
      </p:pic>
      <p:pic>
        <p:nvPicPr>
          <p:cNvPr id="1432133998" name="Рисунок 143213399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037216" y="2019299"/>
            <a:ext cx="3316583" cy="4422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7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Ссылки на использованную литературу и интернет-ресурсы</a:t>
            </a:r>
            <a:r>
              <a:rPr lang="en-US">
                <a:latin typeface="Arial Narrow"/>
              </a:rPr>
              <a:t>:</a:t>
            </a:r>
            <a:endParaRPr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 bwMode="auto">
          <a:xfrm>
            <a:off x="838200" y="2019300"/>
            <a:ext cx="10515600" cy="4157663"/>
          </a:xfrm>
        </p:spPr>
        <p:txBody>
          <a:bodyPr/>
          <a:lstStyle/>
          <a:p>
            <a:pPr marL="533400" indent="-533400">
              <a:buFont typeface="Arial"/>
              <a:buAutoNum type="arabicPeriod"/>
              <a:defRPr/>
            </a:pPr>
            <a:r>
              <a:rPr lang="ru-RU" sz="2400">
                <a:latin typeface="Arial"/>
              </a:rPr>
              <a:t>https://cyberleninka.ru/article/n/resursnyy-potentsial-shahmatnoy-igry-v-razvitii-poznavatelnyh-protsessov-u-slaboslyshaschih-i-gluhih-shkolnikov-mladshih-klassov (дата обращения: 03.11.2024).</a:t>
            </a:r>
            <a:endParaRPr/>
          </a:p>
          <a:p>
            <a:pPr marL="533400" indent="-533400">
              <a:buFont typeface="Arial"/>
              <a:buAutoNum type="arabicPeriod"/>
              <a:defRPr/>
            </a:pPr>
            <a:r>
              <a:rPr lang="ru-RU" sz="2400" u="sng">
                <a:latin typeface="Arial"/>
                <a:hlinkClick r:id="rId2" tooltip="https://www.prodlenka.org/metodicheskie-razrabotki/258760-didakticheskie-igry-dlja-doshkolnikov-s-narus"/>
              </a:rPr>
              <a:t>https://www.prodlenka.org/metodicheskie-razrabotki/258760-didakticheskie-igry-dlja-doshkolnikov-s-narus</a:t>
            </a:r>
            <a:r>
              <a:rPr lang="ru-RU" sz="2400">
                <a:latin typeface="Arial"/>
              </a:rPr>
              <a:t> (дата обращения: 03.11.2024).</a:t>
            </a:r>
            <a:endParaRPr/>
          </a:p>
          <a:p>
            <a:pPr marL="533400" indent="-533400">
              <a:buFont typeface="Arial"/>
              <a:buAutoNum type="arabicPeriod"/>
              <a:defRPr/>
            </a:pPr>
            <a:r>
              <a:rPr lang="ru-RU" sz="2400" u="sng">
                <a:latin typeface="Arial"/>
                <a:hlinkClick r:id="rId3" tooltip="https://www.sports.ru/chess/blogs/3124980.html"/>
              </a:rPr>
              <a:t>https://www.sports.ru/chess/blogs/3124980.html</a:t>
            </a:r>
            <a:r>
              <a:rPr lang="ru-RU" sz="2400">
                <a:latin typeface="Arial"/>
              </a:rPr>
              <a:t> (дата обращения: 03.11.2024).</a:t>
            </a:r>
            <a:endParaRPr/>
          </a:p>
          <a:p>
            <a:pPr marL="533400" indent="-533400">
              <a:buFont typeface="Arial"/>
              <a:buAutoNum type="arabicPeriod"/>
              <a:defRPr/>
            </a:pPr>
            <a:r>
              <a:rPr lang="ru-RU" sz="2400" u="sng">
                <a:latin typeface="Arial"/>
                <a:hlinkClick r:id="rId4" tooltip="https://studfile.net/preview/1720772/"/>
              </a:rPr>
              <a:t>https://studfile.net/preview/1720772/</a:t>
            </a:r>
            <a:r>
              <a:rPr lang="ru-RU" sz="2400">
                <a:latin typeface="Arial"/>
              </a:rPr>
              <a:t> (дата обращения: 03.11.2024).</a:t>
            </a:r>
            <a:endParaRPr/>
          </a:p>
        </p:txBody>
      </p:sp>
      <p:pic>
        <p:nvPicPr>
          <p:cNvPr id="25603" name="Picture 2" descr="Picture background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7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Контакты для консультативной помощи и поддержки по проведению игры (телефон, электронная почта)</a:t>
            </a:r>
            <a:r>
              <a:rPr lang="en-US">
                <a:latin typeface="Arial Narrow"/>
              </a:rPr>
              <a:t>:</a:t>
            </a:r>
            <a:endParaRPr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 bwMode="auto">
          <a:xfrm>
            <a:off x="838200" y="2019300"/>
            <a:ext cx="10515600" cy="4157663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en-US"/>
              <a:t>                                </a:t>
            </a:r>
            <a:r>
              <a:rPr lang="ru-RU"/>
              <a:t>ЖДЁМ ВАШИ ВОПРОСЫ И ПРЕДЛОЖЕНИЯ</a:t>
            </a:r>
            <a:endParaRPr lang="en-US"/>
          </a:p>
          <a:p>
            <a:pPr marL="0" indent="0">
              <a:buFont typeface="Arial"/>
              <a:buNone/>
              <a:defRPr/>
            </a:pPr>
            <a:endParaRPr lang="en-US"/>
          </a:p>
          <a:p>
            <a:pPr marL="0" indent="0">
              <a:buFont typeface="Arial"/>
              <a:buNone/>
              <a:defRPr/>
            </a:pPr>
            <a:endParaRPr lang="en-US"/>
          </a:p>
          <a:p>
            <a:pPr marL="0" indent="0" algn="ctr">
              <a:buFont typeface="Arial"/>
              <a:buNone/>
              <a:defRPr/>
            </a:pPr>
            <a:r>
              <a:rPr lang="en-US"/>
              <a:t>my@oeliseenko.ru</a:t>
            </a:r>
            <a:endParaRPr lang="ru-RU"/>
          </a:p>
        </p:txBody>
      </p:sp>
      <p:pic>
        <p:nvPicPr>
          <p:cNvPr id="26627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Picture backgroun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436813" y="2674938"/>
            <a:ext cx="2146300" cy="2073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7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>
                <a:latin typeface="Arial"/>
              </a:rPr>
              <a:t>Цель игры</a:t>
            </a:r>
            <a:r>
              <a:rPr lang="en-US" sz="3200" b="1">
                <a:latin typeface="Arial"/>
              </a:rPr>
              <a:t>:</a:t>
            </a:r>
            <a:r>
              <a:rPr lang="ru-RU" sz="3200">
                <a:latin typeface="Arial"/>
              </a:rPr>
              <a:t>формировать знания детей о шахматных фигурах, активизировать словарь по данной теме.</a:t>
            </a:r>
            <a:br>
              <a:rPr lang="ru-RU" sz="3200" b="1">
                <a:latin typeface="Arial"/>
              </a:rPr>
            </a:br>
            <a:endParaRPr lang="ru-RU" sz="3200" b="1">
              <a:latin typeface="Arial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 bwMode="auto">
          <a:xfrm>
            <a:off x="847725" y="1681163"/>
            <a:ext cx="10515600" cy="4351337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 b="1">
                <a:latin typeface="Arial"/>
              </a:rPr>
              <a:t>Программные задачи:</a:t>
            </a:r>
            <a:endParaRPr lang="ru-RU" sz="2000" u="sng">
              <a:latin typeface="Arial"/>
            </a:endParaRPr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 u="sng">
                <a:latin typeface="Arial"/>
              </a:rPr>
              <a:t>- образовательные: </a:t>
            </a:r>
            <a:r>
              <a:rPr lang="ru-RU" sz="2000">
                <a:latin typeface="Arial"/>
              </a:rPr>
              <a:t>продолжать учить детей подражать речи взрослого, фиксировать внимание на лице говорящего;</a:t>
            </a:r>
            <a:endParaRPr/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- формировать умение детей знать и различать шахматные фигуры и правильно соотносить их названия;</a:t>
            </a:r>
            <a:endParaRPr/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- закрепить умение соотносить письменные таблички по теме;</a:t>
            </a:r>
            <a:endParaRPr lang="ru-RU" sz="2000" u="sng">
              <a:latin typeface="Arial"/>
            </a:endParaRPr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 u="sng">
                <a:latin typeface="Arial"/>
              </a:rPr>
              <a:t>- коррекционные:</a:t>
            </a:r>
            <a:r>
              <a:rPr lang="ru-RU" sz="2000">
                <a:latin typeface="Arial"/>
              </a:rPr>
              <a:t> активизировать речь детей, продолжать учить приближенному и сопряженному проговариванию;</a:t>
            </a:r>
            <a:endParaRPr/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-</a:t>
            </a:r>
            <a:r>
              <a:rPr lang="ru-RU" sz="2000" u="sng">
                <a:latin typeface="Arial"/>
              </a:rPr>
              <a:t>развивающие:</a:t>
            </a:r>
            <a:r>
              <a:rPr lang="ru-RU" sz="2000">
                <a:latin typeface="Arial"/>
              </a:rPr>
              <a:t> внимание, память, мышление; развивать речевую активность, словарный запас. Развивать слуховое и зрительное восприятие, речевое дыхание, голос;</a:t>
            </a:r>
            <a:endParaRPr lang="ru-RU" sz="2000" u="sng">
              <a:latin typeface="Arial"/>
            </a:endParaRPr>
          </a:p>
          <a:p>
            <a:pPr marL="0" indent="0">
              <a:lnSpc>
                <a:spcPct val="80000"/>
              </a:lnSpc>
              <a:buFont typeface="Arial"/>
              <a:buNone/>
              <a:defRPr/>
            </a:pPr>
            <a:r>
              <a:rPr lang="ru-RU" sz="2000" u="sng">
                <a:latin typeface="Arial"/>
              </a:rPr>
              <a:t>- воспитательные</a:t>
            </a:r>
            <a:r>
              <a:rPr lang="ru-RU" sz="2000">
                <a:latin typeface="Arial"/>
              </a:rPr>
              <a:t>: воспитывать интерес к познанию окружающего мира.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b="1">
                <a:latin typeface="Arial"/>
              </a:rPr>
              <a:t>Требования к проведению</a:t>
            </a:r>
            <a:r>
              <a:rPr lang="en-US" b="1">
                <a:latin typeface="Arial"/>
              </a:rPr>
              <a:t>:</a:t>
            </a:r>
            <a:r>
              <a:rPr lang="ru-RU" b="1"/>
              <a:t> </a:t>
            </a:r>
            <a:endParaRPr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40000"/>
              </a:lnSpc>
              <a:buFont typeface="Arial"/>
              <a:buNone/>
              <a:defRPr/>
            </a:pPr>
            <a:r>
              <a:rPr lang="ru-RU" sz="2000" b="1" i="1">
                <a:latin typeface="Arial"/>
              </a:rPr>
              <a:t>Оборудование:</a:t>
            </a:r>
            <a:r>
              <a:rPr lang="ru-RU" sz="2000">
                <a:latin typeface="Arial"/>
              </a:rPr>
              <a:t> Парные и разрезные таблички с изображениями шахматных фигур и их названий (демонстрационные и раздаточные), силуэты шахматных фигур.</a:t>
            </a:r>
            <a:endParaRPr/>
          </a:p>
          <a:p>
            <a:pPr marL="0" indent="0">
              <a:lnSpc>
                <a:spcPct val="140000"/>
              </a:lnSpc>
              <a:buFont typeface="Arial"/>
              <a:buNone/>
              <a:defRPr/>
            </a:pPr>
            <a:r>
              <a:rPr lang="ru-RU" sz="2000" b="1" i="1">
                <a:latin typeface="Arial"/>
              </a:rPr>
              <a:t>Речевой материал:</a:t>
            </a:r>
            <a:r>
              <a:rPr lang="ru-RU" sz="2000">
                <a:latin typeface="Arial"/>
              </a:rPr>
              <a:t> будем играть, шахматы, шахматные фигуры, король, ферзь, ладья, слон, конь, пешка; большой, меньше, самый маленький, чёрный, белый, дайте такую, такая, не такая, верно, не верно, что это?, какая фигура пропала?, найди, покажи.</a:t>
            </a:r>
            <a:endParaRPr/>
          </a:p>
        </p:txBody>
      </p:sp>
      <p:pic>
        <p:nvPicPr>
          <p:cNvPr id="15363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b="1">
                <a:latin typeface="Arial"/>
              </a:rPr>
              <a:t>Инструкция для участников</a:t>
            </a:r>
            <a:r>
              <a:rPr lang="en-US" b="1">
                <a:latin typeface="Arial"/>
              </a:rPr>
              <a:t>:</a:t>
            </a:r>
            <a:endParaRPr lang="ru-RU" b="1">
              <a:latin typeface="Arial"/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3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Несколько вариантов дидактической игры:</a:t>
            </a:r>
            <a:endParaRPr lang="ru-RU" sz="2000" b="1">
              <a:latin typeface="Arial"/>
            </a:endParaRPr>
          </a:p>
          <a:p>
            <a:pPr marL="0" indent="0">
              <a:lnSpc>
                <a:spcPct val="130000"/>
              </a:lnSpc>
              <a:buFont typeface="Arial"/>
              <a:buNone/>
              <a:defRPr/>
            </a:pPr>
            <a:r>
              <a:rPr lang="ru-RU" sz="2000" b="1" i="1">
                <a:latin typeface="Arial"/>
              </a:rPr>
              <a:t>Вариант 1. «Какая это шахматная фигура?»</a:t>
            </a:r>
            <a:r>
              <a:rPr lang="ru-RU" sz="2000" b="1">
                <a:latin typeface="Arial"/>
              </a:rPr>
              <a:t> </a:t>
            </a:r>
            <a:r>
              <a:rPr lang="ru-RU" sz="2000">
                <a:latin typeface="Arial"/>
              </a:rPr>
              <a:t>Самый простой вариант. </a:t>
            </a:r>
            <a:endParaRPr/>
          </a:p>
          <a:p>
            <a:pPr marL="0" indent="0">
              <a:lnSpc>
                <a:spcPct val="13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Ход игры: Педагог на доске размещает перед детьми парные таблички с фигурами и разрезные таблички с картинками. Дети рассматривают парные таблички. Потом самостоятельно или с помощью педагога сопоставляют таблички и картинки с образцом. Обязательно проговаривая названия шахматных фигур, в силу своих речевых возможностей.</a:t>
            </a:r>
            <a:endParaRPr/>
          </a:p>
        </p:txBody>
      </p:sp>
      <p:pic>
        <p:nvPicPr>
          <p:cNvPr id="16387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ru-RU" b="1">
                <a:latin typeface="Arial"/>
              </a:rPr>
              <a:t>Инструкция для участников</a:t>
            </a:r>
            <a:r>
              <a:rPr lang="en-US" b="1">
                <a:latin typeface="Arial"/>
              </a:rPr>
              <a:t>:</a:t>
            </a:r>
            <a:endParaRPr lang="ru-RU" b="1">
              <a:latin typeface="Arial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ru-RU" sz="2000" b="1" i="1">
                <a:latin typeface="Arial"/>
              </a:rPr>
              <a:t>Вариант 2. «Найди такую  фигуру».</a:t>
            </a:r>
            <a:r>
              <a:rPr lang="ru-RU" sz="2000">
                <a:latin typeface="Arial"/>
              </a:rPr>
              <a:t> 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 lang="ru-RU" sz="2000">
                <a:latin typeface="Arial"/>
              </a:rPr>
              <a:t>Ход игры: Педагог предлагает детям рассмотреть фигуры, обращая внимание на форму, величину и цвет, уточняет представление о форме, величине и цвете, уточняет значение слов, обозначающих форму, величину и цвет (король, ферзь, ладья, слон, конь, пешка; большой, меньше, самый маленький, чёрный, белый).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 lang="ru-RU" sz="2000">
                <a:latin typeface="Arial"/>
              </a:rPr>
              <a:t>После подготовительных упражнений педагог выставляет фигуру-образец и просит детей найти такую же («дайте такую»). Дети выбирают фигуры, ориентируясь на образец («такая, не такая, верно, не верно»). В силу своих речевых возможностей называют какую фигуру они выбрали.</a:t>
            </a:r>
            <a:endParaRPr/>
          </a:p>
        </p:txBody>
      </p:sp>
      <p:pic>
        <p:nvPicPr>
          <p:cNvPr id="17413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ru-RU" b="1">
                <a:latin typeface="Arial"/>
              </a:rPr>
              <a:t>Инструкция для участников</a:t>
            </a:r>
            <a:r>
              <a:rPr lang="en-US" b="1">
                <a:latin typeface="Arial"/>
              </a:rPr>
              <a:t>:</a:t>
            </a:r>
            <a:endParaRPr lang="ru-RU" b="1">
              <a:latin typeface="Arial"/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10000"/>
              </a:lnSpc>
              <a:buFont typeface="Arial"/>
              <a:buNone/>
              <a:defRPr/>
            </a:pPr>
            <a:r>
              <a:rPr lang="ru-RU" sz="2000" b="1" i="1">
                <a:latin typeface="Arial"/>
              </a:rPr>
              <a:t>Вариант 3. «Какой фигуры не стало». </a:t>
            </a:r>
            <a:endParaRPr/>
          </a:p>
          <a:p>
            <a:pPr marL="0" indent="0">
              <a:lnSpc>
                <a:spcPct val="11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Ход игры: Педагог привлекает внимание детей к шахматным фигурам: «Посмотрите, какие фигуры. Что это? А это? После рассматривания фигур педагог предлагает: «Будем играть с ними. Фигуры будут прятаться, я вы будете искать». Педагог предлагает детям запомнить какие фигуры перед ними.   После этого дети закрывают глаза, педагог прячет 1фигуру, и затем говорит детям: «Какой фигуры нет?» Каждый из детей должен найти в лежащих перед ним фигурах исчезнувшую, назвать и показать педагогу. </a:t>
            </a:r>
            <a:endParaRPr/>
          </a:p>
        </p:txBody>
      </p:sp>
      <p:pic>
        <p:nvPicPr>
          <p:cNvPr id="18437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ru-RU" b="1">
                <a:latin typeface="Arial"/>
              </a:rPr>
              <a:t>Инструкция для участников</a:t>
            </a:r>
            <a:r>
              <a:rPr lang="en-US" b="1">
                <a:latin typeface="Arial"/>
              </a:rPr>
              <a:t>:</a:t>
            </a:r>
            <a:endParaRPr lang="ru-RU" b="1">
              <a:latin typeface="Arial"/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ru-RU" sz="2000" b="1" i="1">
                <a:latin typeface="Arial"/>
              </a:rPr>
              <a:t>Вариант 4. «Найди тень»</a:t>
            </a:r>
            <a:endParaRPr lang="ru-RU" sz="2000" i="1">
              <a:latin typeface="Arial"/>
            </a:endParaRPr>
          </a:p>
          <a:p>
            <a:pPr marL="0" indent="0">
              <a:buFont typeface="Arial"/>
              <a:buNone/>
              <a:defRPr/>
            </a:pPr>
            <a:r>
              <a:rPr lang="ru-RU" sz="2000">
                <a:latin typeface="Arial"/>
              </a:rPr>
              <a:t>Ход игры: Педагог предлагает детям рассмотреть фигуры, обращая внимание на форму и величину, уточняет представление о форме, величине и цвете уточняет значение слов, обозначающих форму, величину и цвет (король, ферзь, ладья, слон, конь, пешка; большой, меньше, самый маленький, ).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 lang="ru-RU" sz="2000">
                <a:latin typeface="Arial"/>
              </a:rPr>
              <a:t>После подготовительных упражнений педагог выставляет силуэт фигуры-образца и просит детей найти такую же («покажи какая фигура»). Дети выбирают фигуры, ориентируясь на образец («такая, не такая, верно, не верно»). В силу своих речевых возможностей называют какую фигуру они выбрали.</a:t>
            </a:r>
            <a:endParaRPr/>
          </a:p>
        </p:txBody>
      </p:sp>
      <p:pic>
        <p:nvPicPr>
          <p:cNvPr id="19459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endParaRPr lang="ru-RU" b="1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6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При необходимости педагоги могут варьировать  оборудование; ход игры; могут расширять или, наоборот, сокращать объем речевого материала, в зависимости от слухо-речевых возможностей детей выбирать форму предъявления слов и фраз: устно, письменно (на табличках), устно-дактильно.</a:t>
            </a:r>
            <a:endParaRPr/>
          </a:p>
          <a:p>
            <a:pPr marL="0" indent="0">
              <a:lnSpc>
                <a:spcPct val="160000"/>
              </a:lnSpc>
              <a:buFont typeface="Arial"/>
              <a:buNone/>
              <a:defRPr/>
            </a:pPr>
            <a:r>
              <a:rPr lang="ru-RU" sz="2000">
                <a:latin typeface="Arial"/>
              </a:rPr>
              <a:t>Задания следует подбирать с учетом возрастных и индивидуальных возможностей детей, состояния их интеллектуального и речевого развития.</a:t>
            </a:r>
            <a:endParaRPr/>
          </a:p>
        </p:txBody>
      </p:sp>
      <p:pic>
        <p:nvPicPr>
          <p:cNvPr id="21507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579" name="Picture 2" descr="Picture background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637588" y="4876800"/>
            <a:ext cx="3554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7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ru-RU">
                <a:latin typeface="Arial Narrow"/>
              </a:rPr>
              <a:t>Апробация игры в учебно-воспитательном процессе</a:t>
            </a:r>
            <a:r>
              <a:rPr lang="en-US">
                <a:latin typeface="Arial Narrow"/>
              </a:rPr>
              <a:t>: </a:t>
            </a:r>
            <a:r>
              <a:rPr lang="ru-RU">
                <a:latin typeface="Arial Narrow"/>
              </a:rPr>
              <a:t>фотоколлаж</a:t>
            </a:r>
            <a:endParaRPr lang="en-US">
              <a:latin typeface="Arial Narrow"/>
            </a:endParaRPr>
          </a:p>
        </p:txBody>
      </p:sp>
      <p:pic>
        <p:nvPicPr>
          <p:cNvPr id="3" name="Объект 2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838198" y="2020579"/>
            <a:ext cx="4572000" cy="3429000"/>
          </a:xfrm>
          <a:prstGeom prst="rect">
            <a:avLst/>
          </a:prstGeom>
        </p:spPr>
      </p:pic>
      <p:pic>
        <p:nvPicPr>
          <p:cNvPr id="561000673" name="Рисунок 561000672"/>
          <p:cNvPicPr>
            <a:picLocks noChangeAspect="1"/>
          </p:cNvPicPr>
          <p:nvPr/>
        </p:nvPicPr>
        <p:blipFill>
          <a:blip r:embed="rId4"/>
          <a:srcRect l="10839" t="1542" r="3370" b="25400"/>
          <a:stretch/>
        </p:blipFill>
        <p:spPr bwMode="auto">
          <a:xfrm>
            <a:off x="6888087" y="2033155"/>
            <a:ext cx="4572000" cy="342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Р7-Офис/7.2.2.36</Application>
  <DocSecurity>0</DocSecurity>
  <PresentationFormat>Широкоэкранный</PresentationFormat>
  <Paragraphs>0</Paragraphs>
  <Slides>14</Slides>
  <Notes>14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Дронова Е.Н.</dc:creator>
  <cp:keywords/>
  <dc:description/>
  <dc:identifier/>
  <dc:language/>
  <cp:lastModifiedBy/>
  <cp:revision>25</cp:revision>
  <dcterms:created xsi:type="dcterms:W3CDTF">2024-09-09T07:56:48Z</dcterms:created>
  <dcterms:modified xsi:type="dcterms:W3CDTF">2024-11-18T08:45:32Z</dcterms:modified>
  <cp:category/>
  <cp:contentStatus/>
  <cp:version/>
</cp:coreProperties>
</file>