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91" r:id="rId6"/>
    <p:sldId id="292" r:id="rId7"/>
    <p:sldId id="265" r:id="rId8"/>
    <p:sldId id="279" r:id="rId9"/>
    <p:sldId id="286" r:id="rId10"/>
    <p:sldId id="285" r:id="rId11"/>
    <p:sldId id="287" r:id="rId12"/>
    <p:sldId id="276" r:id="rId13"/>
    <p:sldId id="277" r:id="rId14"/>
    <p:sldId id="284" r:id="rId15"/>
    <p:sldId id="288" r:id="rId16"/>
    <p:sldId id="289" r:id="rId17"/>
    <p:sldId id="281" r:id="rId18"/>
    <p:sldId id="290" r:id="rId19"/>
    <p:sldId id="271" r:id="rId20"/>
    <p:sldId id="273" r:id="rId21"/>
    <p:sldId id="272" r:id="rId22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7BB5"/>
    <a:srgbClr val="62CE95"/>
    <a:srgbClr val="EA46CB"/>
    <a:srgbClr val="4335FB"/>
    <a:srgbClr val="F75939"/>
    <a:srgbClr val="53F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746D2-5E29-476F-B05C-59909DCD7015}" type="datetimeFigureOut">
              <a:rPr lang="ru-RU"/>
              <a:pPr>
                <a:defRPr/>
              </a:pPr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BBCF7-CA75-46F5-948E-36ECDC3D35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3FE41-1D80-471B-A0E5-49E747CCAF32}" type="datetimeFigureOut">
              <a:rPr lang="ru-RU"/>
              <a:pPr>
                <a:defRPr/>
              </a:pPr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9C8C2-2F5A-445B-BB15-39C3B5682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4F780-0EE0-42E0-ADCF-9956C8E69103}" type="datetimeFigureOut">
              <a:rPr lang="ru-RU"/>
              <a:pPr>
                <a:defRPr/>
              </a:pPr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1FBD5-A665-476A-8071-4A0F660124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645AF-ED3A-4464-908E-A66D8F6D9B3C}" type="datetimeFigureOut">
              <a:rPr lang="ru-RU"/>
              <a:pPr>
                <a:defRPr/>
              </a:pPr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C84F4-1E7E-4A65-874B-9C8C885683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331DC-892D-4B7F-9CFC-00ABCA4F7A48}" type="datetimeFigureOut">
              <a:rPr lang="ru-RU"/>
              <a:pPr>
                <a:defRPr/>
              </a:pPr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D496D-5924-452B-A299-E27B1128E3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902C4-31FF-41EC-9983-CF133D178CEB}" type="datetimeFigureOut">
              <a:rPr lang="ru-RU"/>
              <a:pPr>
                <a:defRPr/>
              </a:pPr>
              <a:t>19.11.2024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F3E86-F547-45CB-A13C-DE7D2BA1DE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5FA4E-DE07-47AE-9317-7216C3D94C35}" type="datetimeFigureOut">
              <a:rPr lang="ru-RU"/>
              <a:pPr>
                <a:defRPr/>
              </a:pPr>
              <a:t>19.11.2024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63337-F789-4DCE-B714-7D94A04429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13837-E9E4-4D6C-88BF-4039BB0CE3D2}" type="datetimeFigureOut">
              <a:rPr lang="ru-RU"/>
              <a:pPr>
                <a:defRPr/>
              </a:pPr>
              <a:t>19.11.2024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82874-704A-4637-A14E-168709E392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13B13-9683-440A-BC5F-4FF32CE8D98A}" type="datetimeFigureOut">
              <a:rPr lang="ru-RU"/>
              <a:pPr>
                <a:defRPr/>
              </a:pPr>
              <a:t>19.11.2024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78D26-5EEC-4E7B-AE26-EB609A9ED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8A398-9915-40E1-890C-BE4F1AA64535}" type="datetimeFigureOut">
              <a:rPr lang="ru-RU"/>
              <a:pPr>
                <a:defRPr/>
              </a:pPr>
              <a:t>19.11.2024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8B522-62AE-423B-B3B1-F6CD499579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460DF-19EC-43D5-9562-B50A49950216}" type="datetimeFigureOut">
              <a:rPr lang="ru-RU"/>
              <a:pPr>
                <a:defRPr/>
              </a:pPr>
              <a:t>19.11.2024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DD663-A7F1-46E5-BFED-10EC0A4DAB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090227-5188-4F21-8EAA-A212769586B2}" type="datetimeFigureOut">
              <a:rPr lang="ru-RU"/>
              <a:pPr>
                <a:defRPr/>
              </a:pPr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EDC920-BDBF-409B-8EDB-8C35BC10B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e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e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18.png"/><Relationship Id="rId10" Type="http://schemas.openxmlformats.org/officeDocument/2006/relationships/image" Target="../media/image6.jpeg"/><Relationship Id="rId4" Type="http://schemas.openxmlformats.org/officeDocument/2006/relationships/image" Target="../media/image13.png"/><Relationship Id="rId9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2.jpeg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18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Relationship Id="rId1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jpeg"/><Relationship Id="rId2" Type="http://schemas.openxmlformats.org/officeDocument/2006/relationships/image" Target="../media/image2.jpeg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18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&#1047;&#1072;&#1086;&#1095;&#1085;&#1099;&#1077;_&#1096;&#1072;&#1093;&#1084;&#1072;&#1090;&#1099;" TargetMode="External"/><Relationship Id="rId7" Type="http://schemas.openxmlformats.org/officeDocument/2006/relationships/hyperlink" Target="https://alvin-almazov.ru/rules/zaochnye-shaxmaty-bitva-gigantov-mysli-na-rasstoyanii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ss-computer.ru/mat-v-odin-hod/prostoy-mat-v-1-hod-razminka-dlya-mozgov" TargetMode="External"/><Relationship Id="rId5" Type="http://schemas.openxmlformats.org/officeDocument/2006/relationships/hyperlink" Target="https://chess-computer.ru/mat-v-dva-hoda/ne-ponyatno-kak-vyigrat-mat-v-2-hoda-dlya-soobrazitelnyh" TargetMode="External"/><Relationship Id="rId4" Type="http://schemas.openxmlformats.org/officeDocument/2006/relationships/hyperlink" Target="https://ru.wikipedia.org/wiki/&#1044;&#1077;&#1090;&#1089;&#1082;&#1080;&#1081;_&#1084;&#1072;&#1090;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tatjanan1974@yandex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3"/>
          <p:cNvPicPr>
            <a:picLocks noChangeAspect="1"/>
          </p:cNvPicPr>
          <p:nvPr/>
        </p:nvPicPr>
        <p:blipFill>
          <a:blip r:embed="rId2"/>
          <a:srcRect l="10001" t="9525" r="28857" b="17207"/>
          <a:stretch>
            <a:fillRect/>
          </a:stretch>
        </p:blipFill>
        <p:spPr bwMode="auto">
          <a:xfrm>
            <a:off x="0" y="-122238"/>
            <a:ext cx="12192000" cy="698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9700" y="1576388"/>
            <a:ext cx="5651500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5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ИГРОВЫЕ ТЕХНОЛОГИИ В ПРЕПОДАВАНИИ ШАХМАТ</a:t>
            </a:r>
            <a:endParaRPr lang="ru-RU" sz="3500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315" name="TextBox 6"/>
          <p:cNvSpPr txBox="1">
            <a:spLocks noChangeArrowheads="1"/>
          </p:cNvSpPr>
          <p:nvPr/>
        </p:nvSpPr>
        <p:spPr bwMode="auto">
          <a:xfrm>
            <a:off x="6230938" y="2843213"/>
            <a:ext cx="56435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262626"/>
                </a:solidFill>
                <a:latin typeface="Arial Narrow" pitchFamily="34" charset="0"/>
              </a:rPr>
              <a:t>Никоненко Татьяна Викторовна</a:t>
            </a:r>
            <a:r>
              <a:rPr lang="ru-RU">
                <a:solidFill>
                  <a:srgbClr val="262626"/>
                </a:solidFill>
                <a:latin typeface="Arial Narrow" pitchFamily="34" charset="0"/>
              </a:rPr>
              <a:t>,</a:t>
            </a:r>
          </a:p>
          <a:p>
            <a:pPr algn="ctr"/>
            <a:r>
              <a:rPr lang="ru-RU">
                <a:solidFill>
                  <a:srgbClr val="262626"/>
                </a:solidFill>
                <a:latin typeface="Arial Narrow" pitchFamily="34" charset="0"/>
              </a:rPr>
              <a:t>учитель математики, МБОУ «Орлеанская основная общеобразовательная школа»</a:t>
            </a:r>
          </a:p>
          <a:p>
            <a:pPr algn="ctr"/>
            <a:r>
              <a:rPr lang="ru-RU">
                <a:solidFill>
                  <a:srgbClr val="262626"/>
                </a:solidFill>
                <a:latin typeface="Arial Narrow" pitchFamily="34" charset="0"/>
              </a:rPr>
              <a:t> Благовещенского района Алтайского края</a:t>
            </a:r>
          </a:p>
        </p:txBody>
      </p:sp>
      <p:sp>
        <p:nvSpPr>
          <p:cNvPr id="13316" name="TextBox 7"/>
          <p:cNvSpPr txBox="1">
            <a:spLocks noChangeArrowheads="1"/>
          </p:cNvSpPr>
          <p:nvPr/>
        </p:nvSpPr>
        <p:spPr bwMode="auto">
          <a:xfrm>
            <a:off x="6053138" y="427038"/>
            <a:ext cx="6138862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latin typeface="Arial Narrow" pitchFamily="34" charset="0"/>
              </a:rPr>
              <a:t>«Игровые технологии для развития </a:t>
            </a:r>
          </a:p>
          <a:p>
            <a:pPr algn="ctr"/>
            <a:r>
              <a:rPr lang="ru-RU" b="1" i="1">
                <a:latin typeface="Arial Narrow" pitchFamily="34" charset="0"/>
              </a:rPr>
              <a:t>шахматного образования»</a:t>
            </a:r>
          </a:p>
        </p:txBody>
      </p:sp>
      <p:sp>
        <p:nvSpPr>
          <p:cNvPr id="13317" name="TextBox 1"/>
          <p:cNvSpPr txBox="1">
            <a:spLocks noChangeArrowheads="1"/>
          </p:cNvSpPr>
          <p:nvPr/>
        </p:nvSpPr>
        <p:spPr bwMode="auto">
          <a:xfrm>
            <a:off x="6318250" y="1852613"/>
            <a:ext cx="54689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«Шахматы по переписке»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 idx="4294967295"/>
          </p:nvPr>
        </p:nvSpPr>
        <p:spPr>
          <a:solidFill>
            <a:srgbClr val="F2F2F2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mtClean="0"/>
              <a:t>ЗАДАНИЕ 2</a:t>
            </a:r>
            <a:br>
              <a:rPr lang="ru-RU" smtClean="0"/>
            </a:br>
            <a:r>
              <a:rPr lang="ru-RU" smtClean="0"/>
              <a:t>«Разминка для мозгов – мат в 1 ход»</a:t>
            </a:r>
          </a:p>
        </p:txBody>
      </p:sp>
      <p:pic>
        <p:nvPicPr>
          <p:cNvPr id="22530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 descr="доска коричнева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8900" y="1803400"/>
            <a:ext cx="4433888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8" descr="Picture background"/>
          <p:cNvPicPr>
            <a:picLocks noChangeAspect="1" noChangeArrowheads="1"/>
          </p:cNvPicPr>
          <p:nvPr/>
        </p:nvPicPr>
        <p:blipFill>
          <a:blip r:embed="rId4"/>
          <a:srcRect r="30708"/>
          <a:stretch>
            <a:fillRect/>
          </a:stretch>
        </p:blipFill>
        <p:spPr bwMode="auto">
          <a:xfrm>
            <a:off x="946150" y="2627313"/>
            <a:ext cx="242887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24" descr="chess_g4b07428c1_1920 (2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1350" y="4946650"/>
            <a:ext cx="2667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26" descr="chess_g4b07428c1_1920 (3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1450" y="4978400"/>
            <a:ext cx="241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31" descr="chess_g4b07428c1_1920 (6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99013" y="3575050"/>
            <a:ext cx="26193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31" descr="chess_g4b07428c1_1920 (6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9663" y="2605088"/>
            <a:ext cx="26193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29" descr="chess_g4b07428c1_1920 (5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77150" y="4522788"/>
            <a:ext cx="238125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92900" y="3090863"/>
            <a:ext cx="21748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59625" y="4549775"/>
            <a:ext cx="21748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72388" y="4973638"/>
            <a:ext cx="21748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33" descr="chess_g4b07428c1_1920 (7)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91438" y="2586038"/>
            <a:ext cx="261937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34" descr="chess_g4b07428c1_1920 (8)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22763" y="4025900"/>
            <a:ext cx="207962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39" descr="chess_g4b07428c1_1920 (11)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329113" y="4989513"/>
            <a:ext cx="241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4" name="Picture 39" descr="chess_g4b07428c1_1920 (11)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48513" y="2103438"/>
            <a:ext cx="241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5" name="Picture 35" descr="chess_g4b07428c1_1920 (9)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712075" y="3571875"/>
            <a:ext cx="19526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6" name="Picture 13"/>
          <p:cNvPicPr>
            <a:picLocks noChangeAspect="1" noChangeArrowheads="1"/>
          </p:cNvPicPr>
          <p:nvPr/>
        </p:nvPicPr>
        <p:blipFill>
          <a:blip r:embed="rId14">
            <a:grayscl/>
            <a:biLevel thresh="50000"/>
          </a:blip>
          <a:srcRect/>
          <a:stretch>
            <a:fillRect/>
          </a:stretch>
        </p:blipFill>
        <p:spPr bwMode="auto">
          <a:xfrm>
            <a:off x="4849813" y="3059113"/>
            <a:ext cx="2428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7" name="Picture 13"/>
          <p:cNvPicPr>
            <a:picLocks noChangeAspect="1" noChangeArrowheads="1"/>
          </p:cNvPicPr>
          <p:nvPr/>
        </p:nvPicPr>
        <p:blipFill>
          <a:blip r:embed="rId14">
            <a:grayscl/>
            <a:biLevel thresh="50000"/>
          </a:blip>
          <a:srcRect/>
          <a:stretch>
            <a:fillRect/>
          </a:stretch>
        </p:blipFill>
        <p:spPr bwMode="auto">
          <a:xfrm>
            <a:off x="5241925" y="2633663"/>
            <a:ext cx="24288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8" name="Picture 13"/>
          <p:cNvPicPr>
            <a:picLocks noChangeAspect="1" noChangeArrowheads="1"/>
          </p:cNvPicPr>
          <p:nvPr/>
        </p:nvPicPr>
        <p:blipFill>
          <a:blip r:embed="rId14">
            <a:grayscl/>
            <a:biLevel thresh="50000"/>
          </a:blip>
          <a:srcRect/>
          <a:stretch>
            <a:fillRect/>
          </a:stretch>
        </p:blipFill>
        <p:spPr bwMode="auto">
          <a:xfrm>
            <a:off x="6232525" y="3135313"/>
            <a:ext cx="24288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9" name="Picture 13"/>
          <p:cNvPicPr>
            <a:picLocks noChangeAspect="1" noChangeArrowheads="1"/>
          </p:cNvPicPr>
          <p:nvPr/>
        </p:nvPicPr>
        <p:blipFill>
          <a:blip r:embed="rId14">
            <a:grayscl/>
            <a:biLevel thresh="50000"/>
          </a:blip>
          <a:srcRect/>
          <a:stretch>
            <a:fillRect/>
          </a:stretch>
        </p:blipFill>
        <p:spPr bwMode="auto">
          <a:xfrm>
            <a:off x="6721475" y="2590800"/>
            <a:ext cx="24288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0" name="Picture 13"/>
          <p:cNvPicPr>
            <a:picLocks noChangeAspect="1" noChangeArrowheads="1"/>
          </p:cNvPicPr>
          <p:nvPr/>
        </p:nvPicPr>
        <p:blipFill>
          <a:blip r:embed="rId14">
            <a:grayscl/>
            <a:biLevel thresh="50000"/>
          </a:blip>
          <a:srcRect/>
          <a:stretch>
            <a:fillRect/>
          </a:stretch>
        </p:blipFill>
        <p:spPr bwMode="auto">
          <a:xfrm>
            <a:off x="7135813" y="3070225"/>
            <a:ext cx="2428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 idx="4294967295"/>
          </p:nvPr>
        </p:nvSpPr>
        <p:spPr>
          <a:solidFill>
            <a:srgbClr val="F2F2F2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mtClean="0"/>
              <a:t>ЗАДАНИЕ 2</a:t>
            </a:r>
            <a:br>
              <a:rPr lang="ru-RU" smtClean="0"/>
            </a:br>
            <a:r>
              <a:rPr lang="ru-RU" smtClean="0"/>
              <a:t>«Разминка для мозгов – мат в 1 ход»</a:t>
            </a:r>
          </a:p>
        </p:txBody>
      </p:sp>
      <p:pic>
        <p:nvPicPr>
          <p:cNvPr id="2355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доска коричнева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4450" y="1792288"/>
            <a:ext cx="4433888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4" descr="chess_g4b07428c1_1920 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1350" y="4946650"/>
            <a:ext cx="2667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26" descr="chess_g4b07428c1_1920 (3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1450" y="4978400"/>
            <a:ext cx="241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1" descr="chess_g4b07428c1_1920 (6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9013" y="3563938"/>
            <a:ext cx="26193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31" descr="chess_g4b07428c1_1920 (6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89663" y="2605088"/>
            <a:ext cx="26193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29" descr="chess_g4b07428c1_1920 (5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77150" y="4522788"/>
            <a:ext cx="238125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92900" y="3090863"/>
            <a:ext cx="21748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59625" y="4549775"/>
            <a:ext cx="21748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72388" y="4973638"/>
            <a:ext cx="21748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33" descr="chess_g4b07428c1_1920 (7)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04125" y="2586038"/>
            <a:ext cx="261938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34" descr="chess_g4b07428c1_1920 (8)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22763" y="4025900"/>
            <a:ext cx="207962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39" descr="chess_g4b07428c1_1920 (11)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29113" y="4989513"/>
            <a:ext cx="241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39" descr="chess_g4b07428c1_1920 (11)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48513" y="2103438"/>
            <a:ext cx="241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35" descr="chess_g4b07428c1_1920 (9)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12075" y="3571875"/>
            <a:ext cx="19526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Picture 13"/>
          <p:cNvPicPr>
            <a:picLocks noChangeAspect="1" noChangeArrowheads="1"/>
          </p:cNvPicPr>
          <p:nvPr/>
        </p:nvPicPr>
        <p:blipFill>
          <a:blip r:embed="rId13">
            <a:grayscl/>
            <a:biLevel thresh="50000"/>
          </a:blip>
          <a:srcRect/>
          <a:stretch>
            <a:fillRect/>
          </a:stretch>
        </p:blipFill>
        <p:spPr bwMode="auto">
          <a:xfrm>
            <a:off x="4849813" y="3059113"/>
            <a:ext cx="2428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Picture 13"/>
          <p:cNvPicPr>
            <a:picLocks noChangeAspect="1" noChangeArrowheads="1"/>
          </p:cNvPicPr>
          <p:nvPr/>
        </p:nvPicPr>
        <p:blipFill>
          <a:blip r:embed="rId13">
            <a:grayscl/>
            <a:biLevel thresh="50000"/>
          </a:blip>
          <a:srcRect/>
          <a:stretch>
            <a:fillRect/>
          </a:stretch>
        </p:blipFill>
        <p:spPr bwMode="auto">
          <a:xfrm>
            <a:off x="5241925" y="2633663"/>
            <a:ext cx="24288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1" name="Picture 13"/>
          <p:cNvPicPr>
            <a:picLocks noChangeAspect="1" noChangeArrowheads="1"/>
          </p:cNvPicPr>
          <p:nvPr/>
        </p:nvPicPr>
        <p:blipFill>
          <a:blip r:embed="rId13">
            <a:grayscl/>
            <a:biLevel thresh="50000"/>
          </a:blip>
          <a:srcRect/>
          <a:stretch>
            <a:fillRect/>
          </a:stretch>
        </p:blipFill>
        <p:spPr bwMode="auto">
          <a:xfrm>
            <a:off x="6189663" y="3092450"/>
            <a:ext cx="2428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2" name="Picture 13"/>
          <p:cNvPicPr>
            <a:picLocks noChangeAspect="1" noChangeArrowheads="1"/>
          </p:cNvPicPr>
          <p:nvPr/>
        </p:nvPicPr>
        <p:blipFill>
          <a:blip r:embed="rId13">
            <a:grayscl/>
            <a:biLevel thresh="50000"/>
          </a:blip>
          <a:srcRect/>
          <a:stretch>
            <a:fillRect/>
          </a:stretch>
        </p:blipFill>
        <p:spPr bwMode="auto">
          <a:xfrm>
            <a:off x="6721475" y="2590800"/>
            <a:ext cx="24288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3" name="Picture 13"/>
          <p:cNvPicPr>
            <a:picLocks noChangeAspect="1" noChangeArrowheads="1"/>
          </p:cNvPicPr>
          <p:nvPr/>
        </p:nvPicPr>
        <p:blipFill>
          <a:blip r:embed="rId13">
            <a:grayscl/>
            <a:biLevel thresh="50000"/>
          </a:blip>
          <a:srcRect/>
          <a:stretch>
            <a:fillRect/>
          </a:stretch>
        </p:blipFill>
        <p:spPr bwMode="auto">
          <a:xfrm>
            <a:off x="7135813" y="3070225"/>
            <a:ext cx="2428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4" name="Line 25"/>
          <p:cNvSpPr>
            <a:spLocks noChangeShapeType="1"/>
          </p:cNvSpPr>
          <p:nvPr/>
        </p:nvSpPr>
        <p:spPr bwMode="auto">
          <a:xfrm>
            <a:off x="5094288" y="3744913"/>
            <a:ext cx="2557462" cy="222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575" name="Rectangle 26"/>
          <p:cNvSpPr>
            <a:spLocks noChangeArrowheads="1"/>
          </p:cNvSpPr>
          <p:nvPr/>
        </p:nvSpPr>
        <p:spPr bwMode="auto">
          <a:xfrm>
            <a:off x="479425" y="4787900"/>
            <a:ext cx="31337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Ответ:</a:t>
            </a:r>
            <a:endParaRPr lang="en-US" sz="2000" b="1"/>
          </a:p>
          <a:p>
            <a:endParaRPr lang="ru-RU" sz="2000" b="1"/>
          </a:p>
          <a:p>
            <a:r>
              <a:rPr lang="ru-RU" sz="2000"/>
              <a:t>1. Л</a:t>
            </a:r>
            <a:r>
              <a:rPr lang="en-US" sz="2000"/>
              <a:t>b5-h5x#.</a:t>
            </a:r>
          </a:p>
          <a:p>
            <a:endParaRPr lang="ru-RU" sz="2000"/>
          </a:p>
        </p:txBody>
      </p:sp>
      <p:pic>
        <p:nvPicPr>
          <p:cNvPr id="23576" name="Picture 44" descr="Picture background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25450" y="2319338"/>
            <a:ext cx="2557463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7" name="Picture 46" descr="Picture background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9459913" y="2635250"/>
            <a:ext cx="1458912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solidFill>
            <a:srgbClr val="F2F2F2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mtClean="0"/>
              <a:t>ЗАДАНИЕ 3</a:t>
            </a:r>
            <a:br>
              <a:rPr lang="ru-RU" smtClean="0"/>
            </a:br>
            <a:r>
              <a:rPr lang="ru-RU" smtClean="0"/>
              <a:t>«Не понятно как выиграть – мат в 2 хода»</a:t>
            </a:r>
          </a:p>
        </p:txBody>
      </p:sp>
      <p:pic>
        <p:nvPicPr>
          <p:cNvPr id="24578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6" descr="почтовая открыт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788" y="1722438"/>
            <a:ext cx="8913812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482600" y="3038475"/>
            <a:ext cx="442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Белые:</a:t>
            </a:r>
            <a:r>
              <a:rPr lang="ru-RU" sz="2400"/>
              <a:t>  Кр</a:t>
            </a:r>
            <a:r>
              <a:rPr lang="en-US" sz="2400"/>
              <a:t>b2</a:t>
            </a:r>
            <a:r>
              <a:rPr lang="ru-RU" sz="2400"/>
              <a:t>, Ф</a:t>
            </a:r>
            <a:r>
              <a:rPr lang="en-US" sz="2400"/>
              <a:t>g1</a:t>
            </a:r>
            <a:r>
              <a:rPr lang="ru-RU" sz="2400"/>
              <a:t>, Се1,п.</a:t>
            </a:r>
            <a:r>
              <a:rPr lang="en-US" sz="2400"/>
              <a:t>b3</a:t>
            </a:r>
            <a:r>
              <a:rPr lang="ru-RU" sz="2400"/>
              <a:t>.</a:t>
            </a:r>
          </a:p>
        </p:txBody>
      </p:sp>
      <p:sp>
        <p:nvSpPr>
          <p:cNvPr id="24581" name="Rectangle 8"/>
          <p:cNvSpPr>
            <a:spLocks noChangeArrowheads="1"/>
          </p:cNvSpPr>
          <p:nvPr/>
        </p:nvSpPr>
        <p:spPr bwMode="auto">
          <a:xfrm>
            <a:off x="581025" y="3771900"/>
            <a:ext cx="382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Чёрные:</a:t>
            </a:r>
            <a:r>
              <a:rPr lang="ru-RU" sz="2400"/>
              <a:t> Кр</a:t>
            </a:r>
            <a:r>
              <a:rPr lang="en-US" sz="2400"/>
              <a:t>b</a:t>
            </a:r>
            <a:r>
              <a:rPr lang="ru-RU" sz="2400"/>
              <a:t>5, пп. а6, с6.</a:t>
            </a:r>
          </a:p>
        </p:txBody>
      </p:sp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652463" y="2155825"/>
            <a:ext cx="5900737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№3 Расставь фигуры на доске и реши задачу.</a:t>
            </a:r>
          </a:p>
          <a:p>
            <a:pPr>
              <a:spcBef>
                <a:spcPct val="50000"/>
              </a:spcBef>
            </a:pPr>
            <a:r>
              <a:rPr lang="ru-RU"/>
              <a:t>Ход белых</a:t>
            </a:r>
          </a:p>
        </p:txBody>
      </p:sp>
      <p:sp>
        <p:nvSpPr>
          <p:cNvPr id="24583" name="Rectangle 10"/>
          <p:cNvSpPr>
            <a:spLocks noChangeArrowheads="1"/>
          </p:cNvSpPr>
          <p:nvPr/>
        </p:nvSpPr>
        <p:spPr bwMode="auto">
          <a:xfrm>
            <a:off x="5665788" y="3028950"/>
            <a:ext cx="1863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75939"/>
                </a:solidFill>
              </a:rPr>
              <a:t>Простоквашино</a:t>
            </a:r>
          </a:p>
        </p:txBody>
      </p:sp>
      <p:sp>
        <p:nvSpPr>
          <p:cNvPr id="24584" name="Rectangle 11"/>
          <p:cNvSpPr>
            <a:spLocks noChangeArrowheads="1"/>
          </p:cNvSpPr>
          <p:nvPr/>
        </p:nvSpPr>
        <p:spPr bwMode="auto">
          <a:xfrm>
            <a:off x="5900738" y="4225925"/>
            <a:ext cx="1589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75939"/>
                </a:solidFill>
              </a:rPr>
              <a:t>Дяде Фёдору</a:t>
            </a:r>
          </a:p>
        </p:txBody>
      </p:sp>
      <p:sp>
        <p:nvSpPr>
          <p:cNvPr id="24585" name="Rectangle 12"/>
          <p:cNvSpPr>
            <a:spLocks noChangeArrowheads="1"/>
          </p:cNvSpPr>
          <p:nvPr/>
        </p:nvSpPr>
        <p:spPr bwMode="auto">
          <a:xfrm>
            <a:off x="5716588" y="5434013"/>
            <a:ext cx="1019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75939"/>
                </a:solidFill>
              </a:rPr>
              <a:t>от папы</a:t>
            </a:r>
          </a:p>
        </p:txBody>
      </p:sp>
      <p:pic>
        <p:nvPicPr>
          <p:cNvPr id="24586" name="Picture 46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1313" y="2090738"/>
            <a:ext cx="2428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828675" y="354013"/>
            <a:ext cx="10515600" cy="1325562"/>
          </a:xfrm>
          <a:solidFill>
            <a:srgbClr val="F2F2F2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mtClean="0"/>
              <a:t>ЗАДАНИЕ 3 </a:t>
            </a:r>
            <a:br>
              <a:rPr lang="ru-RU" smtClean="0"/>
            </a:br>
            <a:r>
              <a:rPr lang="ru-RU" smtClean="0"/>
              <a:t>«Не понятно как выиграть – мат в 2 хода»</a:t>
            </a:r>
          </a:p>
        </p:txBody>
      </p:sp>
      <p:pic>
        <p:nvPicPr>
          <p:cNvPr id="2560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 descr="доска коричневая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898900" y="1803400"/>
            <a:ext cx="4433888" cy="4351338"/>
          </a:xfrm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9650" y="4495800"/>
            <a:ext cx="21748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4294188" y="3059113"/>
            <a:ext cx="2428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5284788" y="3070225"/>
            <a:ext cx="24606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24" descr="chess_g4b07428c1_1920 (2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4725" y="4935538"/>
            <a:ext cx="2667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27" descr="chess_g4b07428c1_1920 (4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8550" y="5522913"/>
            <a:ext cx="242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33" descr="chess_g4b07428c1_1920 (7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41863" y="3522663"/>
            <a:ext cx="261937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48" descr="Picture background"/>
          <p:cNvPicPr>
            <a:picLocks noChangeAspect="1" noChangeArrowheads="1"/>
          </p:cNvPicPr>
          <p:nvPr/>
        </p:nvPicPr>
        <p:blipFill>
          <a:blip r:embed="rId9"/>
          <a:srcRect r="30708"/>
          <a:stretch>
            <a:fillRect/>
          </a:stretch>
        </p:blipFill>
        <p:spPr bwMode="auto">
          <a:xfrm>
            <a:off x="979488" y="2484438"/>
            <a:ext cx="242887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26" descr="chess_g4b07428c1_1920 (3)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99313" y="5502275"/>
            <a:ext cx="241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4294188" y="3059113"/>
            <a:ext cx="2428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8675" y="354013"/>
            <a:ext cx="10515600" cy="1325562"/>
          </a:xfrm>
          <a:solidFill>
            <a:srgbClr val="F2F2F2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mtClean="0"/>
              <a:t>ЗАДАНИЕ 3 </a:t>
            </a:r>
            <a:br>
              <a:rPr lang="ru-RU" smtClean="0"/>
            </a:br>
            <a:r>
              <a:rPr lang="ru-RU" smtClean="0"/>
              <a:t>«Не понятно как выиграть – мат в 2 хода»</a:t>
            </a:r>
          </a:p>
        </p:txBody>
      </p:sp>
      <p:pic>
        <p:nvPicPr>
          <p:cNvPr id="26626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 descr="доска коричневая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898900" y="1803400"/>
            <a:ext cx="4433888" cy="4351338"/>
          </a:xfrm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9650" y="4495800"/>
            <a:ext cx="21748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4294188" y="3059113"/>
            <a:ext cx="2428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5284788" y="3070225"/>
            <a:ext cx="24606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24" descr="chess_g4b07428c1_1920 (2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4725" y="4935538"/>
            <a:ext cx="2667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27" descr="chess_g4b07428c1_1920 (4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8550" y="5522913"/>
            <a:ext cx="2428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33" descr="chess_g4b07428c1_1920 (7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41863" y="3522663"/>
            <a:ext cx="261937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44" descr="Picture backgroun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5450" y="2319338"/>
            <a:ext cx="2557463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46" descr="Picture backgroun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459913" y="2635250"/>
            <a:ext cx="1458912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26" descr="chess_g4b07428c1_1920 (3)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99313" y="5502275"/>
            <a:ext cx="241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7" name="Line 15"/>
          <p:cNvSpPr>
            <a:spLocks noChangeShapeType="1"/>
          </p:cNvSpPr>
          <p:nvPr/>
        </p:nvSpPr>
        <p:spPr bwMode="auto">
          <a:xfrm flipH="1" flipV="1">
            <a:off x="4451350" y="2743200"/>
            <a:ext cx="2711450" cy="277495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38" name="Line 16"/>
          <p:cNvSpPr>
            <a:spLocks noChangeShapeType="1"/>
          </p:cNvSpPr>
          <p:nvPr/>
        </p:nvSpPr>
        <p:spPr bwMode="auto">
          <a:xfrm flipH="1">
            <a:off x="5410200" y="3471863"/>
            <a:ext cx="11113" cy="3381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39" name="Line 17"/>
          <p:cNvSpPr>
            <a:spLocks noChangeShapeType="1"/>
          </p:cNvSpPr>
          <p:nvPr/>
        </p:nvSpPr>
        <p:spPr bwMode="auto">
          <a:xfrm>
            <a:off x="4464050" y="2719388"/>
            <a:ext cx="511175" cy="111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40" name="Text Box 18"/>
          <p:cNvSpPr txBox="1">
            <a:spLocks noChangeArrowheads="1"/>
          </p:cNvSpPr>
          <p:nvPr/>
        </p:nvSpPr>
        <p:spPr bwMode="auto">
          <a:xfrm>
            <a:off x="293688" y="4681538"/>
            <a:ext cx="3395662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/>
              <a:t>Ответ:</a:t>
            </a:r>
          </a:p>
          <a:p>
            <a:pPr>
              <a:spcBef>
                <a:spcPct val="50000"/>
              </a:spcBef>
            </a:pPr>
            <a:r>
              <a:rPr lang="ru-RU" sz="2000"/>
              <a:t>1. Ф</a:t>
            </a:r>
            <a:r>
              <a:rPr lang="en-US" sz="2000"/>
              <a:t>g1-a7    c6-c5</a:t>
            </a:r>
          </a:p>
          <a:p>
            <a:pPr>
              <a:spcBef>
                <a:spcPct val="50000"/>
              </a:spcBef>
            </a:pPr>
            <a:r>
              <a:rPr lang="en-US" sz="2000"/>
              <a:t>2.</a:t>
            </a:r>
            <a:r>
              <a:rPr lang="ru-RU" sz="2000"/>
              <a:t> Фа7-</a:t>
            </a:r>
            <a:r>
              <a:rPr lang="en-US" sz="2000"/>
              <a:t>b7#</a:t>
            </a:r>
            <a:endParaRPr lang="ru-RU" sz="2000"/>
          </a:p>
          <a:p>
            <a:pPr>
              <a:spcBef>
                <a:spcPct val="50000"/>
              </a:spcBef>
            </a:pPr>
            <a:r>
              <a:rPr lang="ru-RU" sz="1600"/>
              <a:t>Черные могут сделать другой ход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 idx="4294967295"/>
          </p:nvPr>
        </p:nvSpPr>
        <p:spPr>
          <a:solidFill>
            <a:srgbClr val="F2F2F2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mtClean="0"/>
              <a:t>ЗАДАНИЕ 4</a:t>
            </a:r>
            <a:br>
              <a:rPr lang="ru-RU" smtClean="0"/>
            </a:br>
            <a:r>
              <a:rPr lang="ru-RU" smtClean="0"/>
              <a:t> «Детский мат по переписке»</a:t>
            </a:r>
          </a:p>
        </p:txBody>
      </p:sp>
      <p:pic>
        <p:nvPicPr>
          <p:cNvPr id="27650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 descr="почтовая открыт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788" y="1722438"/>
            <a:ext cx="8913812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434975" y="2178050"/>
            <a:ext cx="590073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№4 </a:t>
            </a:r>
            <a:r>
              <a:rPr lang="ru-RU"/>
              <a:t>Расставь первоначальное </a:t>
            </a:r>
          </a:p>
          <a:p>
            <a:pPr>
              <a:spcBef>
                <a:spcPct val="50000"/>
              </a:spcBef>
            </a:pPr>
            <a:r>
              <a:rPr lang="ru-RU"/>
              <a:t>расположение фигур на доске.</a:t>
            </a:r>
          </a:p>
          <a:p>
            <a:pPr>
              <a:spcBef>
                <a:spcPct val="50000"/>
              </a:spcBef>
            </a:pPr>
            <a:r>
              <a:rPr lang="ru-RU"/>
              <a:t>Проиграйте «Детский мат по переписке» </a:t>
            </a:r>
          </a:p>
          <a:p>
            <a:pPr>
              <a:spcBef>
                <a:spcPct val="50000"/>
              </a:spcBef>
            </a:pPr>
            <a:r>
              <a:rPr lang="ru-RU"/>
              <a:t>в котором белые ферзь и слон атакуют</a:t>
            </a:r>
          </a:p>
          <a:p>
            <a:pPr>
              <a:spcBef>
                <a:spcPct val="50000"/>
              </a:spcBef>
            </a:pPr>
            <a:r>
              <a:rPr lang="ru-RU"/>
              <a:t> поле </a:t>
            </a:r>
            <a:r>
              <a:rPr lang="en-US"/>
              <a:t>f7.</a:t>
            </a:r>
            <a:endParaRPr lang="ru-RU"/>
          </a:p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7653" name="Rectangle 10"/>
          <p:cNvSpPr>
            <a:spLocks noChangeArrowheads="1"/>
          </p:cNvSpPr>
          <p:nvPr/>
        </p:nvSpPr>
        <p:spPr bwMode="auto">
          <a:xfrm>
            <a:off x="5665788" y="3028950"/>
            <a:ext cx="1863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75939"/>
                </a:solidFill>
              </a:rPr>
              <a:t>Простоквашино</a:t>
            </a:r>
          </a:p>
        </p:txBody>
      </p:sp>
      <p:sp>
        <p:nvSpPr>
          <p:cNvPr id="27654" name="Rectangle 11"/>
          <p:cNvSpPr>
            <a:spLocks noChangeArrowheads="1"/>
          </p:cNvSpPr>
          <p:nvPr/>
        </p:nvSpPr>
        <p:spPr bwMode="auto">
          <a:xfrm>
            <a:off x="5900738" y="4225925"/>
            <a:ext cx="1589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75939"/>
                </a:solidFill>
              </a:rPr>
              <a:t>Дяде Фёдору</a:t>
            </a:r>
          </a:p>
        </p:txBody>
      </p:sp>
      <p:sp>
        <p:nvSpPr>
          <p:cNvPr id="27655" name="Rectangle 12"/>
          <p:cNvSpPr>
            <a:spLocks noChangeArrowheads="1"/>
          </p:cNvSpPr>
          <p:nvPr/>
        </p:nvSpPr>
        <p:spPr bwMode="auto">
          <a:xfrm>
            <a:off x="5716588" y="5434013"/>
            <a:ext cx="1019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75939"/>
                </a:solidFill>
              </a:rPr>
              <a:t>от папы</a:t>
            </a:r>
          </a:p>
        </p:txBody>
      </p:sp>
      <p:pic>
        <p:nvPicPr>
          <p:cNvPr id="27656" name="Picture 46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1313" y="2090738"/>
            <a:ext cx="2428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 idx="4294967295"/>
          </p:nvPr>
        </p:nvSpPr>
        <p:spPr>
          <a:solidFill>
            <a:srgbClr val="F2F2F2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mtClean="0"/>
              <a:t>ЗАДАНИЕ </a:t>
            </a:r>
            <a:r>
              <a:rPr lang="en-US" smtClean="0"/>
              <a:t>4</a:t>
            </a:r>
            <a:r>
              <a:rPr lang="ru-RU" smtClean="0"/>
              <a:t> </a:t>
            </a:r>
            <a:br>
              <a:rPr lang="ru-RU" smtClean="0"/>
            </a:br>
            <a:r>
              <a:rPr lang="ru-RU" smtClean="0"/>
              <a:t>«Детский мат по переписке»</a:t>
            </a:r>
          </a:p>
        </p:txBody>
      </p:sp>
      <p:pic>
        <p:nvPicPr>
          <p:cNvPr id="2867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доска коричневая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898900" y="1803400"/>
            <a:ext cx="4433888" cy="4351338"/>
          </a:xfrm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0763" y="4995863"/>
            <a:ext cx="21748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4950" y="4967288"/>
            <a:ext cx="227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0225" y="5006975"/>
            <a:ext cx="2159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9988" y="4995863"/>
            <a:ext cx="230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2150" y="4992688"/>
            <a:ext cx="21748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0263" y="4995863"/>
            <a:ext cx="2365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7350" y="5016500"/>
            <a:ext cx="209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1913" y="4992688"/>
            <a:ext cx="2254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4316413" y="2613025"/>
            <a:ext cx="2428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5294313" y="2601913"/>
            <a:ext cx="24606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5737225" y="2601913"/>
            <a:ext cx="236538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6272213" y="2633663"/>
            <a:ext cx="223837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6735763" y="2608263"/>
            <a:ext cx="223837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9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7213600" y="2619375"/>
            <a:ext cx="2349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0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7683500" y="2617788"/>
            <a:ext cx="2508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1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4819650" y="2581275"/>
            <a:ext cx="24923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2" name="Picture 24" descr="chess_g4b07428c1_1920 (2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1413" y="5435600"/>
            <a:ext cx="2667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3" name="Picture 26" descr="chess_g4b07428c1_1920 (3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08650" y="5468938"/>
            <a:ext cx="241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4" name="Picture 27" descr="chess_g4b07428c1_1920 (4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07013" y="5489575"/>
            <a:ext cx="242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5" name="Picture 28" descr="chess_g4b07428c1_1920 (4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19888" y="5486400"/>
            <a:ext cx="2555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6" name="Picture 29" descr="chess_g4b07428c1_1920 (5)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35525" y="5491163"/>
            <a:ext cx="238125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7" name="Picture 30" descr="chess_g4b07428c1_1920 (5)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85025" y="5511800"/>
            <a:ext cx="23812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8" name="Picture 31" descr="chess_g4b07428c1_1920 (6)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98950" y="5502275"/>
            <a:ext cx="261938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9" name="Picture 33" descr="chess_g4b07428c1_1920 (7)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65863" y="2085975"/>
            <a:ext cx="261937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0" name="Picture 34" descr="chess_g4b07428c1_1920 (8)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70563" y="2132013"/>
            <a:ext cx="207962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1" name="Picture 35" descr="chess_g4b07428c1_1920 (9)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07013" y="2166938"/>
            <a:ext cx="1952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2" name="Picture 36" descr="chess_g4b07428c1_1920 (9)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731000" y="2133600"/>
            <a:ext cx="206375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3" name="Picture 37" descr="chess_g4b07428c1_1920 (10)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05363" y="2151063"/>
            <a:ext cx="19367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4" name="Picture 38" descr="chess_g4b07428c1_1920 (10)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97725" y="2136775"/>
            <a:ext cx="204788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5" name="Picture 39" descr="chess_g4b07428c1_1920 (11)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275138" y="2147888"/>
            <a:ext cx="241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6" name="Picture 41" descr="chess_g4b07428c1_1920 (11)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702550" y="2146300"/>
            <a:ext cx="241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7" name="Picture 42" descr="chess_g4b07428c1_1920 (6)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27938" y="5478463"/>
            <a:ext cx="26193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8" name="Picture 26" descr="chess_g4b07428c1_1920 (3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08650" y="5468938"/>
            <a:ext cx="241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9" name="Picture 48" descr="Picture background"/>
          <p:cNvPicPr>
            <a:picLocks noChangeAspect="1" noChangeArrowheads="1"/>
          </p:cNvPicPr>
          <p:nvPr/>
        </p:nvPicPr>
        <p:blipFill>
          <a:blip r:embed="rId16"/>
          <a:srcRect r="30708"/>
          <a:stretch>
            <a:fillRect/>
          </a:stretch>
        </p:blipFill>
        <p:spPr bwMode="auto">
          <a:xfrm>
            <a:off x="968375" y="2493963"/>
            <a:ext cx="242887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 idx="4294967295"/>
          </p:nvPr>
        </p:nvSpPr>
        <p:spPr>
          <a:solidFill>
            <a:srgbClr val="F2F2F2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mtClean="0"/>
              <a:t>ЗАДАНИЕ </a:t>
            </a:r>
            <a:r>
              <a:rPr lang="en-US" smtClean="0"/>
              <a:t>4</a:t>
            </a:r>
            <a:r>
              <a:rPr lang="ru-RU" smtClean="0"/>
              <a:t> </a:t>
            </a:r>
            <a:br>
              <a:rPr lang="ru-RU" smtClean="0"/>
            </a:br>
            <a:r>
              <a:rPr lang="ru-RU" smtClean="0"/>
              <a:t>«Детский мат по переписке»</a:t>
            </a:r>
          </a:p>
        </p:txBody>
      </p:sp>
      <p:pic>
        <p:nvPicPr>
          <p:cNvPr id="29698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 descr="доска коричневая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876675" y="1792288"/>
            <a:ext cx="4433888" cy="4351337"/>
          </a:xfrm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0763" y="4995863"/>
            <a:ext cx="21748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4950" y="4967288"/>
            <a:ext cx="227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0225" y="5006975"/>
            <a:ext cx="2159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9988" y="4995863"/>
            <a:ext cx="230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2150" y="4992688"/>
            <a:ext cx="21748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0263" y="4995863"/>
            <a:ext cx="2365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7350" y="5016500"/>
            <a:ext cx="209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1913" y="4992688"/>
            <a:ext cx="2254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4316413" y="2613025"/>
            <a:ext cx="2428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5294313" y="2601913"/>
            <a:ext cx="24606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0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5737225" y="2601913"/>
            <a:ext cx="236538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1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6272213" y="2633663"/>
            <a:ext cx="223837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6735763" y="2608263"/>
            <a:ext cx="223837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7213600" y="2619375"/>
            <a:ext cx="2349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4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7683500" y="2617788"/>
            <a:ext cx="2508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13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</a:blip>
          <a:srcRect/>
          <a:stretch>
            <a:fillRect/>
          </a:stretch>
        </p:blipFill>
        <p:spPr bwMode="auto">
          <a:xfrm>
            <a:off x="4819650" y="2581275"/>
            <a:ext cx="24923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6" name="Picture 24" descr="chess_g4b07428c1_1920 (2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1413" y="5435600"/>
            <a:ext cx="2667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26" descr="chess_g4b07428c1_1920 (3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08650" y="5468938"/>
            <a:ext cx="241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27" descr="chess_g4b07428c1_1920 (4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07013" y="5489575"/>
            <a:ext cx="2428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28" descr="chess_g4b07428c1_1920 (4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19888" y="5486400"/>
            <a:ext cx="2555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0" name="Picture 29" descr="chess_g4b07428c1_1920 (5)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35525" y="5491163"/>
            <a:ext cx="238125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1" name="Picture 30" descr="chess_g4b07428c1_1920 (5)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85025" y="5511800"/>
            <a:ext cx="23812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2" name="Picture 31" descr="chess_g4b07428c1_1920 (6)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98950" y="5502275"/>
            <a:ext cx="261938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3" name="Picture 33" descr="chess_g4b07428c1_1920 (7)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65863" y="2085975"/>
            <a:ext cx="261937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4" name="Picture 34" descr="chess_g4b07428c1_1920 (8)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70563" y="2132013"/>
            <a:ext cx="207962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5" name="Picture 35" descr="chess_g4b07428c1_1920 (9)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07013" y="2166938"/>
            <a:ext cx="1952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6" name="Picture 36" descr="chess_g4b07428c1_1920 (9)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731000" y="2133600"/>
            <a:ext cx="206375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7" name="Picture 37" descr="chess_g4b07428c1_1920 (10)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05363" y="2151063"/>
            <a:ext cx="19367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8" name="Picture 38" descr="chess_g4b07428c1_1920 (10)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97725" y="2136775"/>
            <a:ext cx="204788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9" name="Picture 39" descr="chess_g4b07428c1_1920 (11)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275138" y="2147888"/>
            <a:ext cx="241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0" name="Picture 41" descr="chess_g4b07428c1_1920 (11)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702550" y="2146300"/>
            <a:ext cx="241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1" name="Picture 42" descr="chess_g4b07428c1_1920 (6)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27938" y="5478463"/>
            <a:ext cx="26193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2" name="Picture 46" descr="Picture background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339263" y="2501900"/>
            <a:ext cx="1590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3" name="Picture 26" descr="chess_g4b07428c1_1920 (3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08650" y="5468938"/>
            <a:ext cx="241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4" name="Picture 42" descr="Picture background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22263" y="2178050"/>
            <a:ext cx="3275012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35" name="Rectangle 43"/>
          <p:cNvSpPr>
            <a:spLocks noChangeArrowheads="1"/>
          </p:cNvSpPr>
          <p:nvPr/>
        </p:nvSpPr>
        <p:spPr bwMode="auto">
          <a:xfrm>
            <a:off x="352425" y="4197350"/>
            <a:ext cx="31686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Ответ:</a:t>
            </a:r>
          </a:p>
          <a:p>
            <a:r>
              <a:rPr lang="ru-RU" sz="2000"/>
              <a:t>1. е2 - е4</a:t>
            </a:r>
            <a:r>
              <a:rPr lang="en-US" sz="2000"/>
              <a:t>    </a:t>
            </a:r>
            <a:r>
              <a:rPr lang="ru-RU" sz="2000"/>
              <a:t>е7- е5</a:t>
            </a:r>
            <a:endParaRPr lang="en-US" sz="2000"/>
          </a:p>
          <a:p>
            <a:r>
              <a:rPr lang="en-US" sz="2000"/>
              <a:t>2.</a:t>
            </a:r>
            <a:r>
              <a:rPr lang="ru-RU" sz="2000"/>
              <a:t> </a:t>
            </a:r>
            <a:r>
              <a:rPr lang="en-US" sz="2000"/>
              <a:t>Cf1-c4  </a:t>
            </a:r>
            <a:r>
              <a:rPr lang="ru-RU" sz="2000"/>
              <a:t>К</a:t>
            </a:r>
            <a:r>
              <a:rPr lang="en-US" sz="2000"/>
              <a:t>b8-c6</a:t>
            </a:r>
            <a:endParaRPr lang="ru-RU" sz="2000"/>
          </a:p>
          <a:p>
            <a:r>
              <a:rPr lang="ru-RU" sz="2000"/>
              <a:t>3. Ф</a:t>
            </a:r>
            <a:r>
              <a:rPr lang="en-US" sz="2000"/>
              <a:t>d1 – h5  </a:t>
            </a:r>
            <a:r>
              <a:rPr lang="ru-RU" sz="2000"/>
              <a:t>К</a:t>
            </a:r>
            <a:r>
              <a:rPr lang="en-US" sz="2000"/>
              <a:t>g8-f6</a:t>
            </a:r>
          </a:p>
          <a:p>
            <a:r>
              <a:rPr lang="en-US" sz="2000"/>
              <a:t>4</a:t>
            </a:r>
            <a:r>
              <a:rPr lang="ru-RU" sz="2000"/>
              <a:t>.</a:t>
            </a:r>
            <a:r>
              <a:rPr lang="en-US" sz="2000"/>
              <a:t> </a:t>
            </a:r>
            <a:r>
              <a:rPr lang="ru-RU" sz="2000"/>
              <a:t>Ф</a:t>
            </a:r>
            <a:r>
              <a:rPr lang="en-US" sz="2000"/>
              <a:t>h5x#</a:t>
            </a:r>
            <a:endParaRPr lang="ru-RU" sz="2000"/>
          </a:p>
          <a:p>
            <a:endParaRPr lang="ru-RU" sz="2000"/>
          </a:p>
          <a:p>
            <a:r>
              <a:rPr lang="ru-RU" sz="2000"/>
              <a:t>Один из вариантов.</a:t>
            </a:r>
          </a:p>
        </p:txBody>
      </p:sp>
      <p:sp>
        <p:nvSpPr>
          <p:cNvPr id="29736" name="Line 44"/>
          <p:cNvSpPr>
            <a:spLocks noChangeShapeType="1"/>
          </p:cNvSpPr>
          <p:nvPr/>
        </p:nvSpPr>
        <p:spPr bwMode="auto">
          <a:xfrm flipH="1" flipV="1">
            <a:off x="6338888" y="4140200"/>
            <a:ext cx="12700" cy="8270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37" name="Line 45"/>
          <p:cNvSpPr>
            <a:spLocks noChangeShapeType="1"/>
          </p:cNvSpPr>
          <p:nvPr/>
        </p:nvSpPr>
        <p:spPr bwMode="auto">
          <a:xfrm flipV="1">
            <a:off x="5969000" y="3732213"/>
            <a:ext cx="1766888" cy="1779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38" name="Line 46"/>
          <p:cNvSpPr>
            <a:spLocks noChangeShapeType="1"/>
          </p:cNvSpPr>
          <p:nvPr/>
        </p:nvSpPr>
        <p:spPr bwMode="auto">
          <a:xfrm flipH="1" flipV="1">
            <a:off x="5349875" y="4213225"/>
            <a:ext cx="1409700" cy="1371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39" name="Line 47"/>
          <p:cNvSpPr>
            <a:spLocks noChangeShapeType="1"/>
          </p:cNvSpPr>
          <p:nvPr/>
        </p:nvSpPr>
        <p:spPr bwMode="auto">
          <a:xfrm>
            <a:off x="6400800" y="2963863"/>
            <a:ext cx="12700" cy="7921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40" name="Line 48"/>
          <p:cNvSpPr>
            <a:spLocks noChangeShapeType="1"/>
          </p:cNvSpPr>
          <p:nvPr/>
        </p:nvSpPr>
        <p:spPr bwMode="auto">
          <a:xfrm>
            <a:off x="4992688" y="2471738"/>
            <a:ext cx="444500" cy="8270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41" name="Line 49"/>
          <p:cNvSpPr>
            <a:spLocks noChangeShapeType="1"/>
          </p:cNvSpPr>
          <p:nvPr/>
        </p:nvSpPr>
        <p:spPr bwMode="auto">
          <a:xfrm flipH="1">
            <a:off x="6858000" y="2360613"/>
            <a:ext cx="371475" cy="92551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42" name="Line 50"/>
          <p:cNvSpPr>
            <a:spLocks noChangeShapeType="1"/>
          </p:cNvSpPr>
          <p:nvPr/>
        </p:nvSpPr>
        <p:spPr bwMode="auto">
          <a:xfrm flipH="1" flipV="1">
            <a:off x="6883400" y="2828925"/>
            <a:ext cx="852488" cy="8651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 idx="4294967295"/>
          </p:nvPr>
        </p:nvSpPr>
        <p:spPr>
          <a:solidFill>
            <a:srgbClr val="F2F2F2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mtClean="0"/>
              <a:t>ЗАДАНИЕ 5</a:t>
            </a:r>
            <a:br>
              <a:rPr lang="ru-RU" smtClean="0"/>
            </a:br>
            <a:r>
              <a:rPr lang="ru-RU" smtClean="0"/>
              <a:t> «Игра по переписке»</a:t>
            </a:r>
          </a:p>
        </p:txBody>
      </p:sp>
      <p:pic>
        <p:nvPicPr>
          <p:cNvPr id="3072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6" descr="почтовая открыт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1862138"/>
            <a:ext cx="8913813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9"/>
          <p:cNvSpPr txBox="1">
            <a:spLocks noChangeArrowheads="1"/>
          </p:cNvSpPr>
          <p:nvPr/>
        </p:nvSpPr>
        <p:spPr bwMode="auto">
          <a:xfrm>
            <a:off x="471488" y="2474913"/>
            <a:ext cx="5900737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№5 </a:t>
            </a:r>
            <a:r>
              <a:rPr lang="ru-RU"/>
              <a:t>Расставь первоначальное </a:t>
            </a:r>
          </a:p>
          <a:p>
            <a:pPr>
              <a:spcBef>
                <a:spcPct val="50000"/>
              </a:spcBef>
            </a:pPr>
            <a:r>
              <a:rPr lang="ru-RU"/>
              <a:t>расположение фигур на доске.</a:t>
            </a:r>
          </a:p>
          <a:p>
            <a:pPr>
              <a:spcBef>
                <a:spcPct val="50000"/>
              </a:spcBef>
            </a:pPr>
            <a:r>
              <a:rPr lang="ru-RU"/>
              <a:t>Играйте с другом и записывайте </a:t>
            </a:r>
          </a:p>
          <a:p>
            <a:pPr>
              <a:spcBef>
                <a:spcPct val="50000"/>
              </a:spcBef>
            </a:pPr>
            <a:r>
              <a:rPr lang="ru-RU"/>
              <a:t>по очереди свои ходы на одном листе, </a:t>
            </a:r>
          </a:p>
          <a:p>
            <a:pPr>
              <a:spcBef>
                <a:spcPct val="50000"/>
              </a:spcBef>
            </a:pPr>
            <a:r>
              <a:rPr lang="ru-RU"/>
              <a:t>передовая друг другу запись игры</a:t>
            </a:r>
            <a:r>
              <a:rPr lang="en-US"/>
              <a:t>.</a:t>
            </a:r>
            <a:endParaRPr lang="ru-RU"/>
          </a:p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0725" name="Rectangle 10"/>
          <p:cNvSpPr>
            <a:spLocks noChangeArrowheads="1"/>
          </p:cNvSpPr>
          <p:nvPr/>
        </p:nvSpPr>
        <p:spPr bwMode="auto">
          <a:xfrm>
            <a:off x="5802313" y="3190875"/>
            <a:ext cx="1863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75939"/>
                </a:solidFill>
              </a:rPr>
              <a:t>Простоквашино</a:t>
            </a:r>
          </a:p>
        </p:txBody>
      </p:sp>
      <p:sp>
        <p:nvSpPr>
          <p:cNvPr id="30726" name="Rectangle 11"/>
          <p:cNvSpPr>
            <a:spLocks noChangeArrowheads="1"/>
          </p:cNvSpPr>
          <p:nvPr/>
        </p:nvSpPr>
        <p:spPr bwMode="auto">
          <a:xfrm>
            <a:off x="5888038" y="4324350"/>
            <a:ext cx="1589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75939"/>
                </a:solidFill>
              </a:rPr>
              <a:t>Дяде Фёдору</a:t>
            </a:r>
          </a:p>
        </p:txBody>
      </p:sp>
      <p:sp>
        <p:nvSpPr>
          <p:cNvPr id="30727" name="Rectangle 12"/>
          <p:cNvSpPr>
            <a:spLocks noChangeArrowheads="1"/>
          </p:cNvSpPr>
          <p:nvPr/>
        </p:nvSpPr>
        <p:spPr bwMode="auto">
          <a:xfrm>
            <a:off x="5802313" y="5619750"/>
            <a:ext cx="1019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75939"/>
                </a:solidFill>
              </a:rPr>
              <a:t>от папы</a:t>
            </a:r>
          </a:p>
        </p:txBody>
      </p:sp>
      <p:pic>
        <p:nvPicPr>
          <p:cNvPr id="30728" name="Picture 46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1313" y="2090738"/>
            <a:ext cx="2428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715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Arial Narrow" panose="020B0606020202030204" pitchFamily="34" charset="0"/>
              </a:rPr>
              <a:t>Апробация игры в учебно-воспитательном процессе</a:t>
            </a:r>
            <a:r>
              <a:rPr lang="en-US" dirty="0" smtClean="0">
                <a:latin typeface="Arial Narrow" panose="020B0606020202030204" pitchFamily="34" charset="0"/>
              </a:rPr>
              <a:t>: </a:t>
            </a:r>
            <a:r>
              <a:rPr lang="ru-RU" dirty="0" smtClean="0">
                <a:latin typeface="Arial Narrow" panose="020B0606020202030204" pitchFamily="34" charset="0"/>
              </a:rPr>
              <a:t>фотоколлаж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31746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5" descr="IMG_20230330_110317_6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5763" y="1736725"/>
            <a:ext cx="288131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IMG_20230522_160849_5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7038" y="4481513"/>
            <a:ext cx="2957512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7" descr="IMG_20231111_103340_7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76283">
            <a:off x="7972425" y="2160588"/>
            <a:ext cx="3165475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8" descr="IMG_20221112_11235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046174">
            <a:off x="473075" y="2216150"/>
            <a:ext cx="2466975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 Box 9"/>
          <p:cNvSpPr txBox="1">
            <a:spLocks noChangeArrowheads="1"/>
          </p:cNvSpPr>
          <p:nvPr/>
        </p:nvSpPr>
        <p:spPr bwMode="auto">
          <a:xfrm rot="-1042114">
            <a:off x="1427163" y="5262563"/>
            <a:ext cx="20304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Участие в районных соревнованиях</a:t>
            </a:r>
          </a:p>
        </p:txBody>
      </p:sp>
      <p:sp>
        <p:nvSpPr>
          <p:cNvPr id="31752" name="Rectangle 11"/>
          <p:cNvSpPr>
            <a:spLocks noChangeArrowheads="1"/>
          </p:cNvSpPr>
          <p:nvPr/>
        </p:nvSpPr>
        <p:spPr bwMode="auto">
          <a:xfrm rot="1044653">
            <a:off x="7640638" y="4621213"/>
            <a:ext cx="19288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Участие в районных соревнованиях</a:t>
            </a:r>
          </a:p>
        </p:txBody>
      </p:sp>
      <p:sp>
        <p:nvSpPr>
          <p:cNvPr id="31753" name="Text Box 12"/>
          <p:cNvSpPr txBox="1">
            <a:spLocks noChangeArrowheads="1"/>
          </p:cNvSpPr>
          <p:nvPr/>
        </p:nvSpPr>
        <p:spPr bwMode="auto">
          <a:xfrm>
            <a:off x="4248150" y="4025900"/>
            <a:ext cx="2720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Соревнования в школе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Цель игры</a:t>
            </a:r>
            <a:r>
              <a:rPr lang="en-US" b="1" dirty="0" smtClean="0"/>
              <a:t>:</a:t>
            </a:r>
            <a:endParaRPr lang="ru-RU" b="1" dirty="0"/>
          </a:p>
        </p:txBody>
      </p:sp>
      <p:pic>
        <p:nvPicPr>
          <p:cNvPr id="14338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903288" y="2176463"/>
            <a:ext cx="8643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000"/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1208088" y="2176463"/>
            <a:ext cx="901223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sz="2000"/>
              <a:t> Формировать интерес школьников к игре «Шахматы по переписке»;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000"/>
              <a:t> Развитие интеллектуальных способностей учащихся;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000"/>
              <a:t> Развитие умения находить и критически оценивать информацию.</a:t>
            </a:r>
          </a:p>
          <a:p>
            <a:pPr>
              <a:spcBef>
                <a:spcPct val="50000"/>
              </a:spcBef>
            </a:pPr>
            <a:endParaRPr lang="ru-RU" sz="2000"/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1185863" y="3787775"/>
            <a:ext cx="822007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u="sng"/>
              <a:t>Задачи: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000"/>
              <a:t> Вспомнить историю игры «Шахматы по переписке»;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000"/>
              <a:t> Приобретение учащимися опыта шахматной игры;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000"/>
              <a:t> Ориентировка на шахматной доске, запись шахматных нотаций.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715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Arial Narrow" panose="020B0606020202030204" pitchFamily="34" charset="0"/>
              </a:rPr>
              <a:t>Ссылки на использованную литературу и </a:t>
            </a:r>
            <a:r>
              <a:rPr lang="ru-RU" dirty="0" err="1" smtClean="0">
                <a:latin typeface="Arial Narrow" panose="020B0606020202030204" pitchFamily="34" charset="0"/>
              </a:rPr>
              <a:t>интернет-ресурсы</a:t>
            </a:r>
            <a:r>
              <a:rPr lang="en-US" dirty="0" smtClean="0">
                <a:latin typeface="Arial Narrow" panose="020B0606020202030204" pitchFamily="34" charset="0"/>
              </a:rPr>
              <a:t>: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32770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846138" y="2017713"/>
            <a:ext cx="50784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>
                <a:hlinkClick r:id="rId3"/>
              </a:rPr>
              <a:t>https://ru.wikipedia.org/wiki/Заочные_шахматы</a:t>
            </a:r>
            <a:r>
              <a:rPr lang="ru-RU"/>
              <a:t> </a:t>
            </a: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820738" y="2560638"/>
            <a:ext cx="434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>
                <a:hlinkClick r:id="rId4"/>
              </a:rPr>
              <a:t>https://ru.wikipedia.org/wiki/Детский_мат</a:t>
            </a:r>
            <a:endParaRPr lang="ru-RU"/>
          </a:p>
        </p:txBody>
      </p:sp>
      <p:sp>
        <p:nvSpPr>
          <p:cNvPr id="32773" name="Rectangle 7"/>
          <p:cNvSpPr>
            <a:spLocks noChangeArrowheads="1"/>
          </p:cNvSpPr>
          <p:nvPr/>
        </p:nvSpPr>
        <p:spPr bwMode="auto">
          <a:xfrm>
            <a:off x="811213" y="3060700"/>
            <a:ext cx="1042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>
                <a:hlinkClick r:id="rId5"/>
              </a:rPr>
              <a:t>https://chess-computer.ru/mat-v-dva-hoda/ne-ponyatno-kak-vyigrat-mat-v-2-hoda-dlya-soobrazitelnyh</a:t>
            </a:r>
            <a:endParaRPr lang="ru-RU"/>
          </a:p>
        </p:txBody>
      </p:sp>
      <p:sp>
        <p:nvSpPr>
          <p:cNvPr id="32774" name="Rectangle 8"/>
          <p:cNvSpPr>
            <a:spLocks noChangeArrowheads="1"/>
          </p:cNvSpPr>
          <p:nvPr/>
        </p:nvSpPr>
        <p:spPr bwMode="auto">
          <a:xfrm>
            <a:off x="796925" y="3519488"/>
            <a:ext cx="885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hlinkClick r:id="rId6"/>
              </a:rPr>
              <a:t>https://chess-computer.ru/mat-v-odin-hod/prostoy-mat-v-1-hod-razminka-dlya-mozgov</a:t>
            </a:r>
            <a:endParaRPr lang="ru-RU"/>
          </a:p>
          <a:p>
            <a:endParaRPr lang="ru-RU"/>
          </a:p>
        </p:txBody>
      </p:sp>
      <p:sp>
        <p:nvSpPr>
          <p:cNvPr id="32775" name="Text Box 9"/>
          <p:cNvSpPr txBox="1">
            <a:spLocks noChangeArrowheads="1"/>
          </p:cNvSpPr>
          <p:nvPr/>
        </p:nvSpPr>
        <p:spPr bwMode="auto">
          <a:xfrm>
            <a:off x="820738" y="4575175"/>
            <a:ext cx="19542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Яндекс картинки</a:t>
            </a:r>
          </a:p>
        </p:txBody>
      </p:sp>
      <p:sp>
        <p:nvSpPr>
          <p:cNvPr id="32776" name="Rectangle 10"/>
          <p:cNvSpPr>
            <a:spLocks noChangeArrowheads="1"/>
          </p:cNvSpPr>
          <p:nvPr/>
        </p:nvSpPr>
        <p:spPr bwMode="auto">
          <a:xfrm>
            <a:off x="803275" y="4019550"/>
            <a:ext cx="884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>
                <a:hlinkClick r:id="rId7"/>
              </a:rPr>
              <a:t>https://alvin-almazov.ru/rules/zaochnye-shaxmaty-bitva-gigantov-mysli-na-rasstoyanii/</a:t>
            </a:r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715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Arial Narrow" panose="020B0606020202030204" pitchFamily="34" charset="0"/>
              </a:rPr>
              <a:t>Контакты для консультативной помощи и поддержки по проведению игры (телефон, электронная почта)</a:t>
            </a:r>
            <a:r>
              <a:rPr lang="en-US" dirty="0" smtClean="0">
                <a:latin typeface="Arial Narrow" panose="020B0606020202030204" pitchFamily="34" charset="0"/>
              </a:rPr>
              <a:t>: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3379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1630363" y="2433638"/>
            <a:ext cx="800735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/>
              <a:t>Телефон: 8 929 310 45 21</a:t>
            </a:r>
          </a:p>
          <a:p>
            <a:pPr algn="ctr">
              <a:spcBef>
                <a:spcPct val="50000"/>
              </a:spcBef>
            </a:pPr>
            <a:endParaRPr lang="ru-RU" sz="2400" b="1"/>
          </a:p>
          <a:p>
            <a:pPr algn="ctr">
              <a:spcBef>
                <a:spcPct val="50000"/>
              </a:spcBef>
            </a:pPr>
            <a:r>
              <a:rPr lang="ru-RU" sz="2400" b="1"/>
              <a:t>Электронная почта:</a:t>
            </a:r>
            <a:r>
              <a:rPr lang="en-US" sz="2400" b="1"/>
              <a:t> </a:t>
            </a:r>
            <a:r>
              <a:rPr lang="en-US" sz="2400" b="1">
                <a:hlinkClick r:id="rId3"/>
              </a:rPr>
              <a:t>tatjanan1974@yandex.ru</a:t>
            </a:r>
            <a:endParaRPr lang="en-US" sz="2400" b="1"/>
          </a:p>
          <a:p>
            <a:pPr algn="ctr">
              <a:spcBef>
                <a:spcPct val="50000"/>
              </a:spcBef>
            </a:pPr>
            <a:endParaRPr lang="ru-RU" sz="2400" b="1"/>
          </a:p>
          <a:p>
            <a:pPr algn="ctr">
              <a:spcBef>
                <a:spcPct val="50000"/>
              </a:spcBef>
            </a:pPr>
            <a:endParaRPr lang="ru-RU" sz="2400" b="1"/>
          </a:p>
          <a:p>
            <a:pPr algn="ctr">
              <a:spcBef>
                <a:spcPct val="50000"/>
              </a:spcBef>
            </a:pPr>
            <a:endParaRPr lang="ru-RU" sz="24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Требования к проведению</a:t>
            </a:r>
            <a:r>
              <a:rPr lang="en-US" b="1" dirty="0" smtClean="0"/>
              <a:t>: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089025" y="2427288"/>
            <a:ext cx="5878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1393825" y="2328863"/>
            <a:ext cx="7097713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sz="2000"/>
              <a:t> Шахматная доска;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000"/>
              <a:t> Шахматы;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000"/>
              <a:t> Проектор;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000"/>
              <a:t> Компьютер или ноутбук;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000"/>
              <a:t> Принтер.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Инструкция для участников</a:t>
            </a:r>
            <a:r>
              <a:rPr lang="en-US" b="1" dirty="0" smtClean="0"/>
              <a:t>:</a:t>
            </a:r>
            <a:endParaRPr lang="ru-RU" b="1" dirty="0"/>
          </a:p>
        </p:txBody>
      </p:sp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10638" y="5029200"/>
            <a:ext cx="32813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838200" y="1981200"/>
            <a:ext cx="9634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150813" y="1785938"/>
            <a:ext cx="11866562" cy="50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В игре 5 заданий. </a:t>
            </a:r>
          </a:p>
          <a:p>
            <a:pPr>
              <a:spcBef>
                <a:spcPct val="50000"/>
              </a:spcBef>
            </a:pPr>
            <a:r>
              <a:rPr lang="ru-RU"/>
              <a:t>Для игры распечатать слайды №7, №9, №12, №15, №18 (соответственно слайд №7 – 1 задание, №9 – 2 задание, №12 – 3 задание, №15 - задание 4, №18 - задание 5, можно оформить от руки карточки-задания). </a:t>
            </a:r>
          </a:p>
          <a:p>
            <a:pPr>
              <a:spcBef>
                <a:spcPct val="50000"/>
              </a:spcBef>
            </a:pPr>
            <a:r>
              <a:rPr lang="ru-RU"/>
              <a:t>Участников посадить по одному, у каждого шахматная доска и шахматы.</a:t>
            </a:r>
          </a:p>
          <a:p>
            <a:pPr>
              <a:spcBef>
                <a:spcPct val="50000"/>
              </a:spcBef>
            </a:pPr>
            <a:r>
              <a:rPr lang="ru-RU"/>
              <a:t>Задания №1 и №2 выполняются индивидуально.</a:t>
            </a:r>
          </a:p>
          <a:p>
            <a:pPr>
              <a:spcBef>
                <a:spcPct val="50000"/>
              </a:spcBef>
            </a:pPr>
            <a:r>
              <a:rPr lang="ru-RU"/>
              <a:t>В задания №3, №4, №5 за чёрных может играть учитель (либо в парах, но учащиеся не сидят вместе).</a:t>
            </a:r>
          </a:p>
          <a:p>
            <a:pPr>
              <a:spcBef>
                <a:spcPct val="50000"/>
              </a:spcBef>
            </a:pPr>
            <a:r>
              <a:rPr lang="ru-RU"/>
              <a:t>Учитель играет роль «папы Дяди Федора», «почтальона» (можно привлечь дополнительно учащихся). </a:t>
            </a:r>
          </a:p>
          <a:p>
            <a:pPr>
              <a:spcBef>
                <a:spcPct val="50000"/>
              </a:spcBef>
            </a:pPr>
            <a:r>
              <a:rPr lang="ru-RU"/>
              <a:t>Участник первый записывает ход на обратной стороне карточки и передает другому через «почтальона», соперник ходит и записывает свой ход в этой же карточке также передает карточку «почтальону» и т.д.</a:t>
            </a:r>
          </a:p>
          <a:p>
            <a:pPr>
              <a:spcBef>
                <a:spcPct val="50000"/>
              </a:spcBef>
            </a:pPr>
            <a:r>
              <a:rPr lang="ru-RU"/>
              <a:t>Каждое задание оценивается в 1 балл, выигрыш №5 – 1 балл, ничья -  ½, проигрыш – 0.</a:t>
            </a:r>
          </a:p>
          <a:p>
            <a:pPr>
              <a:spcBef>
                <a:spcPct val="50000"/>
              </a:spcBef>
            </a:pPr>
            <a:r>
              <a:rPr lang="ru-RU"/>
              <a:t>Продолжительность 60-90 минут. Задание №5 – можно продолжить, на следующих</a:t>
            </a:r>
          </a:p>
          <a:p>
            <a:pPr>
              <a:spcBef>
                <a:spcPct val="50000"/>
              </a:spcBef>
            </a:pPr>
            <a:r>
              <a:rPr lang="ru-RU"/>
              <a:t> занятиях.</a:t>
            </a:r>
          </a:p>
          <a:p>
            <a:pPr>
              <a:spcBef>
                <a:spcPct val="50000"/>
              </a:spcBef>
            </a:pPr>
            <a:r>
              <a:rPr lang="ru-RU"/>
              <a:t>Ответы на задания в слайдах № 8,10,11,13,14,16,17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b="1" smtClean="0"/>
              <a:t>Историческая справка</a:t>
            </a:r>
            <a:r>
              <a:rPr lang="en-US" b="1" smtClean="0"/>
              <a:t>:</a:t>
            </a:r>
            <a:endParaRPr lang="ru-RU" b="1" smtClean="0"/>
          </a:p>
        </p:txBody>
      </p:sp>
      <p:pic>
        <p:nvPicPr>
          <p:cNvPr id="17410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6" descr="Soviet_postcard_for_correspondence_che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51963" y="1714500"/>
            <a:ext cx="2279650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646113" y="2028825"/>
            <a:ext cx="8397875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/>
              <a:t>Шахматы по переписке – это шахматы в которые играют с помощью различных форм переписке на большие расстояния, процесс передачи ходов осуществляется путём применения технических средств связи, таких как почта, телефон, Интернет и др. Игроку соперником отправляется по почте послание с ходом.</a:t>
            </a:r>
          </a:p>
          <a:p>
            <a:pPr algn="just">
              <a:spcBef>
                <a:spcPct val="50000"/>
              </a:spcBef>
            </a:pPr>
            <a:r>
              <a:rPr lang="ru-RU" sz="2000"/>
              <a:t>Время на обдумывание одного хода обычно измеряется днями, при этом участнику разрешается пользоваться шахматной доской  для анализа и справочной литературой. </a:t>
            </a:r>
          </a:p>
          <a:p>
            <a:pPr algn="just">
              <a:spcBef>
                <a:spcPct val="50000"/>
              </a:spcBef>
            </a:pPr>
            <a:r>
              <a:rPr lang="ru-RU" sz="2000"/>
              <a:t>Дата первого упоминания об игре по переписке неясна. </a:t>
            </a:r>
          </a:p>
          <a:p>
            <a:pPr algn="just">
              <a:spcBef>
                <a:spcPct val="50000"/>
              </a:spcBef>
            </a:pPr>
            <a:r>
              <a:rPr lang="ru-RU" sz="2000"/>
              <a:t>Первые официально подтвержденные партии по переписке были сыграны в 1804 году нидерландским офицером Фридриком фон Мавильоном с одним из своих друзей из Бреды.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b="1" smtClean="0"/>
              <a:t>Введение в игру</a:t>
            </a:r>
            <a:r>
              <a:rPr lang="en-US" b="1" smtClean="0"/>
              <a:t>:</a:t>
            </a:r>
            <a:endParaRPr lang="ru-RU" b="1" smtClean="0"/>
          </a:p>
        </p:txBody>
      </p:sp>
      <p:pic>
        <p:nvPicPr>
          <p:cNvPr id="1843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Soviet_postcard_for_correspondence_che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51963" y="1714500"/>
            <a:ext cx="2279650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63513" y="1779588"/>
            <a:ext cx="9101137" cy="476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/>
              <a:t>  Ребята, сегодня мы с вами вернемся в прошлое, когда не было Интернета, сотовых телефонов. Сыграем в шахматы, но не просто будем играть, а выполнять задания в игре «Шахматы по переписке».</a:t>
            </a:r>
          </a:p>
          <a:p>
            <a:pPr algn="just">
              <a:spcBef>
                <a:spcPct val="50000"/>
              </a:spcBef>
            </a:pPr>
            <a:r>
              <a:rPr lang="ru-RU"/>
              <a:t>  Знаете ли вы мультфильм «Трое из Простоквашино», или новые серии «Простоквашино»? Назовите главных героев? (Дядя Федор, кот Матроскин, собака Шарик).</a:t>
            </a:r>
          </a:p>
          <a:p>
            <a:pPr algn="just">
              <a:spcBef>
                <a:spcPct val="50000"/>
              </a:spcBef>
            </a:pPr>
            <a:r>
              <a:rPr lang="ru-RU"/>
              <a:t>  Итак, сейчас мы разыграем свою новую серию мультфильма «Простоквашино».</a:t>
            </a:r>
          </a:p>
          <a:p>
            <a:pPr algn="just">
              <a:spcBef>
                <a:spcPct val="50000"/>
              </a:spcBef>
            </a:pPr>
            <a:r>
              <a:rPr lang="ru-RU"/>
              <a:t>  Папа любил играть с Дядей Фёдором по вечерам в шахматы. Они изучали дебюды, эндшпиль, решали задачи. Но вот наступили летние каникулы . Дядя Федор с удовольствием уехал отдыхать в деревню «Простоквашино». Чтобы не забыл Дядя Федор шахматы, папа решил с ним тренироваться по переписке.</a:t>
            </a:r>
          </a:p>
          <a:p>
            <a:pPr algn="just">
              <a:spcBef>
                <a:spcPct val="50000"/>
              </a:spcBef>
            </a:pPr>
            <a:r>
              <a:rPr lang="ru-RU"/>
              <a:t>  Он написал письмо Дяде Фёдору, в котором предложил выполнить первое задания. После того как он справиться, должен переслать карточку с ответом папе, через почтальона. В ответ папа ему высылает следующее задания. Итак 5 заданий.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solidFill>
            <a:srgbClr val="F2F2F2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z="4000" b="1" smtClean="0"/>
              <a:t>ЗАДАНИЕ 1 «НАЙДИ СЛОВА КОТОРЫЕ АССОЦИИРУЮТСЯ СО СЛОВОМ «ШАХМАТЫ»</a:t>
            </a:r>
          </a:p>
        </p:txBody>
      </p:sp>
      <p:pic>
        <p:nvPicPr>
          <p:cNvPr id="19458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479" name="Group 71"/>
          <p:cNvGraphicFramePr>
            <a:graphicFrameLocks noGrp="1"/>
          </p:cNvGraphicFramePr>
          <p:nvPr/>
        </p:nvGraphicFramePr>
        <p:xfrm>
          <a:off x="684213" y="2047875"/>
          <a:ext cx="6940550" cy="4100513"/>
        </p:xfrm>
        <a:graphic>
          <a:graphicData uri="http://schemas.openxmlformats.org/drawingml/2006/table">
            <a:tbl>
              <a:tblPr/>
              <a:tblGrid>
                <a:gridCol w="990600"/>
                <a:gridCol w="992187"/>
                <a:gridCol w="990600"/>
                <a:gridCol w="993775"/>
                <a:gridCol w="990600"/>
                <a:gridCol w="992188"/>
                <a:gridCol w="990600"/>
              </a:tblGrid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525" name="Picture 70" descr="почтовая открыт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1775" y="1781175"/>
            <a:ext cx="4105275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26" name="Text Box 72"/>
          <p:cNvSpPr txBox="1">
            <a:spLocks noChangeArrowheads="1"/>
          </p:cNvSpPr>
          <p:nvPr/>
        </p:nvSpPr>
        <p:spPr bwMode="auto">
          <a:xfrm>
            <a:off x="10210800" y="2373313"/>
            <a:ext cx="175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solidFill>
                  <a:srgbClr val="F75939"/>
                </a:solidFill>
              </a:rPr>
              <a:t>Простоквашино</a:t>
            </a:r>
          </a:p>
        </p:txBody>
      </p:sp>
      <p:sp>
        <p:nvSpPr>
          <p:cNvPr id="19527" name="Text Box 73"/>
          <p:cNvSpPr txBox="1">
            <a:spLocks noChangeArrowheads="1"/>
          </p:cNvSpPr>
          <p:nvPr/>
        </p:nvSpPr>
        <p:spPr bwMode="auto">
          <a:xfrm>
            <a:off x="10340975" y="3098800"/>
            <a:ext cx="2166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solidFill>
                  <a:srgbClr val="F75939"/>
                </a:solidFill>
              </a:rPr>
              <a:t>Дяде Фёдору</a:t>
            </a:r>
          </a:p>
        </p:txBody>
      </p:sp>
      <p:sp>
        <p:nvSpPr>
          <p:cNvPr id="19528" name="Text Box 74"/>
          <p:cNvSpPr txBox="1">
            <a:spLocks noChangeArrowheads="1"/>
          </p:cNvSpPr>
          <p:nvPr/>
        </p:nvSpPr>
        <p:spPr bwMode="auto">
          <a:xfrm>
            <a:off x="10277475" y="3884613"/>
            <a:ext cx="1360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solidFill>
                  <a:srgbClr val="F75939"/>
                </a:solidFill>
              </a:rPr>
              <a:t>от папы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 idx="4294967295"/>
          </p:nvPr>
        </p:nvSpPr>
        <p:spPr>
          <a:solidFill>
            <a:srgbClr val="F2F2F2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z="4000" b="1" smtClean="0"/>
              <a:t> ЗАДАНИЕ 1 «НАЙДИ СЛОВА КОТОРЫЕ АССОЦИИРУЮТСЯ СО СЛОВОМ «ШАХМАТЫ»</a:t>
            </a:r>
          </a:p>
        </p:txBody>
      </p:sp>
      <p:pic>
        <p:nvPicPr>
          <p:cNvPr id="2048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734" name="Group 86"/>
          <p:cNvGraphicFramePr>
            <a:graphicFrameLocks noGrp="1"/>
          </p:cNvGraphicFramePr>
          <p:nvPr/>
        </p:nvGraphicFramePr>
        <p:xfrm>
          <a:off x="1500188" y="2024063"/>
          <a:ext cx="6940550" cy="4114800"/>
        </p:xfrm>
        <a:graphic>
          <a:graphicData uri="http://schemas.openxmlformats.org/drawingml/2006/table">
            <a:tbl>
              <a:tblPr/>
              <a:tblGrid>
                <a:gridCol w="990600"/>
                <a:gridCol w="992187"/>
                <a:gridCol w="990600"/>
                <a:gridCol w="993775"/>
                <a:gridCol w="990600"/>
                <a:gridCol w="992188"/>
                <a:gridCol w="990600"/>
              </a:tblGrid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F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F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59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59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59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59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F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3F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59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335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CE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7B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7B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59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46CB"/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335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CE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7B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7B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7B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46CB"/>
                    </a:solidFill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335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CE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7B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7B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7B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46CB"/>
                    </a:solidFill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335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335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CE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CE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7B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7B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46CB"/>
                    </a:solidFill>
                  </a:tcPr>
                </a:tc>
              </a:tr>
            </a:tbl>
          </a:graphicData>
        </a:graphic>
      </p:graphicFrame>
      <p:pic>
        <p:nvPicPr>
          <p:cNvPr id="20549" name="Picture 44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18575" y="2176463"/>
            <a:ext cx="2924175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 idx="4294967295"/>
          </p:nvPr>
        </p:nvSpPr>
        <p:spPr>
          <a:solidFill>
            <a:srgbClr val="F2F2F2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mtClean="0"/>
              <a:t>ЗАДАНИЕ 2</a:t>
            </a:r>
            <a:br>
              <a:rPr lang="ru-RU" smtClean="0"/>
            </a:br>
            <a:r>
              <a:rPr lang="ru-RU" smtClean="0"/>
              <a:t> «Разминка для мозгов – мат в 1 ход»</a:t>
            </a:r>
          </a:p>
        </p:txBody>
      </p:sp>
      <p:pic>
        <p:nvPicPr>
          <p:cNvPr id="21506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7588" y="4876800"/>
            <a:ext cx="35544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4" descr="почтовая открыт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788" y="1722438"/>
            <a:ext cx="8913812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482600" y="3038475"/>
            <a:ext cx="44275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Белые:</a:t>
            </a:r>
            <a:r>
              <a:rPr lang="ru-RU" sz="2400"/>
              <a:t>  Кр</a:t>
            </a:r>
            <a:r>
              <a:rPr lang="en-US" sz="2400"/>
              <a:t>d2</a:t>
            </a:r>
            <a:r>
              <a:rPr lang="ru-RU" sz="2400"/>
              <a:t>, Ф</a:t>
            </a:r>
            <a:r>
              <a:rPr lang="en-US" sz="2400"/>
              <a:t>c2</a:t>
            </a:r>
            <a:r>
              <a:rPr lang="ru-RU" sz="2400"/>
              <a:t>, Л</a:t>
            </a:r>
            <a:r>
              <a:rPr lang="en-US" sz="2400"/>
              <a:t>b5</a:t>
            </a:r>
            <a:r>
              <a:rPr lang="ru-RU" sz="2400"/>
              <a:t>,</a:t>
            </a:r>
            <a:r>
              <a:rPr lang="en-US" sz="2400"/>
              <a:t> </a:t>
            </a:r>
            <a:r>
              <a:rPr lang="ru-RU" sz="2400"/>
              <a:t>Ле7, К</a:t>
            </a:r>
            <a:r>
              <a:rPr lang="en-US" sz="2400"/>
              <a:t>h3, </a:t>
            </a:r>
            <a:r>
              <a:rPr lang="ru-RU" sz="2400"/>
              <a:t>п.п. </a:t>
            </a:r>
            <a:r>
              <a:rPr lang="en-US" sz="2400"/>
              <a:t>F6, g3, h2</a:t>
            </a:r>
            <a:r>
              <a:rPr lang="ru-RU" sz="2400"/>
              <a:t>.</a:t>
            </a: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493713" y="3890963"/>
            <a:ext cx="456565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Чёрные:</a:t>
            </a:r>
            <a:r>
              <a:rPr lang="ru-RU" sz="2400"/>
              <a:t> Кр</a:t>
            </a:r>
            <a:r>
              <a:rPr lang="en-US" sz="2400"/>
              <a:t>h7</a:t>
            </a:r>
            <a:r>
              <a:rPr lang="ru-RU" sz="2400"/>
              <a:t>,</a:t>
            </a:r>
            <a:r>
              <a:rPr lang="en-US" sz="2400"/>
              <a:t> </a:t>
            </a:r>
            <a:r>
              <a:rPr lang="ru-RU" sz="2400"/>
              <a:t>Фа4, Ла2, Л</a:t>
            </a:r>
            <a:r>
              <a:rPr lang="en-US" sz="2400"/>
              <a:t>g8, </a:t>
            </a:r>
          </a:p>
          <a:p>
            <a:pPr>
              <a:spcBef>
                <a:spcPct val="50000"/>
              </a:spcBef>
            </a:pPr>
            <a:r>
              <a:rPr lang="en-US" sz="2400"/>
              <a:t>Ch5,</a:t>
            </a:r>
            <a:r>
              <a:rPr lang="ru-RU" sz="2400"/>
              <a:t> пп. </a:t>
            </a:r>
            <a:r>
              <a:rPr lang="en-US" sz="2400"/>
              <a:t>b</a:t>
            </a:r>
            <a:r>
              <a:rPr lang="ru-RU" sz="2400"/>
              <a:t>6, с</a:t>
            </a:r>
            <a:r>
              <a:rPr lang="en-US" sz="2400"/>
              <a:t>7, f7, g6 </a:t>
            </a:r>
            <a:r>
              <a:rPr lang="ru-RU" sz="2400"/>
              <a:t>.</a:t>
            </a:r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652463" y="2155825"/>
            <a:ext cx="5900737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№2 Расставь фигуры на доске и реши задачу.</a:t>
            </a:r>
          </a:p>
          <a:p>
            <a:pPr>
              <a:spcBef>
                <a:spcPct val="50000"/>
              </a:spcBef>
            </a:pPr>
            <a:r>
              <a:rPr lang="ru-RU"/>
              <a:t>Ход белых</a:t>
            </a:r>
          </a:p>
        </p:txBody>
      </p:sp>
      <p:sp>
        <p:nvSpPr>
          <p:cNvPr id="21511" name="Rectangle 8"/>
          <p:cNvSpPr>
            <a:spLocks noChangeArrowheads="1"/>
          </p:cNvSpPr>
          <p:nvPr/>
        </p:nvSpPr>
        <p:spPr bwMode="auto">
          <a:xfrm>
            <a:off x="5665788" y="3028950"/>
            <a:ext cx="1863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75939"/>
                </a:solidFill>
              </a:rPr>
              <a:t>Простоквашино</a:t>
            </a:r>
          </a:p>
        </p:txBody>
      </p:sp>
      <p:sp>
        <p:nvSpPr>
          <p:cNvPr id="21512" name="Rectangle 9"/>
          <p:cNvSpPr>
            <a:spLocks noChangeArrowheads="1"/>
          </p:cNvSpPr>
          <p:nvPr/>
        </p:nvSpPr>
        <p:spPr bwMode="auto">
          <a:xfrm>
            <a:off x="5900738" y="4225925"/>
            <a:ext cx="1589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75939"/>
                </a:solidFill>
              </a:rPr>
              <a:t>Дяде Фёдору</a:t>
            </a:r>
          </a:p>
        </p:txBody>
      </p:sp>
      <p:sp>
        <p:nvSpPr>
          <p:cNvPr id="21513" name="Rectangle 10"/>
          <p:cNvSpPr>
            <a:spLocks noChangeArrowheads="1"/>
          </p:cNvSpPr>
          <p:nvPr/>
        </p:nvSpPr>
        <p:spPr bwMode="auto">
          <a:xfrm>
            <a:off x="5716588" y="5434013"/>
            <a:ext cx="1019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75939"/>
                </a:solidFill>
              </a:rPr>
              <a:t>от папы</a:t>
            </a:r>
          </a:p>
        </p:txBody>
      </p:sp>
      <p:pic>
        <p:nvPicPr>
          <p:cNvPr id="21514" name="Picture 46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1313" y="2090738"/>
            <a:ext cx="2428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996</Words>
  <Application>Microsoft Office PowerPoint</Application>
  <PresentationFormat>Широкоэкранный</PresentationFormat>
  <Paragraphs>218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Times New Roman</vt:lpstr>
      <vt:lpstr>Тема Office</vt:lpstr>
      <vt:lpstr>Презентация PowerPoint</vt:lpstr>
      <vt:lpstr>Цель игры:</vt:lpstr>
      <vt:lpstr>Требования к проведению: </vt:lpstr>
      <vt:lpstr>Инструкция для участников:</vt:lpstr>
      <vt:lpstr>Историческая справка:</vt:lpstr>
      <vt:lpstr>Введение в игру:</vt:lpstr>
      <vt:lpstr>ЗАДАНИЕ 1 «НАЙДИ СЛОВА КОТОРЫЕ АССОЦИИРУЮТСЯ СО СЛОВОМ «ШАХМАТЫ»</vt:lpstr>
      <vt:lpstr> ЗАДАНИЕ 1 «НАЙДИ СЛОВА КОТОРЫЕ АССОЦИИРУЮТСЯ СО СЛОВОМ «ШАХМАТЫ»</vt:lpstr>
      <vt:lpstr>ЗАДАНИЕ 2  «Разминка для мозгов – мат в 1 ход»</vt:lpstr>
      <vt:lpstr>ЗАДАНИЕ 2 «Разминка для мозгов – мат в 1 ход»</vt:lpstr>
      <vt:lpstr>ЗАДАНИЕ 2 «Разминка для мозгов – мат в 1 ход»</vt:lpstr>
      <vt:lpstr>ЗАДАНИЕ 3 «Не понятно как выиграть – мат в 2 хода»</vt:lpstr>
      <vt:lpstr>ЗАДАНИЕ 3  «Не понятно как выиграть – мат в 2 хода»</vt:lpstr>
      <vt:lpstr>ЗАДАНИЕ 3  «Не понятно как выиграть – мат в 2 хода»</vt:lpstr>
      <vt:lpstr>ЗАДАНИЕ 4  «Детский мат по переписке»</vt:lpstr>
      <vt:lpstr>ЗАДАНИЕ 4  «Детский мат по переписке»</vt:lpstr>
      <vt:lpstr>ЗАДАНИЕ 4  «Детский мат по переписке»</vt:lpstr>
      <vt:lpstr>ЗАДАНИЕ 5  «Игра по переписке»</vt:lpstr>
      <vt:lpstr>Апробация игры в учебно-воспитательном процессе: фотоколлаж</vt:lpstr>
      <vt:lpstr>Ссылки на использованную литературу и интернет-ресурсы:</vt:lpstr>
      <vt:lpstr>Контакты для консультативной помощи и поддержки по проведению игры (телефон, электронная почта):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Дронова Е.Н.</dc:creator>
  <cp:lastModifiedBy>Дронова Е.Н.</cp:lastModifiedBy>
  <cp:revision>169</cp:revision>
  <dcterms:created xsi:type="dcterms:W3CDTF">2024-09-09T07:56:48Z</dcterms:created>
  <dcterms:modified xsi:type="dcterms:W3CDTF">2024-11-19T03:12:20Z</dcterms:modified>
</cp:coreProperties>
</file>