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0040"/>
    <a:srgbClr val="470062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E13A6-11C3-4C3B-94E6-CE12D871E8D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ACF74-8181-4CCC-94C5-4186340A7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832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2F69-B70F-4C79-859B-AA5D5BCE0D7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68F-EBDA-4668-8BC6-D9E7C8B630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7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2F69-B70F-4C79-859B-AA5D5BCE0D7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68F-EBDA-4668-8BC6-D9E7C8B630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18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2F69-B70F-4C79-859B-AA5D5BCE0D7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68F-EBDA-4668-8BC6-D9E7C8B630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03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2F69-B70F-4C79-859B-AA5D5BCE0D7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68F-EBDA-4668-8BC6-D9E7C8B630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71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2F69-B70F-4C79-859B-AA5D5BCE0D7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68F-EBDA-4668-8BC6-D9E7C8B630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1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2F69-B70F-4C79-859B-AA5D5BCE0D7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68F-EBDA-4668-8BC6-D9E7C8B630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8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2F69-B70F-4C79-859B-AA5D5BCE0D7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68F-EBDA-4668-8BC6-D9E7C8B630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4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2F69-B70F-4C79-859B-AA5D5BCE0D7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68F-EBDA-4668-8BC6-D9E7C8B630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69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2F69-B70F-4C79-859B-AA5D5BCE0D7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68F-EBDA-4668-8BC6-D9E7C8B630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5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2F69-B70F-4C79-859B-AA5D5BCE0D7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68F-EBDA-4668-8BC6-D9E7C8B630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23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2F69-B70F-4C79-859B-AA5D5BCE0D7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68F-EBDA-4668-8BC6-D9E7C8B630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18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72F69-B70F-4C79-859B-AA5D5BCE0D7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68F-EBDA-4668-8BC6-D9E7C8B630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03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4" t="27977" r="9527" b="32471"/>
          <a:stretch/>
        </p:blipFill>
        <p:spPr>
          <a:xfrm>
            <a:off x="9334073" y="-90651"/>
            <a:ext cx="2857926" cy="11126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64285" y="1445349"/>
            <a:ext cx="81109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Образовательный проект</a:t>
            </a:r>
            <a:endParaRPr lang="en-US" sz="3200" b="1" dirty="0" smtClean="0">
              <a:solidFill>
                <a:srgbClr val="47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ХИМИИ, БИОЛОГИИ И ОБЩЕСТВОЗНАНИЯ </a:t>
            </a:r>
          </a:p>
          <a:p>
            <a:pPr algn="ctr"/>
            <a:r>
              <a:rPr lang="ru-RU" sz="2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ФОРМИРОВАНИИ ЦЕЛОСТНОЙ КАРТИНЫ МИРА И ПОЗИТИВНОГО ОТНОШЕНИЯ К РЕШЕНИЮ ПРОФЕССИОНАЛЬНЫХ ЗАДАЧ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035086" y="4183738"/>
            <a:ext cx="68659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Авторы проекта:</a:t>
            </a:r>
          </a:p>
          <a:p>
            <a:pPr algn="r"/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Горская Татьяна Валентиновна, преподаватель химии</a:t>
            </a:r>
          </a:p>
          <a:p>
            <a:pPr algn="r"/>
            <a:r>
              <a:rPr lang="ru-RU" dirty="0" err="1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Носкова</a:t>
            </a:r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Елена Анатольевна, преподаватель обществознания</a:t>
            </a:r>
          </a:p>
          <a:p>
            <a:pPr algn="r"/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Русина Дарья Алексеевна, преподаватель биологии</a:t>
            </a:r>
            <a:r>
              <a:rPr lang="ru-RU" dirty="0" smtClean="0">
                <a:solidFill>
                  <a:srgbClr val="470062"/>
                </a:solidFill>
              </a:rPr>
              <a:t> </a:t>
            </a:r>
            <a:endParaRPr lang="ru-RU" dirty="0">
              <a:solidFill>
                <a:srgbClr val="47006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0" b="100000" l="0" r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634"/>
            <a:ext cx="3545931" cy="35459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87653" y="6310252"/>
            <a:ext cx="448239" cy="4482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4547" y="6428946"/>
            <a:ext cx="2225233" cy="432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876210" y="6272492"/>
            <a:ext cx="485440" cy="5338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5329" y="6424808"/>
            <a:ext cx="816935" cy="4267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0078" y="6272492"/>
            <a:ext cx="432854" cy="4328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5943" y="6428946"/>
            <a:ext cx="4224894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9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08" y="0"/>
            <a:ext cx="2121592" cy="8291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14" y="414563"/>
            <a:ext cx="5627077" cy="62053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04685" y="1019908"/>
            <a:ext cx="5112177" cy="2189284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004" y="1077058"/>
            <a:ext cx="4899538" cy="2083775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735765" y="1816833"/>
            <a:ext cx="4850423" cy="43513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35765" y="485776"/>
            <a:ext cx="4931610" cy="5682396"/>
          </a:xfrm>
          <a:prstGeom prst="rect">
            <a:avLst/>
          </a:prstGeom>
          <a:noFill/>
          <a:ln w="28575">
            <a:solidFill>
              <a:srgbClr val="B1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29450" y="3992502"/>
            <a:ext cx="4202998" cy="1872396"/>
          </a:xfrm>
          <a:prstGeom prst="roundRect">
            <a:avLst/>
          </a:prstGeom>
          <a:noFill/>
          <a:ln w="25400">
            <a:solidFill>
              <a:srgbClr val="B1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609330" y="4390091"/>
            <a:ext cx="3302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 ЛУЧШИХ </a:t>
            </a:r>
          </a:p>
          <a:p>
            <a:pPr algn="ctr"/>
            <a:r>
              <a:rPr lang="ru-RU" sz="3200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</a:t>
            </a:r>
            <a:endParaRPr lang="ru-RU" sz="3200" b="1" dirty="0">
              <a:solidFill>
                <a:srgbClr val="47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81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572" y="209434"/>
            <a:ext cx="4680858" cy="48396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B10040"/>
                </a:solidFill>
              </a:rPr>
              <a:t>9 октября 2024 года</a:t>
            </a:r>
            <a:endParaRPr lang="ru-RU" b="1" dirty="0">
              <a:solidFill>
                <a:srgbClr val="B1004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941" y="1110343"/>
            <a:ext cx="3898463" cy="2601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408" y="0"/>
            <a:ext cx="2121592" cy="829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b="20728"/>
          <a:stretch/>
        </p:blipFill>
        <p:spPr>
          <a:xfrm>
            <a:off x="9263195" y="3880319"/>
            <a:ext cx="2128704" cy="25311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92" y="3992564"/>
            <a:ext cx="3989218" cy="26615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5431" t="28458" r="3963" b="1209"/>
          <a:stretch/>
        </p:blipFill>
        <p:spPr>
          <a:xfrm>
            <a:off x="8999426" y="1222130"/>
            <a:ext cx="1758462" cy="20475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9624" y="3413421"/>
            <a:ext cx="2813450" cy="2813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7678" b="15986"/>
          <a:stretch/>
        </p:blipFill>
        <p:spPr>
          <a:xfrm>
            <a:off x="4866069" y="1222129"/>
            <a:ext cx="3773340" cy="16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3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09449" y="394692"/>
            <a:ext cx="1083608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B1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Цель: </a:t>
            </a:r>
          </a:p>
          <a:p>
            <a:pPr algn="just"/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формирование позитивного отношения к решению профессиональных задач через интеграцию </a:t>
            </a:r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предметных результатов с общими и профессиональными компетенциями по </a:t>
            </a:r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общеобразовательным предметам химия, биология, обществознание</a:t>
            </a:r>
          </a:p>
          <a:p>
            <a:pPr algn="just"/>
            <a:endParaRPr lang="ru-RU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>
                <a:solidFill>
                  <a:srgbClr val="B1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Задачи: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эффективности использования возможностей общеобразовательных предметов химия, биология, обществознание в формировании целостной научной картины мира и позитивного отношения к решению профессиональных задач для студентов и преподавателей;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у всех участников образовательного процесса осознанных потребностей в систематических занятиях по изучению химии, биологии и обществознания в аспекте развития и совершенствования </a:t>
            </a:r>
            <a:r>
              <a:rPr lang="ru-RU" dirty="0" err="1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межпредметных</a:t>
            </a:r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связей;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единого </a:t>
            </a:r>
            <a:r>
              <a:rPr lang="ru-RU" dirty="0" err="1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воспитательно</a:t>
            </a:r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-образовательного пространства на основе доверительных партнерских отношений преподавателей техникума со студентами, школьниками и коллегами из других учебных заведений</a:t>
            </a:r>
          </a:p>
          <a:p>
            <a:pPr algn="just"/>
            <a:endParaRPr lang="ru-RU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>
                <a:solidFill>
                  <a:srgbClr val="B1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pPr algn="just"/>
            <a:r>
              <a:rPr lang="ru-RU" b="1" dirty="0">
                <a:solidFill>
                  <a:srgbClr val="B1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B10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Новизна:</a:t>
            </a:r>
            <a:endParaRPr lang="ru-RU" b="1" dirty="0">
              <a:solidFill>
                <a:srgbClr val="B10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Глубокие знания в области гуманитарных и естественно-научных предметов оказывают важное влияние на жизнь отдельных людей и целых обществ. В становлении и формировании профессиональной культуры человека </a:t>
            </a:r>
            <a:r>
              <a:rPr lang="ru-RU" dirty="0" err="1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дуальность</a:t>
            </a:r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образования играет особую роль, позволяя ему размышлять над глубинными ценностями и жизненными ориентациями, равно как и использовать полученные знания в решении профессиональных задач. </a:t>
            </a:r>
            <a:endParaRPr lang="ru-RU" dirty="0">
              <a:solidFill>
                <a:srgbClr val="47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-2775947" y="3345716"/>
            <a:ext cx="6334101" cy="159903"/>
          </a:xfrm>
          <a:prstGeom prst="rect">
            <a:avLst/>
          </a:prstGeom>
          <a:solidFill>
            <a:srgbClr val="703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-2254821" y="3610971"/>
            <a:ext cx="5805840" cy="157656"/>
          </a:xfrm>
          <a:prstGeom prst="rect">
            <a:avLst/>
          </a:prstGeom>
          <a:solidFill>
            <a:srgbClr val="E2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-623058" y="4987128"/>
            <a:ext cx="3065015" cy="168950"/>
          </a:xfrm>
          <a:prstGeom prst="rect">
            <a:avLst/>
          </a:prstGeom>
          <a:solidFill>
            <a:srgbClr val="B1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4" t="27977" r="9527" b="32471"/>
          <a:stretch/>
        </p:blipFill>
        <p:spPr>
          <a:xfrm>
            <a:off x="9942201" y="57137"/>
            <a:ext cx="2124808" cy="82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647" y="80699"/>
            <a:ext cx="119768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Открытый интегрированный урок</a:t>
            </a:r>
          </a:p>
          <a:p>
            <a:pPr algn="ctr"/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</a:t>
            </a:r>
            <a:r>
              <a:rPr lang="ru-RU" b="1" dirty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органического земледелия в решении проблем отношений </a:t>
            </a:r>
            <a:endParaRPr lang="en-US" b="1" dirty="0" smtClean="0">
              <a:solidFill>
                <a:srgbClr val="47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 </a:t>
            </a:r>
            <a:r>
              <a:rPr lang="ru-RU" b="1" dirty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человеком, природой и </a:t>
            </a:r>
            <a:r>
              <a:rPr lang="ru-RU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обществом</a:t>
            </a:r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rgbClr val="47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078474"/>
              </p:ext>
            </p:extLst>
          </p:nvPr>
        </p:nvGraphicFramePr>
        <p:xfrm>
          <a:off x="89647" y="1004029"/>
          <a:ext cx="5398480" cy="56840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037">
                  <a:extLst>
                    <a:ext uri="{9D8B030D-6E8A-4147-A177-3AD203B41FA5}">
                      <a16:colId xmlns:a16="http://schemas.microsoft.com/office/drawing/2014/main" val="2476437680"/>
                    </a:ext>
                  </a:extLst>
                </a:gridCol>
                <a:gridCol w="243798">
                  <a:extLst>
                    <a:ext uri="{9D8B030D-6E8A-4147-A177-3AD203B41FA5}">
                      <a16:colId xmlns:a16="http://schemas.microsoft.com/office/drawing/2014/main" val="521549132"/>
                    </a:ext>
                  </a:extLst>
                </a:gridCol>
                <a:gridCol w="1077152">
                  <a:extLst>
                    <a:ext uri="{9D8B030D-6E8A-4147-A177-3AD203B41FA5}">
                      <a16:colId xmlns:a16="http://schemas.microsoft.com/office/drawing/2014/main" val="1264219384"/>
                    </a:ext>
                  </a:extLst>
                </a:gridCol>
                <a:gridCol w="1679338">
                  <a:extLst>
                    <a:ext uri="{9D8B030D-6E8A-4147-A177-3AD203B41FA5}">
                      <a16:colId xmlns:a16="http://schemas.microsoft.com/office/drawing/2014/main" val="1287726837"/>
                    </a:ext>
                  </a:extLst>
                </a:gridCol>
                <a:gridCol w="2222155">
                  <a:extLst>
                    <a:ext uri="{9D8B030D-6E8A-4147-A177-3AD203B41FA5}">
                      <a16:colId xmlns:a16="http://schemas.microsoft.com/office/drawing/2014/main" val="1009300558"/>
                    </a:ext>
                  </a:extLst>
                </a:gridCol>
              </a:tblGrid>
              <a:tr h="567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№ п/п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Время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Наименование этапа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Содержание деятельности ведущих урока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Содержание деятельности обучающихся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extLst>
                  <a:ext uri="{0D108BD9-81ED-4DB2-BD59-A6C34878D82A}">
                    <a16:rowId xmlns:a16="http://schemas.microsoft.com/office/drawing/2014/main" val="476533477"/>
                  </a:ext>
                </a:extLst>
              </a:tr>
              <a:tr h="400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2`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Организационный момент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Приветствуют обучающихся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Слушают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extLst>
                  <a:ext uri="{0D108BD9-81ED-4DB2-BD59-A6C34878D82A}">
                    <a16:rowId xmlns:a16="http://schemas.microsoft.com/office/drawing/2014/main" val="654342187"/>
                  </a:ext>
                </a:extLst>
              </a:tr>
              <a:tr h="7348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II</a:t>
                      </a:r>
                      <a:r>
                        <a:rPr lang="ru-RU" sz="900">
                          <a:effectLst/>
                        </a:rPr>
                        <a:t>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13`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Этап 1. Мотивация и актуализация знаний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«Эвристический анализатор»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Сообщают информацию, задают вопросы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Слушают, отвечают на вопросы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extLst>
                  <a:ext uri="{0D108BD9-81ED-4DB2-BD59-A6C34878D82A}">
                    <a16:rowId xmlns:a16="http://schemas.microsoft.com/office/drawing/2014/main" val="2941711800"/>
                  </a:ext>
                </a:extLst>
              </a:tr>
              <a:tr h="2337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III</a:t>
                      </a:r>
                      <a:r>
                        <a:rPr lang="ru-RU" sz="900">
                          <a:effectLst/>
                        </a:rPr>
                        <a:t>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2`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Целеполагание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Совместно с обучающимися формулируют цель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520552"/>
                  </a:ext>
                </a:extLst>
              </a:tr>
              <a:tr h="4464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IV</a:t>
                      </a:r>
                      <a:r>
                        <a:rPr lang="ru-RU" sz="900">
                          <a:effectLst/>
                        </a:rPr>
                        <a:t>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15`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Этап 2. Смысловая информация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Слушают сообщения, организуют обсуждение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Сообщают информацию, слушают, анализируют информацию, отвечая на вопросы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extLst>
                  <a:ext uri="{0D108BD9-81ED-4DB2-BD59-A6C34878D82A}">
                    <a16:rowId xmlns:a16="http://schemas.microsoft.com/office/drawing/2014/main" val="862113320"/>
                  </a:ext>
                </a:extLst>
              </a:tr>
              <a:tr h="5677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</a:t>
                      </a:r>
                      <a:r>
                        <a:rPr lang="ru-RU" sz="900">
                          <a:effectLst/>
                        </a:rPr>
                        <a:t>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6`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Этап 3. Калейдоскоп химических элементов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Выдают задание, сопровождают ход выполнения заданий обучающимися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Выполняют задания,  классифицируют маркировочные сертификаты, определяют группу удобрений по химической  формуле.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extLst>
                  <a:ext uri="{0D108BD9-81ED-4DB2-BD59-A6C34878D82A}">
                    <a16:rowId xmlns:a16="http://schemas.microsoft.com/office/drawing/2014/main" val="3497983361"/>
                  </a:ext>
                </a:extLst>
              </a:tr>
              <a:tr h="7348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VI</a:t>
                      </a:r>
                      <a:r>
                        <a:rPr lang="ru-RU" sz="900">
                          <a:effectLst/>
                        </a:rPr>
                        <a:t>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20`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Этап 4. Конструктор смыслов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Выдают задание, сопровождают ход выполнения заданий, оказывают консультационную помощь обучающимся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Читают текст, анализируют информацию, структурируют ее с помощью программы доска «Миро». Представляют результат.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/>
                </a:tc>
                <a:extLst>
                  <a:ext uri="{0D108BD9-81ED-4DB2-BD59-A6C34878D82A}">
                    <a16:rowId xmlns:a16="http://schemas.microsoft.com/office/drawing/2014/main" val="2684948690"/>
                  </a:ext>
                </a:extLst>
              </a:tr>
              <a:tr h="7348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VII</a:t>
                      </a:r>
                      <a:r>
                        <a:rPr lang="ru-RU" sz="900">
                          <a:effectLst/>
                        </a:rPr>
                        <a:t>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</a:t>
                      </a:r>
                      <a:r>
                        <a:rPr lang="en-US" sz="900">
                          <a:effectLst/>
                        </a:rPr>
                        <a:t>`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Этап 5. Ассистенты природы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Выдают образцы пестицидов и минеральных удобрений. Выдают задание. Контролируют ход выполнения задания.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Анализируют и систематизируют  </a:t>
                      </a:r>
                      <a:r>
                        <a:rPr lang="ru-RU" sz="900" dirty="0" err="1">
                          <a:effectLst/>
                        </a:rPr>
                        <a:t>информа-цию</a:t>
                      </a:r>
                      <a:r>
                        <a:rPr lang="ru-RU" sz="900" dirty="0">
                          <a:effectLst/>
                        </a:rPr>
                        <a:t> на образцах, представляют результаты работы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extLst>
                  <a:ext uri="{0D108BD9-81ED-4DB2-BD59-A6C34878D82A}">
                    <a16:rowId xmlns:a16="http://schemas.microsoft.com/office/drawing/2014/main" val="1251284479"/>
                  </a:ext>
                </a:extLst>
              </a:tr>
              <a:tr h="4464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VIII</a:t>
                      </a:r>
                      <a:r>
                        <a:rPr lang="ru-RU" sz="900">
                          <a:effectLst/>
                        </a:rPr>
                        <a:t>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5`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Этап 6. Формула идеального удобрения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Организуют составление и анализ формулы идеального удобрения.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Слушают, отвечают на вопросы, обсуждают формулу идеального удобрения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/>
                </a:tc>
                <a:extLst>
                  <a:ext uri="{0D108BD9-81ED-4DB2-BD59-A6C34878D82A}">
                    <a16:rowId xmlns:a16="http://schemas.microsoft.com/office/drawing/2014/main" val="3188271875"/>
                  </a:ext>
                </a:extLst>
              </a:tr>
              <a:tr h="2337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IX</a:t>
                      </a:r>
                      <a:r>
                        <a:rPr lang="ru-RU" sz="900">
                          <a:effectLst/>
                        </a:rPr>
                        <a:t>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r>
                        <a:rPr lang="en-US" sz="900">
                          <a:effectLst/>
                        </a:rPr>
                        <a:t>`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Рефлексия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Проводят рефлексию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Участвуют в рефлексии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extLst>
                  <a:ext uri="{0D108BD9-81ED-4DB2-BD59-A6C34878D82A}">
                    <a16:rowId xmlns:a16="http://schemas.microsoft.com/office/drawing/2014/main" val="2382798904"/>
                  </a:ext>
                </a:extLst>
              </a:tr>
              <a:tr h="5677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X</a:t>
                      </a:r>
                      <a:r>
                        <a:rPr lang="ru-RU" sz="900">
                          <a:effectLst/>
                        </a:rPr>
                        <a:t>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r>
                        <a:rPr lang="en-US" sz="900">
                          <a:effectLst/>
                        </a:rPr>
                        <a:t>`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Подведение итогов, выдача домашнего задания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Подводят итоги, выдают домашнее задание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Участвуют в подведении итогов, записывают домашнее задание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288" marR="21288" marT="21288" marB="21288" anchor="ctr"/>
                </a:tc>
                <a:extLst>
                  <a:ext uri="{0D108BD9-81ED-4DB2-BD59-A6C34878D82A}">
                    <a16:rowId xmlns:a16="http://schemas.microsoft.com/office/drawing/2014/main" val="1780563316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 rot="16200000">
            <a:off x="3021304" y="3736315"/>
            <a:ext cx="5689751" cy="225178"/>
          </a:xfrm>
          <a:prstGeom prst="rect">
            <a:avLst/>
          </a:prstGeom>
          <a:solidFill>
            <a:srgbClr val="703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3515103" y="3975160"/>
            <a:ext cx="5215228" cy="222014"/>
          </a:xfrm>
          <a:prstGeom prst="rect">
            <a:avLst/>
          </a:prstGeom>
          <a:solidFill>
            <a:srgbClr val="E2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5009763" y="5209603"/>
            <a:ext cx="2753220" cy="237918"/>
          </a:xfrm>
          <a:prstGeom prst="rect">
            <a:avLst/>
          </a:prstGeom>
          <a:solidFill>
            <a:srgbClr val="B1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4" t="27977" r="9527" b="32471"/>
          <a:stretch/>
        </p:blipFill>
        <p:spPr>
          <a:xfrm>
            <a:off x="9942201" y="57137"/>
            <a:ext cx="2124808" cy="8272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107" y="1027591"/>
            <a:ext cx="5316714" cy="571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4-18.vkuserphoto.ru/impg/lJrWDS-f6vkZf3oQqdPdw2czKOFlmuWsq0Qpkg/Od6JIlRvqxE.jpg?size=1600x1066&amp;quality=96&amp;sign=b94e8188aa4b0aaeee63d2802b7aea7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08" y="158710"/>
            <a:ext cx="4118797" cy="274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4-18.vkuserphoto.ru/impg/4BEF9QJvFcyeSJ5DiUviqSf717nKccxRiQBQag/ZjR1dSimfyM.jpg?size=2560x1707&amp;quality=96&amp;sign=1d5710aaeaf956724dda5f9034f7eca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022" y="100467"/>
            <a:ext cx="4290113" cy="286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6923" y="391286"/>
            <a:ext cx="2993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B10040"/>
                </a:solidFill>
              </a:rPr>
              <a:t>17 </a:t>
            </a:r>
            <a:r>
              <a:rPr lang="ru-RU" sz="2400" b="1" dirty="0" smtClean="0">
                <a:solidFill>
                  <a:srgbClr val="B10040"/>
                </a:solidFill>
              </a:rPr>
              <a:t>октября 2023 года</a:t>
            </a:r>
          </a:p>
          <a:p>
            <a:r>
              <a:rPr lang="ru-RU" sz="2400" dirty="0" smtClean="0">
                <a:solidFill>
                  <a:srgbClr val="B10040"/>
                </a:solidFill>
              </a:rPr>
              <a:t>      группа ПКД-32</a:t>
            </a:r>
            <a:endParaRPr lang="ru-RU" sz="2400" dirty="0">
              <a:solidFill>
                <a:srgbClr val="B1004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4" t="27977" r="9527" b="32471"/>
          <a:stretch/>
        </p:blipFill>
        <p:spPr>
          <a:xfrm>
            <a:off x="4460304" y="1530784"/>
            <a:ext cx="3089682" cy="12028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589" y="3042138"/>
            <a:ext cx="7068805" cy="37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718" y="27602"/>
            <a:ext cx="12057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Открытое интегрированное внеклассное мероприятие </a:t>
            </a:r>
          </a:p>
          <a:p>
            <a:pPr algn="ctr"/>
            <a:r>
              <a:rPr lang="ru-RU" b="1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«Социально-правовые аспекты химической и биологической безопасности Российской Федерации»</a:t>
            </a:r>
            <a:endParaRPr lang="ru-RU" b="1" dirty="0">
              <a:solidFill>
                <a:srgbClr val="47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327635"/>
              </p:ext>
            </p:extLst>
          </p:nvPr>
        </p:nvGraphicFramePr>
        <p:xfrm>
          <a:off x="76441" y="789343"/>
          <a:ext cx="5444706" cy="5856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099">
                  <a:extLst>
                    <a:ext uri="{9D8B030D-6E8A-4147-A177-3AD203B41FA5}">
                      <a16:colId xmlns:a16="http://schemas.microsoft.com/office/drawing/2014/main" val="2367379201"/>
                    </a:ext>
                  </a:extLst>
                </a:gridCol>
                <a:gridCol w="383625">
                  <a:extLst>
                    <a:ext uri="{9D8B030D-6E8A-4147-A177-3AD203B41FA5}">
                      <a16:colId xmlns:a16="http://schemas.microsoft.com/office/drawing/2014/main" val="3176101567"/>
                    </a:ext>
                  </a:extLst>
                </a:gridCol>
                <a:gridCol w="1306342">
                  <a:extLst>
                    <a:ext uri="{9D8B030D-6E8A-4147-A177-3AD203B41FA5}">
                      <a16:colId xmlns:a16="http://schemas.microsoft.com/office/drawing/2014/main" val="612685879"/>
                    </a:ext>
                  </a:extLst>
                </a:gridCol>
                <a:gridCol w="1787700">
                  <a:extLst>
                    <a:ext uri="{9D8B030D-6E8A-4147-A177-3AD203B41FA5}">
                      <a16:colId xmlns:a16="http://schemas.microsoft.com/office/drawing/2014/main" val="75373479"/>
                    </a:ext>
                  </a:extLst>
                </a:gridCol>
                <a:gridCol w="1675940">
                  <a:extLst>
                    <a:ext uri="{9D8B030D-6E8A-4147-A177-3AD203B41FA5}">
                      <a16:colId xmlns:a16="http://schemas.microsoft.com/office/drawing/2014/main" val="806643188"/>
                    </a:ext>
                  </a:extLst>
                </a:gridCol>
              </a:tblGrid>
              <a:tr h="580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 п/п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Время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 </a:t>
                      </a:r>
                      <a:r>
                        <a:rPr lang="ru-RU" sz="1200" dirty="0">
                          <a:effectLst/>
                        </a:rPr>
                        <a:t>этапа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Содержание деятельности ведущих урока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Содержание деятельности обучающихся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extLst>
                  <a:ext uri="{0D108BD9-81ED-4DB2-BD59-A6C34878D82A}">
                    <a16:rowId xmlns:a16="http://schemas.microsoft.com/office/drawing/2014/main" val="1065928007"/>
                  </a:ext>
                </a:extLst>
              </a:tr>
              <a:tr h="4006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1`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Организационный момент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Приветствуют обучающихся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Слушают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extLst>
                  <a:ext uri="{0D108BD9-81ED-4DB2-BD59-A6C34878D82A}">
                    <a16:rowId xmlns:a16="http://schemas.microsoft.com/office/drawing/2014/main" val="2325793952"/>
                  </a:ext>
                </a:extLst>
              </a:tr>
              <a:tr h="5806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</a:t>
                      </a:r>
                      <a:r>
                        <a:rPr lang="ru-RU" sz="1200">
                          <a:effectLst/>
                        </a:rPr>
                        <a:t>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4`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Этап 1 Актуализация и мотивация знаний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Сообщают информацию, задают вопросы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Слушают, отвечают на вопросы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extLst>
                  <a:ext uri="{0D108BD9-81ED-4DB2-BD59-A6C34878D82A}">
                    <a16:rowId xmlns:a16="http://schemas.microsoft.com/office/drawing/2014/main" val="1597117319"/>
                  </a:ext>
                </a:extLst>
              </a:tr>
              <a:tr h="5806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III</a:t>
                      </a:r>
                      <a:r>
                        <a:rPr lang="ru-RU" sz="1200">
                          <a:effectLst/>
                        </a:rPr>
                        <a:t>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4`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Определение темы и цели мероприятия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Совместно с обучающимися формулируют  тему и цель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807816"/>
                  </a:ext>
                </a:extLst>
              </a:tr>
              <a:tr h="5806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IV</a:t>
                      </a:r>
                      <a:r>
                        <a:rPr lang="ru-RU" sz="1200">
                          <a:effectLst/>
                        </a:rPr>
                        <a:t>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2`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Алгоритм проведения дебатов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Сообщают информацию, задают уточняющие вопросы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Слушают, принимают информацию к сведению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extLst>
                  <a:ext uri="{0D108BD9-81ED-4DB2-BD59-A6C34878D82A}">
                    <a16:rowId xmlns:a16="http://schemas.microsoft.com/office/drawing/2014/main" val="3934594606"/>
                  </a:ext>
                </a:extLst>
              </a:tr>
              <a:tr h="7607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</a:t>
                      </a:r>
                      <a:r>
                        <a:rPr lang="ru-RU" sz="1200">
                          <a:effectLst/>
                        </a:rPr>
                        <a:t>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23`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Этап 2. Клонирова-ние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Слушают сообщения, организуют дебаты, организуют опрос через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Сообщают информацию, слушают, анализируют информацию, участвуют в дебатах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extLst>
                  <a:ext uri="{0D108BD9-81ED-4DB2-BD59-A6C34878D82A}">
                    <a16:rowId xmlns:a16="http://schemas.microsoft.com/office/drawing/2014/main" val="1942749345"/>
                  </a:ext>
                </a:extLst>
              </a:tr>
              <a:tr h="7607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23`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Этап 3. Генно-модифициро-ванные организмы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Слушают сообщения, организуют дебаты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Сообщают информацию, слушают, анализируют информацию, участвуют в дебатах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extLst>
                  <a:ext uri="{0D108BD9-81ED-4DB2-BD59-A6C34878D82A}">
                    <a16:rowId xmlns:a16="http://schemas.microsoft.com/office/drawing/2014/main" val="3768378677"/>
                  </a:ext>
                </a:extLst>
              </a:tr>
              <a:tr h="7607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VII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23`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Этап 4. Суррогатное материнство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Слушают сообщения, организуют дебаты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Сообщают информацию, слушают, анализируют информацию, участвуют в дебатах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extLst>
                  <a:ext uri="{0D108BD9-81ED-4DB2-BD59-A6C34878D82A}">
                    <a16:rowId xmlns:a16="http://schemas.microsoft.com/office/drawing/2014/main" val="1938652874"/>
                  </a:ext>
                </a:extLst>
              </a:tr>
              <a:tr h="7607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VIII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r>
                        <a:rPr lang="en-US" sz="1200" dirty="0">
                          <a:effectLst/>
                        </a:rPr>
                        <a:t>`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Этап 5. Рефлексия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Задают вопросы, выслушивают ответы, обсуждают результаты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Отвечают на вопросы,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анализируют деятельность групп, поводят итоги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550" marR="20550" marT="20550" marB="20550" anchor="ctr"/>
                </a:tc>
                <a:extLst>
                  <a:ext uri="{0D108BD9-81ED-4DB2-BD59-A6C34878D82A}">
                    <a16:rowId xmlns:a16="http://schemas.microsoft.com/office/drawing/2014/main" val="1183293004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591483" y="879230"/>
            <a:ext cx="564576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spcAft>
                <a:spcPts val="0"/>
              </a:spcAft>
            </a:pP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Вопросы, выводимые на дебаты</a:t>
            </a:r>
          </a:p>
          <a:p>
            <a:pPr indent="270510" algn="just">
              <a:spcAft>
                <a:spcPts val="0"/>
              </a:spcAft>
            </a:pPr>
            <a:endParaRPr lang="ru-RU" sz="1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Суррогатное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материнство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Суррогатная мать может не отдать младенца его генетическим родителям?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Если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женщина не хочет вынашивать ребёнка по личным причинам, она может найти суррогатную мать?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Генетические родители должны быть законными супругами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Суррогатное материнство аморально и идет против религиозных устоев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Генетические родители вправе отказаться от ребенка, рожденного суррогатной матерью?</a:t>
            </a:r>
          </a:p>
          <a:p>
            <a:pPr marL="457200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Клонирование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Клонирование уничтожит генетическое разнообразие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Клонирование динозавра невозможно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Клон — это точная копия оригинала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 клонированных животных нет родителей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Клонирование человека этически недопустимо</a:t>
            </a:r>
          </a:p>
          <a:p>
            <a:pPr marL="457200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Генно-модифицированные организмы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ГМО встраиваются в человеческую ДНК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Генно-модифицированные продукты вызывают аллергию, онкологию и бесплодие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Натуральная еда полезнее ГМО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ГМО уничтожают экосистему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Российской Федерации не нужны ГМО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8583674" y="3688178"/>
            <a:ext cx="5689751" cy="225178"/>
          </a:xfrm>
          <a:prstGeom prst="rect">
            <a:avLst/>
          </a:prstGeom>
          <a:solidFill>
            <a:srgbClr val="703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9077473" y="3927023"/>
            <a:ext cx="5215228" cy="222014"/>
          </a:xfrm>
          <a:prstGeom prst="rect">
            <a:avLst/>
          </a:prstGeom>
          <a:solidFill>
            <a:srgbClr val="E2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10572133" y="5161466"/>
            <a:ext cx="2753220" cy="237918"/>
          </a:xfrm>
          <a:prstGeom prst="rect">
            <a:avLst/>
          </a:prstGeom>
          <a:solidFill>
            <a:srgbClr val="B1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0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2.vkuserphoto.ru/impg/xhR3zMtPuZA9OtuMEIYu2wm-d4F3S-zz9uJONQ/QomHLt8hg6Q.jpg?size=2560x1707&amp;quality=95&amp;sign=dc6eade7235c3bd86589138745f5c12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4" y="62034"/>
            <a:ext cx="3981281" cy="26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0.vkuserphoto.ru/impg/zPb2SNhI0gMCJ5ef23qMIpwpQUhXhxW3tn6O9Q/nZdxT0hRTtA.jpg?size=2560x1707&amp;quality=95&amp;sign=062bb009c3d5676e1a41300efa5967e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399" y="2909455"/>
            <a:ext cx="5768910" cy="384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5.vkuserphoto.ru/impg/bYFvM_QSS7CSoXb9MX_PpryTmfsjnwun73CK1w/HbH8xvCgNW0.jpg?size=2560x1707&amp;quality=95&amp;sign=def005b3c44ffc9c371700e9e8bf27aa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760" y="62034"/>
            <a:ext cx="4036548" cy="269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66.vkuserphoto.ru/impg/VKifCKXGyUK7sYgzj5SneCwsEng7WPPNZPdpEA/WHkPYiR7yGM.jpg?size=2560x1707&amp;quality=95&amp;sign=7519e5c6ec3d9da4fa0aa617492e9462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3" y="3073043"/>
            <a:ext cx="5446399" cy="36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35.vkuserphoto.ru/impg/7FErZzbFh_2B4OCEwbNsriAUFKqsko-jGIvyHQ/KOysjhsowH4.jpg?size=1440x2160&amp;quality=95&amp;sign=8b5ffc197b311efce282da71441f1b53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612" y="62032"/>
            <a:ext cx="2611790" cy="391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9420" y="2864695"/>
            <a:ext cx="3597144" cy="132268"/>
          </a:xfrm>
          <a:prstGeom prst="rect">
            <a:avLst/>
          </a:prstGeom>
          <a:solidFill>
            <a:srgbClr val="E2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6278542" y="1344875"/>
            <a:ext cx="2829454" cy="263769"/>
          </a:xfrm>
          <a:prstGeom prst="rect">
            <a:avLst/>
          </a:prstGeom>
          <a:solidFill>
            <a:srgbClr val="703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4855633" y="5392092"/>
            <a:ext cx="2233125" cy="250622"/>
          </a:xfrm>
          <a:prstGeom prst="rect">
            <a:avLst/>
          </a:prstGeom>
          <a:solidFill>
            <a:srgbClr val="B1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0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719" y="27602"/>
            <a:ext cx="104966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470062"/>
                </a:solidFill>
              </a:rPr>
              <a:t>Открытый интегрированный урок</a:t>
            </a:r>
          </a:p>
          <a:p>
            <a:pPr algn="ctr"/>
            <a:r>
              <a:rPr lang="ru-RU" b="1" dirty="0" smtClean="0">
                <a:solidFill>
                  <a:srgbClr val="470062"/>
                </a:solidFill>
              </a:rPr>
              <a:t>«Влияние спирта на биологическую и социокультурную эволюцию человека и общества»</a:t>
            </a:r>
            <a:endParaRPr lang="ru-RU" b="1" dirty="0">
              <a:solidFill>
                <a:srgbClr val="470062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079602"/>
              </p:ext>
            </p:extLst>
          </p:nvPr>
        </p:nvGraphicFramePr>
        <p:xfrm>
          <a:off x="932099" y="765185"/>
          <a:ext cx="6101862" cy="58804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673">
                  <a:extLst>
                    <a:ext uri="{9D8B030D-6E8A-4147-A177-3AD203B41FA5}">
                      <a16:colId xmlns:a16="http://schemas.microsoft.com/office/drawing/2014/main" val="462850996"/>
                    </a:ext>
                  </a:extLst>
                </a:gridCol>
                <a:gridCol w="494447">
                  <a:extLst>
                    <a:ext uri="{9D8B030D-6E8A-4147-A177-3AD203B41FA5}">
                      <a16:colId xmlns:a16="http://schemas.microsoft.com/office/drawing/2014/main" val="3011416151"/>
                    </a:ext>
                  </a:extLst>
                </a:gridCol>
                <a:gridCol w="1485430">
                  <a:extLst>
                    <a:ext uri="{9D8B030D-6E8A-4147-A177-3AD203B41FA5}">
                      <a16:colId xmlns:a16="http://schemas.microsoft.com/office/drawing/2014/main" val="4149005262"/>
                    </a:ext>
                  </a:extLst>
                </a:gridCol>
                <a:gridCol w="1581805">
                  <a:extLst>
                    <a:ext uri="{9D8B030D-6E8A-4147-A177-3AD203B41FA5}">
                      <a16:colId xmlns:a16="http://schemas.microsoft.com/office/drawing/2014/main" val="1193716579"/>
                    </a:ext>
                  </a:extLst>
                </a:gridCol>
                <a:gridCol w="2143507">
                  <a:extLst>
                    <a:ext uri="{9D8B030D-6E8A-4147-A177-3AD203B41FA5}">
                      <a16:colId xmlns:a16="http://schemas.microsoft.com/office/drawing/2014/main" val="1051774530"/>
                    </a:ext>
                  </a:extLst>
                </a:gridCol>
              </a:tblGrid>
              <a:tr h="382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№ п/п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Время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Наименование этапа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Содержание деятельности ведущих урока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Содержание деятельности обучающихся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extLst>
                  <a:ext uri="{0D108BD9-81ED-4DB2-BD59-A6C34878D82A}">
                    <a16:rowId xmlns:a16="http://schemas.microsoft.com/office/drawing/2014/main" val="1630483529"/>
                  </a:ext>
                </a:extLst>
              </a:tr>
              <a:tr h="2116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2`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Организационный момент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Приветствуют обучающихся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Слушают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extLst>
                  <a:ext uri="{0D108BD9-81ED-4DB2-BD59-A6C34878D82A}">
                    <a16:rowId xmlns:a16="http://schemas.microsoft.com/office/drawing/2014/main" val="3161249122"/>
                  </a:ext>
                </a:extLst>
              </a:tr>
              <a:tr h="553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II</a:t>
                      </a:r>
                      <a:r>
                        <a:rPr lang="ru-RU" sz="1000">
                          <a:effectLst/>
                        </a:rPr>
                        <a:t>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3`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Этап 1 Актуализация и мотивация знаний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Сообщают информацию по теме занятия, задают вопросы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Слушают, анализируют информацию по химическому составу различных предметов,  отвечают на вопросы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extLst>
                  <a:ext uri="{0D108BD9-81ED-4DB2-BD59-A6C34878D82A}">
                    <a16:rowId xmlns:a16="http://schemas.microsoft.com/office/drawing/2014/main" val="2637995748"/>
                  </a:ext>
                </a:extLst>
              </a:tr>
              <a:tr h="382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III</a:t>
                      </a:r>
                      <a:r>
                        <a:rPr lang="ru-RU" sz="1000">
                          <a:effectLst/>
                        </a:rPr>
                        <a:t>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3`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Определение темы и цели мероприятия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Совместно с обучающимися формулируют  тему и цель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744702"/>
                  </a:ext>
                </a:extLst>
              </a:tr>
              <a:tr h="724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IV</a:t>
                      </a:r>
                      <a:r>
                        <a:rPr lang="ru-RU" sz="1000">
                          <a:effectLst/>
                        </a:rPr>
                        <a:t>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2`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Алгоритм проведения урока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Представляют алгоритм проведения занятия, задают уточняющие вопросы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Слушают, принимают информацию к сведению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extLst>
                  <a:ext uri="{0D108BD9-81ED-4DB2-BD59-A6C34878D82A}">
                    <a16:rowId xmlns:a16="http://schemas.microsoft.com/office/drawing/2014/main" val="2047667469"/>
                  </a:ext>
                </a:extLst>
              </a:tr>
              <a:tr h="89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</a:t>
                      </a:r>
                      <a:r>
                        <a:rPr lang="ru-RU" sz="1000">
                          <a:effectLst/>
                        </a:rPr>
                        <a:t>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21`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Этап 2. Химические лаборатории изучения свойств спиртов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Организуют проведение лабораторных экспериментов, корректируют оформление результатов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Проводят лабораторные эксперименты, оформляют и представляют результаты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extLst>
                  <a:ext uri="{0D108BD9-81ED-4DB2-BD59-A6C34878D82A}">
                    <a16:rowId xmlns:a16="http://schemas.microsoft.com/office/drawing/2014/main" val="124287617"/>
                  </a:ext>
                </a:extLst>
              </a:tr>
              <a:tr h="553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VI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21`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Этап 3. Проявления свойств спиртов в живой природе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Демонстрируют наглядный материал, организуют оформление результатов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Анализируют информацию, оформляют результаты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extLst>
                  <a:ext uri="{0D108BD9-81ED-4DB2-BD59-A6C34878D82A}">
                    <a16:rowId xmlns:a16="http://schemas.microsoft.com/office/drawing/2014/main" val="722727842"/>
                  </a:ext>
                </a:extLst>
              </a:tr>
              <a:tr h="724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VII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21`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Этап 4. Социально-нравственные аспекты влияния и использования спиртов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Рассуждают по теме, организуют оформление результатов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Сообщают информацию, слушают, анализируют информацию, участвуют в дебатах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extLst>
                  <a:ext uri="{0D108BD9-81ED-4DB2-BD59-A6C34878D82A}">
                    <a16:rowId xmlns:a16="http://schemas.microsoft.com/office/drawing/2014/main" val="880737281"/>
                  </a:ext>
                </a:extLst>
              </a:tr>
              <a:tr h="89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VIII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7`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Этап 5.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Взаимосвязь химических, биологических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 социальных процессов в живой природе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Задают проблемные вопросы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Анализируют и обобщают информацию, отвечают на вопросы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extLst>
                  <a:ext uri="{0D108BD9-81ED-4DB2-BD59-A6C34878D82A}">
                    <a16:rowId xmlns:a16="http://schemas.microsoft.com/office/drawing/2014/main" val="695329008"/>
                  </a:ext>
                </a:extLst>
              </a:tr>
              <a:tr h="553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IX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r>
                        <a:rPr lang="en-US" sz="1000">
                          <a:effectLst/>
                        </a:rPr>
                        <a:t>`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Этап 6. Рефлексия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Ставят задачи, анализируют рассуждения, обсуждают результаты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Обсуждают поставленные задачи,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анализируют, подводят итоги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070" marR="18070" marT="18070" marB="18070" anchor="ctr"/>
                </a:tc>
                <a:extLst>
                  <a:ext uri="{0D108BD9-81ED-4DB2-BD59-A6C34878D82A}">
                    <a16:rowId xmlns:a16="http://schemas.microsoft.com/office/drawing/2014/main" val="331434671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569" y="765186"/>
            <a:ext cx="4762133" cy="58804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6200000">
            <a:off x="-3024213" y="3324532"/>
            <a:ext cx="6417042" cy="225178"/>
          </a:xfrm>
          <a:prstGeom prst="rect">
            <a:avLst/>
          </a:prstGeom>
          <a:solidFill>
            <a:srgbClr val="703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-2244535" y="3849257"/>
            <a:ext cx="5370759" cy="222014"/>
          </a:xfrm>
          <a:prstGeom prst="rect">
            <a:avLst/>
          </a:prstGeom>
          <a:solidFill>
            <a:srgbClr val="E2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-1155701" y="4677874"/>
            <a:ext cx="3720403" cy="237918"/>
          </a:xfrm>
          <a:prstGeom prst="rect">
            <a:avLst/>
          </a:prstGeom>
          <a:solidFill>
            <a:srgbClr val="B1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4" t="27977" r="9527" b="32471"/>
          <a:stretch/>
        </p:blipFill>
        <p:spPr>
          <a:xfrm>
            <a:off x="10049607" y="57138"/>
            <a:ext cx="2017401" cy="78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2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35.vkuserphoto.ru/impg/AHPajCu80U6H4QjAKzdd9JewSP9q4_9SN-abpg/7W4CtSV2cHc.jpg?size=1280x720&amp;quality=95&amp;sign=76fdf99065c68d20a1adc822e2f0e199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654" y="3171975"/>
            <a:ext cx="6463145" cy="363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21.vkuserphoto.ru/impg/BclTpCi4Mr6F9_7mVezqxVVVPgq9DFyQQ16Iag/cLgOB6ZwN-k.jpg?size=1170x882&amp;quality=95&amp;sign=09ca0b4c0ad444b3fb5b17ca3263352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09" y="124831"/>
            <a:ext cx="4362245" cy="328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5.vkuserphoto.ru/impg/_2fm5LAu1JusyNE12U0QOF_shKkGzumgvg8bSQ/tbiLky1ux6U.jpg?size=1280x960&amp;quality=95&amp;sign=9135b204e6bf014217e45ee463dc52f3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628" y="124831"/>
            <a:ext cx="4502438" cy="33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Шестиугольник 9"/>
          <p:cNvSpPr/>
          <p:nvPr/>
        </p:nvSpPr>
        <p:spPr>
          <a:xfrm rot="4822946">
            <a:off x="1039615" y="5510965"/>
            <a:ext cx="1093076" cy="956442"/>
          </a:xfrm>
          <a:prstGeom prst="hexagon">
            <a:avLst/>
          </a:prstGeom>
          <a:solidFill>
            <a:srgbClr val="B10040"/>
          </a:solidFill>
          <a:ln>
            <a:solidFill>
              <a:srgbClr val="C00000"/>
            </a:solidFill>
          </a:ln>
          <a:effectLst>
            <a:reflection blurRad="6350" stA="52000" endA="300" endPos="33000" dir="5400000" sy="-100000" algn="bl" rotWithShape="0"/>
          </a:effectLst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/>
          <p:nvPr/>
        </p:nvSpPr>
        <p:spPr>
          <a:xfrm rot="4822946">
            <a:off x="1092385" y="3881719"/>
            <a:ext cx="1093076" cy="956442"/>
          </a:xfrm>
          <a:prstGeom prst="hexagon">
            <a:avLst/>
          </a:prstGeom>
          <a:solidFill>
            <a:srgbClr val="E2A600"/>
          </a:solidFill>
          <a:ln>
            <a:solidFill>
              <a:srgbClr val="E2A600"/>
            </a:solidFill>
          </a:ln>
          <a:effectLst>
            <a:reflection blurRad="6350" stA="52000" endA="300" endPos="33000" dir="5400000" sy="-100000" algn="bl" rotWithShape="0"/>
          </a:effectLst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естиугольник 14"/>
          <p:cNvSpPr/>
          <p:nvPr/>
        </p:nvSpPr>
        <p:spPr>
          <a:xfrm rot="20873886">
            <a:off x="2312930" y="4760327"/>
            <a:ext cx="1093076" cy="956442"/>
          </a:xfrm>
          <a:prstGeom prst="hexagon">
            <a:avLst/>
          </a:prstGeom>
          <a:solidFill>
            <a:srgbClr val="703789"/>
          </a:solidFill>
          <a:ln>
            <a:solidFill>
              <a:srgbClr val="703789"/>
            </a:solidFill>
          </a:ln>
          <a:effectLst>
            <a:reflection blurRad="6350" stA="52000" endA="300" endPos="33000" dir="5400000" sy="-100000" algn="bl" rotWithShape="0"/>
          </a:effectLst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4" t="27977" r="9527" b="32471"/>
          <a:stretch/>
        </p:blipFill>
        <p:spPr>
          <a:xfrm>
            <a:off x="4443774" y="593599"/>
            <a:ext cx="3134734" cy="122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6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1162" y="1678407"/>
            <a:ext cx="1096400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000" b="1" dirty="0" smtClean="0">
                <a:solidFill>
                  <a:srgbClr val="B10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ИТОГИ РЕАЛИЗАЦИИ ОБРАЗОВАТЕЛЬНОГО ПРОЕКТА</a:t>
            </a:r>
          </a:p>
          <a:p>
            <a:pPr indent="450215" algn="just">
              <a:spcAft>
                <a:spcPts val="0"/>
              </a:spcAft>
            </a:pP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Анализ проекта </a:t>
            </a:r>
            <a:r>
              <a:rPr lang="ru-RU" dirty="0">
                <a:solidFill>
                  <a:srgbClr val="4700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показал, что материал разработан с учётом возрастных особенностей обучающихся по программам общеобразовательного цикла системы среднего профессионального образования</a:t>
            </a:r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ходе реализации проекта по интеграции трех </a:t>
            </a:r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дисциплин </a:t>
            </a:r>
            <a:r>
              <a:rPr lang="ru-RU" dirty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общеобразовательного цикла </a:t>
            </a:r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отмечается </a:t>
            </a:r>
            <a:r>
              <a:rPr lang="ru-RU" dirty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профессиональной компетентности и педагогического мастерства преподавателей</a:t>
            </a:r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роект позволяет обмениваться опытом методической работы </a:t>
            </a:r>
            <a:r>
              <a:rPr lang="ru-RU" dirty="0">
                <a:solidFill>
                  <a:srgbClr val="47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коллегами других учебных заведений, а также проводить работу с родителями.</a:t>
            </a:r>
            <a:endParaRPr lang="ru-RU" sz="1100" dirty="0">
              <a:solidFill>
                <a:srgbClr val="4700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623" y="146723"/>
            <a:ext cx="2877547" cy="222896"/>
          </a:xfrm>
          <a:prstGeom prst="rect">
            <a:avLst/>
          </a:prstGeom>
          <a:solidFill>
            <a:srgbClr val="703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5158" y="864925"/>
            <a:ext cx="1667266" cy="245604"/>
          </a:xfrm>
          <a:prstGeom prst="rect">
            <a:avLst/>
          </a:prstGeom>
          <a:solidFill>
            <a:srgbClr val="E2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5158" y="499708"/>
            <a:ext cx="2194804" cy="245604"/>
          </a:xfrm>
          <a:prstGeom prst="rect">
            <a:avLst/>
          </a:prstGeom>
          <a:solidFill>
            <a:srgbClr val="B1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61582" y="5333336"/>
            <a:ext cx="4213017" cy="263000"/>
          </a:xfrm>
          <a:prstGeom prst="rect">
            <a:avLst/>
          </a:prstGeom>
          <a:solidFill>
            <a:srgbClr val="703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61582" y="5821203"/>
            <a:ext cx="3596043" cy="275599"/>
          </a:xfrm>
          <a:prstGeom prst="rect">
            <a:avLst/>
          </a:prstGeom>
          <a:solidFill>
            <a:srgbClr val="E2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1582" y="6321669"/>
            <a:ext cx="2233125" cy="246320"/>
          </a:xfrm>
          <a:prstGeom prst="rect">
            <a:avLst/>
          </a:prstGeom>
          <a:solidFill>
            <a:srgbClr val="B1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4" t="27977" r="9527" b="32471"/>
          <a:stretch/>
        </p:blipFill>
        <p:spPr>
          <a:xfrm>
            <a:off x="9942201" y="57137"/>
            <a:ext cx="2124808" cy="82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984</Words>
  <Application>Microsoft Office PowerPoint</Application>
  <PresentationFormat>Широкоэкранный</PresentationFormat>
  <Paragraphs>216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9 октября 2024 года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tutor</dc:creator>
  <cp:lastModifiedBy>Горская Татьяна Валентиновна</cp:lastModifiedBy>
  <cp:revision>52</cp:revision>
  <dcterms:created xsi:type="dcterms:W3CDTF">2024-09-16T03:22:43Z</dcterms:created>
  <dcterms:modified xsi:type="dcterms:W3CDTF">2024-10-29T08:22:01Z</dcterms:modified>
</cp:coreProperties>
</file>