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63" r:id="rId4"/>
    <p:sldId id="264" r:id="rId5"/>
    <p:sldId id="305" r:id="rId6"/>
    <p:sldId id="265" r:id="rId7"/>
    <p:sldId id="277" r:id="rId8"/>
    <p:sldId id="278" r:id="rId9"/>
    <p:sldId id="276" r:id="rId10"/>
    <p:sldId id="266" r:id="rId11"/>
    <p:sldId id="279" r:id="rId12"/>
    <p:sldId id="275" r:id="rId13"/>
    <p:sldId id="274" r:id="rId14"/>
    <p:sldId id="281" r:id="rId15"/>
    <p:sldId id="280" r:id="rId16"/>
    <p:sldId id="283" r:id="rId17"/>
    <p:sldId id="284" r:id="rId18"/>
    <p:sldId id="286" r:id="rId19"/>
    <p:sldId id="282" r:id="rId20"/>
    <p:sldId id="288" r:id="rId21"/>
    <p:sldId id="285" r:id="rId22"/>
    <p:sldId id="287" r:id="rId23"/>
    <p:sldId id="291" r:id="rId24"/>
    <p:sldId id="297" r:id="rId25"/>
    <p:sldId id="292" r:id="rId26"/>
    <p:sldId id="293" r:id="rId27"/>
    <p:sldId id="294" r:id="rId28"/>
    <p:sldId id="295" r:id="rId29"/>
    <p:sldId id="289" r:id="rId30"/>
    <p:sldId id="298" r:id="rId31"/>
    <p:sldId id="301" r:id="rId32"/>
    <p:sldId id="296" r:id="rId33"/>
    <p:sldId id="290" r:id="rId34"/>
    <p:sldId id="302" r:id="rId35"/>
    <p:sldId id="299" r:id="rId36"/>
    <p:sldId id="300" r:id="rId37"/>
    <p:sldId id="303" r:id="rId38"/>
    <p:sldId id="304" r:id="rId39"/>
    <p:sldId id="271" r:id="rId40"/>
    <p:sldId id="306" r:id="rId41"/>
    <p:sldId id="273" r:id="rId42"/>
    <p:sldId id="307" r:id="rId43"/>
    <p:sldId id="272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57DBC-4EDB-45B5-B58F-242B7FC2595D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EB480-7D33-4E36-A858-DE2D79987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5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EB480-7D33-4E36-A858-DE2D79987E6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79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09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7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00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62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81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963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43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98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80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915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89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801C2-C251-4D90-9BC0-52B66CBDE4F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89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.jpeg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mir-konkursov.ru/arhiv/view/?kid=539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49.jpeg"/><Relationship Id="rId7" Type="http://schemas.openxmlformats.org/officeDocument/2006/relationships/slide" Target="slide2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4.jpeg"/><Relationship Id="rId10" Type="http://schemas.openxmlformats.org/officeDocument/2006/relationships/slide" Target="slide23.xml"/><Relationship Id="rId4" Type="http://schemas.openxmlformats.org/officeDocument/2006/relationships/slide" Target="slide7.xml"/><Relationship Id="rId9" Type="http://schemas.openxmlformats.org/officeDocument/2006/relationships/slide" Target="slide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shpomer.anyutka@mail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slide" Target="slide21.xml"/><Relationship Id="rId18" Type="http://schemas.openxmlformats.org/officeDocument/2006/relationships/slide" Target="slide28.xml"/><Relationship Id="rId26" Type="http://schemas.openxmlformats.org/officeDocument/2006/relationships/slide" Target="slide26.xml"/><Relationship Id="rId21" Type="http://schemas.openxmlformats.org/officeDocument/2006/relationships/slide" Target="slide29.xml"/><Relationship Id="rId34" Type="http://schemas.openxmlformats.org/officeDocument/2006/relationships/slide" Target="slide16.xml"/><Relationship Id="rId7" Type="http://schemas.openxmlformats.org/officeDocument/2006/relationships/slide" Target="slide9.xml"/><Relationship Id="rId12" Type="http://schemas.openxmlformats.org/officeDocument/2006/relationships/slide" Target="slide19.xml"/><Relationship Id="rId17" Type="http://schemas.openxmlformats.org/officeDocument/2006/relationships/slide" Target="slide33.xml"/><Relationship Id="rId25" Type="http://schemas.openxmlformats.org/officeDocument/2006/relationships/slide" Target="slide35.xml"/><Relationship Id="rId33" Type="http://schemas.openxmlformats.org/officeDocument/2006/relationships/slide" Target="slide14.xml"/><Relationship Id="rId2" Type="http://schemas.openxmlformats.org/officeDocument/2006/relationships/notesSlide" Target="../notesSlides/notesSlide1.xml"/><Relationship Id="rId16" Type="http://schemas.openxmlformats.org/officeDocument/2006/relationships/slide" Target="slide34.xml"/><Relationship Id="rId20" Type="http://schemas.openxmlformats.org/officeDocument/2006/relationships/slide" Target="slide30.xml"/><Relationship Id="rId29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slide" Target="slide17.xml"/><Relationship Id="rId24" Type="http://schemas.openxmlformats.org/officeDocument/2006/relationships/slide" Target="slide36.xml"/><Relationship Id="rId32" Type="http://schemas.openxmlformats.org/officeDocument/2006/relationships/slide" Target="slide12.xml"/><Relationship Id="rId37" Type="http://schemas.openxmlformats.org/officeDocument/2006/relationships/slide" Target="slide22.xml"/><Relationship Id="rId5" Type="http://schemas.openxmlformats.org/officeDocument/2006/relationships/slide" Target="slide7.xml"/><Relationship Id="rId15" Type="http://schemas.openxmlformats.org/officeDocument/2006/relationships/slide" Target="slide23.xml"/><Relationship Id="rId23" Type="http://schemas.openxmlformats.org/officeDocument/2006/relationships/slide" Target="slide24.xml"/><Relationship Id="rId28" Type="http://schemas.openxmlformats.org/officeDocument/2006/relationships/slide" Target="slide32.xml"/><Relationship Id="rId36" Type="http://schemas.openxmlformats.org/officeDocument/2006/relationships/slide" Target="slide20.xml"/><Relationship Id="rId10" Type="http://schemas.openxmlformats.org/officeDocument/2006/relationships/slide" Target="slide15.xml"/><Relationship Id="rId19" Type="http://schemas.openxmlformats.org/officeDocument/2006/relationships/slide" Target="slide27.xml"/><Relationship Id="rId31" Type="http://schemas.openxmlformats.org/officeDocument/2006/relationships/slide" Target="slide10.xml"/><Relationship Id="rId4" Type="http://schemas.openxmlformats.org/officeDocument/2006/relationships/image" Target="../media/image3.jpeg"/><Relationship Id="rId9" Type="http://schemas.openxmlformats.org/officeDocument/2006/relationships/slide" Target="slide13.xml"/><Relationship Id="rId14" Type="http://schemas.openxmlformats.org/officeDocument/2006/relationships/slide" Target="slide37.xml"/><Relationship Id="rId22" Type="http://schemas.openxmlformats.org/officeDocument/2006/relationships/slide" Target="slide38.xml"/><Relationship Id="rId27" Type="http://schemas.openxmlformats.org/officeDocument/2006/relationships/slide" Target="slide25.xml"/><Relationship Id="rId30" Type="http://schemas.openxmlformats.org/officeDocument/2006/relationships/slide" Target="slide8.xml"/><Relationship Id="rId35" Type="http://schemas.openxmlformats.org/officeDocument/2006/relationships/slide" Target="slide18.xml"/><Relationship Id="rId8" Type="http://schemas.openxmlformats.org/officeDocument/2006/relationships/slide" Target="slide11.xml"/><Relationship Id="rId3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000" t="9524" r="28857" b="17207"/>
          <a:stretch/>
        </p:blipFill>
        <p:spPr>
          <a:xfrm>
            <a:off x="0" y="-121920"/>
            <a:ext cx="12192000" cy="6979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337" y="1576251"/>
            <a:ext cx="56518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ИГРОВЫЕ ТЕХНОЛОГИИ В ПРЕПОДАВАНИИ ШАХМАТ</a:t>
            </a:r>
            <a:endParaRPr lang="ru-RU" sz="35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endParaRPr lang="ru-RU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0982" y="2843629"/>
            <a:ext cx="5643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Шпомер Анна Александровна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,</a:t>
            </a:r>
          </a:p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учитель английского языка, МБОУ «Енисейская СОШ» Бийского района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426720"/>
            <a:ext cx="613954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/>
              <a:t>«Игровые технологии в преподавании шахмат на уровне НОО»</a:t>
            </a:r>
            <a:r>
              <a:rPr lang="ru-RU" sz="2400" dirty="0"/>
              <a:t> </a:t>
            </a:r>
            <a:endParaRPr lang="ru-RU" sz="2400" b="1" i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18067" y="1853250"/>
            <a:ext cx="5468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Интерактивная игра </a:t>
            </a:r>
          </a:p>
          <a:p>
            <a:pPr algn="ctr"/>
            <a:r>
              <a:rPr lang="ru-RU" sz="2800" b="1" dirty="0" smtClean="0"/>
              <a:t>«Ход конём»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96254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0537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>Все шахматные дорожки и поля имеют свои обозначения. Как называются ряды полей, идущие снизу вверх на шахматной доске, </a:t>
            </a:r>
            <a:r>
              <a:rPr lang="ru-RU" dirty="0" smtClean="0"/>
              <a:t>которые обозначаются буквами</a:t>
            </a:r>
            <a:r>
              <a:rPr lang="ru-RU" dirty="0"/>
              <a:t>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0710" y="2866968"/>
            <a:ext cx="10515600" cy="340646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Вертикали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607354" y="2930248"/>
            <a:ext cx="1745655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674" y="3111013"/>
            <a:ext cx="3394371" cy="33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3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91974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>Все шахматные дорожки и поля имеют свои обозначения. Как называются косые линии, идущие от одного края доски к другому, </a:t>
            </a:r>
            <a:r>
              <a:rPr lang="ru-RU" dirty="0" smtClean="0"/>
              <a:t>которые состоят </a:t>
            </a:r>
            <a:r>
              <a:rPr lang="ru-RU" dirty="0"/>
              <a:t>из полей одного </a:t>
            </a:r>
            <a:r>
              <a:rPr lang="ru-RU" dirty="0" smtClean="0"/>
              <a:t>цвета</a:t>
            </a:r>
            <a:r>
              <a:rPr lang="ru-RU" dirty="0"/>
              <a:t>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220871"/>
            <a:ext cx="10515600" cy="295609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Диагонали 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567200" y="3220871"/>
            <a:ext cx="1745655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120" y="3421097"/>
            <a:ext cx="3309759" cy="32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0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8650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Как называется мат королю, поставленный двумя ладьями, расположенными на соседних вертикалях или горизонталях?</a:t>
            </a:r>
            <a:r>
              <a:rPr lang="ru-RU" dirty="0"/>
              <a:t>	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71285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Линейный</a:t>
            </a: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608144" y="2071285"/>
            <a:ext cx="1745655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226" y="2385183"/>
            <a:ext cx="3785548" cy="379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88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5971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Может ли белая пешка побить какую-либо из черных, учитывая, что последний ход черных был </a:t>
            </a:r>
            <a:r>
              <a:rPr lang="en-US" dirty="0" smtClean="0"/>
              <a:t>D7-D5?</a:t>
            </a:r>
            <a:r>
              <a:rPr lang="ru-RU" dirty="0"/>
              <a:t>	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524835"/>
            <a:ext cx="10515600" cy="365212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Да (взятие на проходе)</a:t>
            </a: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442457" y="2620371"/>
            <a:ext cx="3911343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818" y="3343704"/>
            <a:ext cx="3492364" cy="3449235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5400000">
            <a:off x="5525032" y="4272802"/>
            <a:ext cx="697472" cy="126017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50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2160534"/>
            <a:ext cx="2238233" cy="223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8650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Что в переводе с санскритского языка обозначает древнее название шахмат «чатуранга»?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14923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Четыре ранга (отряда)</a:t>
            </a:r>
          </a:p>
        </p:txBody>
      </p:sp>
      <p:pic>
        <p:nvPicPr>
          <p:cNvPr id="1026" name="Picture 2" descr="Picture backgrou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560860" y="2114923"/>
            <a:ext cx="3792940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98" y="2802316"/>
            <a:ext cx="4898323" cy="2756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62687" t="36810" r="18843" b="42882"/>
          <a:stretch/>
        </p:blipFill>
        <p:spPr>
          <a:xfrm>
            <a:off x="1578591" y="3989490"/>
            <a:ext cx="4640239" cy="28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7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2039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Какой современной шахматной фигуре соответствует «боевая колесница», изначально использовавшаяся в шахматной игре?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97289"/>
            <a:ext cx="10515600" cy="397967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Ладье </a:t>
            </a: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6" y="2197289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60" y="2800150"/>
            <a:ext cx="4925704" cy="277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Picture background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14250" r="68611" b="50250"/>
          <a:stretch/>
        </p:blipFill>
        <p:spPr bwMode="auto">
          <a:xfrm>
            <a:off x="7013161" y="4098996"/>
            <a:ext cx="1624084" cy="20198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305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48" y="2066357"/>
            <a:ext cx="4569157" cy="3048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2160534"/>
            <a:ext cx="2238233" cy="223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0015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В каком англоязычном городе был проведен первый международный </a:t>
            </a:r>
            <a:r>
              <a:rPr lang="ru-RU" dirty="0"/>
              <a:t>шахматный </a:t>
            </a:r>
            <a:r>
              <a:rPr lang="ru-RU" dirty="0" smtClean="0"/>
              <a:t>турнир в 1851 году?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42236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Лондон</a:t>
            </a:r>
          </a:p>
        </p:txBody>
      </p:sp>
      <p:pic>
        <p:nvPicPr>
          <p:cNvPr id="1026" name="Picture 2" descr="Picture background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6" y="2133238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43545" t="58312" r="37761" b="19189"/>
          <a:stretch/>
        </p:blipFill>
        <p:spPr>
          <a:xfrm>
            <a:off x="1323832" y="4133760"/>
            <a:ext cx="4026091" cy="272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7" y="2878255"/>
            <a:ext cx="2238233" cy="223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8973"/>
            <a:ext cx="10515600" cy="266184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Как называется положение фигур на доске, когда </a:t>
            </a:r>
            <a:r>
              <a:rPr lang="ru-RU" dirty="0"/>
              <a:t>королю не объявлен </a:t>
            </a:r>
            <a:r>
              <a:rPr lang="ru-RU" dirty="0" smtClean="0"/>
              <a:t>шах, но </a:t>
            </a:r>
            <a:r>
              <a:rPr lang="ru-RU" dirty="0"/>
              <a:t>ни он сам, ни одна из фигур и </a:t>
            </a:r>
            <a:r>
              <a:rPr lang="ru-RU" dirty="0" smtClean="0"/>
              <a:t>пешек его </a:t>
            </a:r>
            <a:r>
              <a:rPr lang="ru-RU" dirty="0"/>
              <a:t>цвета не могут сделать ни </a:t>
            </a:r>
            <a:r>
              <a:rPr lang="ru-RU" dirty="0" smtClean="0"/>
              <a:t>одного хода </a:t>
            </a:r>
            <a:r>
              <a:rPr lang="ru-RU" dirty="0"/>
              <a:t>при своей очереди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940820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Пат</a:t>
            </a:r>
          </a:p>
        </p:txBody>
      </p:sp>
      <p:pic>
        <p:nvPicPr>
          <p:cNvPr id="1026" name="Picture 2" descr="Picture backgrou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6" y="2988351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43433" t="30836" r="37873" b="52041"/>
          <a:stretch/>
        </p:blipFill>
        <p:spPr>
          <a:xfrm>
            <a:off x="1104134" y="4846926"/>
            <a:ext cx="3840704" cy="1977846"/>
          </a:xfrm>
          <a:prstGeom prst="rect">
            <a:avLst/>
          </a:prstGeom>
        </p:spPr>
      </p:pic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r="17785" b="39665"/>
          <a:stretch/>
        </p:blipFill>
        <p:spPr bwMode="auto">
          <a:xfrm>
            <a:off x="5018986" y="3139762"/>
            <a:ext cx="3692407" cy="246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95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В какую фигуру нужно превратить черную пешку, чтобы она одновременно напала на две белые фигуры?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В коня</a:t>
            </a: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6" y="1934132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170" y="2439158"/>
            <a:ext cx="3745660" cy="373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0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В какую фигуру нужно превратить черную пешку, чтобы поставить мат белым?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В ферзя</a:t>
            </a: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24800" y="1882300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178" y="2250791"/>
            <a:ext cx="4069643" cy="406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7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b="1" dirty="0" smtClean="0"/>
              <a:t>Цель игры</a:t>
            </a:r>
            <a:r>
              <a:rPr lang="en-US" b="1" dirty="0" smtClean="0"/>
              <a:t>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популяризация шахматной игры среди учащихся младшего школьного возраста, интеграция личности ребенка </a:t>
            </a:r>
            <a:r>
              <a:rPr lang="ru-RU" sz="3200" dirty="0"/>
              <a:t>в мировую шахматную культуру.</a:t>
            </a:r>
          </a:p>
          <a:p>
            <a:pPr marL="0" indent="0">
              <a:buNone/>
            </a:pPr>
            <a:endParaRPr lang="ru-RU" sz="3200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6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Как называется особый ход в шахматах, когда игрок перемещает две фигуры?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Рокировка</a:t>
            </a: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424224" y="1825625"/>
            <a:ext cx="1929575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00" y="2453422"/>
            <a:ext cx="4613145" cy="3459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2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С помощью какого шахматного атрибута регулируется длительность шахматной партии?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Шахматные часы</a:t>
            </a: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8430660" y="1825625"/>
            <a:ext cx="2923139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606" y="1825625"/>
            <a:ext cx="4838202" cy="48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3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/>
              <a:t>	</a:t>
            </a:r>
            <a:r>
              <a:rPr lang="ru-RU" dirty="0" smtClean="0"/>
              <a:t>Что такое эндшпиль?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Заключительная часть шахматной партии</a:t>
            </a: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483046" y="1825625"/>
            <a:ext cx="68707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422" y="3179928"/>
            <a:ext cx="5093247" cy="2864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0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Поставьте мат белым ферзем в один ход.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Ф</a:t>
            </a:r>
            <a:r>
              <a:rPr lang="en-US" sz="3200" dirty="0" smtClean="0">
                <a:latin typeface="Arial Narrow" panose="020B0606020202030204" pitchFamily="34" charset="0"/>
              </a:rPr>
              <a:t>d6-f6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5" y="1825625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396" y="1957856"/>
            <a:ext cx="4569207" cy="4559625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5959522" y="3384645"/>
            <a:ext cx="946246" cy="16377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44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Нанесите сквозной удар черной фигурой.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3200" dirty="0" smtClean="0">
                <a:latin typeface="Arial Narrow" panose="020B0606020202030204" pitchFamily="34" charset="0"/>
              </a:rPr>
              <a:t>c2-c1</a:t>
            </a:r>
            <a:r>
              <a:rPr lang="ru-RU" sz="3200" dirty="0">
                <a:latin typeface="Arial Narrow" panose="020B0606020202030204" pitchFamily="34" charset="0"/>
              </a:rPr>
              <a:t>Ф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6" y="1825625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353" y="1825625"/>
            <a:ext cx="4715293" cy="4657062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5400000">
            <a:off x="4938677" y="5806662"/>
            <a:ext cx="595027" cy="145575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7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Поставьте мат черным конем в один ход.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6119" y="1818402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К</a:t>
            </a:r>
            <a:r>
              <a:rPr lang="en-US" sz="3200" dirty="0" smtClean="0">
                <a:latin typeface="Arial Narrow" panose="020B0606020202030204" pitchFamily="34" charset="0"/>
              </a:rPr>
              <a:t>e5-d3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6" y="1818402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494" y="2004586"/>
            <a:ext cx="4666849" cy="4657062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5400000">
            <a:off x="5877635" y="4724354"/>
            <a:ext cx="946246" cy="16377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5813792" y="5145205"/>
            <a:ext cx="577757" cy="13415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80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Поставьте мат черным конем в один ход.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6119" y="1818402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К</a:t>
            </a:r>
            <a:r>
              <a:rPr lang="en-US" sz="3200" dirty="0" smtClean="0">
                <a:latin typeface="Arial Narrow" panose="020B0606020202030204" pitchFamily="34" charset="0"/>
              </a:rPr>
              <a:t>f5-</a:t>
            </a:r>
            <a:r>
              <a:rPr lang="en-US" sz="3200" dirty="0">
                <a:latin typeface="Arial Narrow" panose="020B0606020202030204" pitchFamily="34" charset="0"/>
              </a:rPr>
              <a:t>h</a:t>
            </a:r>
            <a:r>
              <a:rPr lang="en-US" sz="3200" dirty="0" smtClean="0">
                <a:latin typeface="Arial Narrow" panose="020B0606020202030204" pitchFamily="34" charset="0"/>
              </a:rPr>
              <a:t>4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6" y="1899653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494" y="1954245"/>
            <a:ext cx="4666849" cy="4657062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6989015" y="3912183"/>
            <a:ext cx="946246" cy="16377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7605438" y="4185664"/>
            <a:ext cx="577757" cy="13415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34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Нанесите двойной удар белым конем.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6119" y="1818402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К</a:t>
            </a:r>
            <a:r>
              <a:rPr lang="en-US" sz="3200" dirty="0" smtClean="0">
                <a:latin typeface="Arial Narrow" panose="020B0606020202030204" pitchFamily="34" charset="0"/>
              </a:rPr>
              <a:t>f5-e7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80979" y="1818402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472" y="1952504"/>
            <a:ext cx="4717056" cy="4658803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10800000">
            <a:off x="6373350" y="2838733"/>
            <a:ext cx="577757" cy="13415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6200000">
            <a:off x="6437205" y="3297048"/>
            <a:ext cx="946246" cy="16377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16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Нанесите двойной удар белым конем.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6119" y="1818402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К</a:t>
            </a:r>
            <a:r>
              <a:rPr lang="en-US" sz="3200" dirty="0" smtClean="0">
                <a:latin typeface="Arial Narrow" panose="020B0606020202030204" pitchFamily="34" charset="0"/>
              </a:rPr>
              <a:t>b5-d6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698765" y="1840389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553" y="1965387"/>
            <a:ext cx="4692731" cy="4634778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4819021" y="3912184"/>
            <a:ext cx="946246" cy="16377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6200000">
            <a:off x="5409310" y="3646333"/>
            <a:ext cx="577757" cy="13415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09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Нанесите сквозной удар белой ладьей.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Л</a:t>
            </a:r>
            <a:r>
              <a:rPr lang="en-US" sz="3200" dirty="0" smtClean="0">
                <a:latin typeface="Arial Narrow" panose="020B0606020202030204" pitchFamily="34" charset="0"/>
              </a:rPr>
              <a:t>b8-e8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6" y="1805899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963" y="1879402"/>
            <a:ext cx="4696074" cy="4638080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>
            <a:off x="4816399" y="2188035"/>
            <a:ext cx="1543457" cy="16377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40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b="1" dirty="0" smtClean="0"/>
              <a:t>Требования к проведению</a:t>
            </a:r>
            <a:r>
              <a:rPr lang="en-US" b="1" dirty="0" smtClean="0"/>
              <a:t>: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5706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/>
              <a:t>Интерактивная игра рекомендуется к проведению на занятиях внеурочной деятельности, связанной с развитием навыков игры в шахматы. Ориентирована на учащихся 1-4 классов. Предполагает участие двух команд в составе 8-10 человек</a:t>
            </a:r>
            <a:r>
              <a:rPr lang="ru-RU" sz="3200" dirty="0"/>
              <a:t>. Положение </a:t>
            </a:r>
            <a:r>
              <a:rPr lang="ru-RU" sz="3200" dirty="0" smtClean="0"/>
              <a:t>игры заранее заверяется директором (Приложение), предусматриваются наградные документы и небольшие призы для победителей.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b="1" dirty="0" smtClean="0"/>
              <a:t>Необходимое оборудование: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/>
              <a:t>ноутбук с установленной программой </a:t>
            </a:r>
            <a:r>
              <a:rPr lang="en-US" sz="3200" dirty="0" smtClean="0"/>
              <a:t>PowerPoint</a:t>
            </a:r>
            <a:r>
              <a:rPr lang="ru-RU" sz="3200" dirty="0" smtClean="0"/>
              <a:t>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/>
              <a:t>проектор, экран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/>
              <a:t>либо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/>
              <a:t>интерактивная панель.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3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Поставьте мат белой ладьей в один ход.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Л</a:t>
            </a:r>
            <a:r>
              <a:rPr lang="en-US" sz="3200" dirty="0" smtClean="0">
                <a:latin typeface="Arial Narrow" panose="020B0606020202030204" pitchFamily="34" charset="0"/>
              </a:rPr>
              <a:t>h1-h7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5" y="1825625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353" y="1981540"/>
            <a:ext cx="4715293" cy="4657062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16200000">
            <a:off x="6361343" y="4515923"/>
            <a:ext cx="3299788" cy="16377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0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Поставьте мат черной ладьей в один ход.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Л</a:t>
            </a:r>
            <a:r>
              <a:rPr lang="en-US" sz="3200" dirty="0" smtClean="0">
                <a:latin typeface="Arial Narrow" panose="020B0606020202030204" pitchFamily="34" charset="0"/>
              </a:rPr>
              <a:t>e</a:t>
            </a:r>
            <a:r>
              <a:rPr lang="ru-RU" sz="3200" dirty="0" smtClean="0">
                <a:latin typeface="Arial Narrow" panose="020B0606020202030204" pitchFamily="34" charset="0"/>
              </a:rPr>
              <a:t>5</a:t>
            </a:r>
            <a:r>
              <a:rPr lang="en-US" sz="3200" dirty="0" smtClean="0">
                <a:latin typeface="Arial Narrow" panose="020B0606020202030204" pitchFamily="34" charset="0"/>
              </a:rPr>
              <a:t>-</a:t>
            </a:r>
            <a:r>
              <a:rPr lang="ru-RU" sz="3200" dirty="0">
                <a:latin typeface="Arial Narrow" panose="020B0606020202030204" pitchFamily="34" charset="0"/>
              </a:rPr>
              <a:t>е</a:t>
            </a:r>
            <a:r>
              <a:rPr lang="en-US" sz="3200" dirty="0" smtClean="0">
                <a:latin typeface="Arial Narrow" panose="020B0606020202030204" pitchFamily="34" charset="0"/>
              </a:rPr>
              <a:t>3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6" y="1825625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385" y="1998603"/>
            <a:ext cx="4663230" cy="4653451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5400000">
            <a:off x="5883546" y="4526334"/>
            <a:ext cx="946246" cy="16377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7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Поставьте мат черными в один ход.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Л</a:t>
            </a:r>
            <a:r>
              <a:rPr lang="en-US" sz="3200" dirty="0" smtClean="0">
                <a:latin typeface="Arial Narrow" panose="020B0606020202030204" pitchFamily="34" charset="0"/>
              </a:rPr>
              <a:t>h8-g8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6" y="1825625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285" y="1825625"/>
            <a:ext cx="4835430" cy="4775715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10800000">
            <a:off x="7398448" y="2153171"/>
            <a:ext cx="640083" cy="14120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60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/>
              <a:t>Поставьте белым слоном </a:t>
            </a:r>
            <a:r>
              <a:rPr lang="ru-RU" dirty="0" smtClean="0"/>
              <a:t>мат в один ход.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С</a:t>
            </a:r>
            <a:r>
              <a:rPr lang="en-US" sz="3200" dirty="0" smtClean="0">
                <a:latin typeface="Arial Narrow" panose="020B0606020202030204" pitchFamily="34" charset="0"/>
              </a:rPr>
              <a:t>f1-a6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64405" y="1860420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353" y="1860420"/>
            <a:ext cx="4715294" cy="4657062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13482983">
            <a:off x="3559980" y="4665095"/>
            <a:ext cx="3852807" cy="11936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10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Поставьте белым слоном мат в один ход.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С</a:t>
            </a:r>
            <a:r>
              <a:rPr lang="en-US" sz="3200" dirty="0" smtClean="0">
                <a:latin typeface="Arial Narrow" panose="020B0606020202030204" pitchFamily="34" charset="0"/>
              </a:rPr>
              <a:t>h5-g6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6" y="1825625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385" y="2004586"/>
            <a:ext cx="4663230" cy="4653451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13594059">
            <a:off x="7290684" y="3718913"/>
            <a:ext cx="817838" cy="14151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45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Нападите черным слоном на две фигуры белых, поставив шах.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С</a:t>
            </a:r>
            <a:r>
              <a:rPr lang="en-US" sz="3200" dirty="0" smtClean="0">
                <a:latin typeface="Arial Narrow" panose="020B0606020202030204" pitchFamily="34" charset="0"/>
              </a:rPr>
              <a:t>d7-f5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6" y="1825625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385" y="2025899"/>
            <a:ext cx="4663230" cy="4653451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2728202">
            <a:off x="5713340" y="3531664"/>
            <a:ext cx="1450205" cy="16181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98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Поставьте мат черным слоном в один ход.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С</a:t>
            </a:r>
            <a:r>
              <a:rPr lang="en-US" sz="3200" dirty="0" smtClean="0">
                <a:latin typeface="Arial Narrow" panose="020B0606020202030204" pitchFamily="34" charset="0"/>
              </a:rPr>
              <a:t>e2-f3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6" y="1836099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385" y="1921161"/>
            <a:ext cx="4663230" cy="4653451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19431057">
            <a:off x="6203912" y="5238329"/>
            <a:ext cx="814664" cy="15042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4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Поставьте мат белыми в два хода.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957856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Л</a:t>
            </a:r>
            <a:r>
              <a:rPr lang="en-US" sz="3200" dirty="0" smtClean="0">
                <a:latin typeface="Arial Narrow" panose="020B0606020202030204" pitchFamily="34" charset="0"/>
              </a:rPr>
              <a:t>h1-h7</a:t>
            </a:r>
          </a:p>
          <a:p>
            <a:pPr marL="0" indent="0" algn="r">
              <a:buNone/>
            </a:pPr>
            <a:r>
              <a:rPr lang="ru-RU" sz="3200" dirty="0" err="1" smtClean="0">
                <a:latin typeface="Arial Narrow" panose="020B0606020202030204" pitchFamily="34" charset="0"/>
              </a:rPr>
              <a:t>Кр</a:t>
            </a:r>
            <a:r>
              <a:rPr lang="en-US" sz="3200" dirty="0" smtClean="0">
                <a:latin typeface="Arial Narrow" panose="020B0606020202030204" pitchFamily="34" charset="0"/>
              </a:rPr>
              <a:t>h8-h7</a:t>
            </a:r>
          </a:p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Ф</a:t>
            </a:r>
            <a:r>
              <a:rPr lang="en-US" sz="3200" dirty="0" smtClean="0">
                <a:latin typeface="Arial Narrow" panose="020B0606020202030204" pitchFamily="34" charset="0"/>
              </a:rPr>
              <a:t>c</a:t>
            </a:r>
            <a:r>
              <a:rPr lang="ru-RU" sz="3200" dirty="0" smtClean="0">
                <a:latin typeface="Arial Narrow" panose="020B0606020202030204" pitchFamily="34" charset="0"/>
              </a:rPr>
              <a:t>3-</a:t>
            </a:r>
            <a:r>
              <a:rPr lang="en-US" sz="3200" dirty="0" smtClean="0">
                <a:latin typeface="Arial Narrow" panose="020B0606020202030204" pitchFamily="34" charset="0"/>
              </a:rPr>
              <a:t>h3X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5" y="1957856"/>
            <a:ext cx="1612954" cy="1672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384" y="1957856"/>
            <a:ext cx="4663230" cy="4653451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 rot="16200000">
            <a:off x="6517111" y="4431219"/>
            <a:ext cx="2918851" cy="20144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5337635" y="5017653"/>
            <a:ext cx="2700895" cy="18214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7702134" y="2634276"/>
            <a:ext cx="548805" cy="20144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4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7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Поставьте мат черными в два хода.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67894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Ф</a:t>
            </a:r>
            <a:r>
              <a:rPr lang="en-US" sz="3200" dirty="0" smtClean="0">
                <a:latin typeface="Arial Narrow" panose="020B0606020202030204" pitchFamily="34" charset="0"/>
              </a:rPr>
              <a:t>g6-g3</a:t>
            </a:r>
          </a:p>
          <a:p>
            <a:pPr marL="0" indent="0" algn="r">
              <a:buNone/>
            </a:pPr>
            <a:r>
              <a:rPr lang="en-US" sz="3200" dirty="0" smtClean="0">
                <a:latin typeface="Arial Narrow" panose="020B0606020202030204" pitchFamily="34" charset="0"/>
              </a:rPr>
              <a:t>Ch1-g2</a:t>
            </a:r>
          </a:p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Ф</a:t>
            </a:r>
            <a:r>
              <a:rPr lang="en-US" sz="3200" dirty="0" smtClean="0">
                <a:latin typeface="Arial Narrow" panose="020B0606020202030204" pitchFamily="34" charset="0"/>
              </a:rPr>
              <a:t>g3-g2X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5" y="1967894"/>
            <a:ext cx="1612954" cy="1626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396" y="1967894"/>
            <a:ext cx="4569207" cy="4559625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5400000">
            <a:off x="6680266" y="4223672"/>
            <a:ext cx="1441207" cy="18350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3600841">
            <a:off x="7356385" y="5735951"/>
            <a:ext cx="671705" cy="16755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7057044" y="5288101"/>
            <a:ext cx="671705" cy="16755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66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719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Апробация игры в учебно-воспитательном процессе</a:t>
            </a:r>
            <a:r>
              <a:rPr lang="en-US" dirty="0" smtClean="0">
                <a:latin typeface="Arial Narrow" panose="020B0606020202030204" pitchFamily="34" charset="0"/>
              </a:rPr>
              <a:t>: </a:t>
            </a:r>
            <a:r>
              <a:rPr lang="ru-RU" dirty="0" smtClean="0">
                <a:latin typeface="Arial Narrow" panose="020B0606020202030204" pitchFamily="34" charset="0"/>
              </a:rPr>
              <a:t>фотоколлаж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10366"/>
            <a:ext cx="10515600" cy="415709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Игра была успешно проведена с учениками начальных классов 6 ноября 2024 г. на занятии внеурочной деятельности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«Шахматная школа».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3" y="2774413"/>
            <a:ext cx="2234091" cy="2976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28" y="3986648"/>
            <a:ext cx="2208163" cy="2819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245" y="2764897"/>
            <a:ext cx="3255967" cy="2443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10945" r="39197" b="3881"/>
          <a:stretch/>
        </p:blipFill>
        <p:spPr>
          <a:xfrm>
            <a:off x="4054353" y="3464439"/>
            <a:ext cx="2283727" cy="282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63" y="4262877"/>
            <a:ext cx="3398015" cy="2550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021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b="1" dirty="0" smtClean="0"/>
              <a:t>Инструкция для участников</a:t>
            </a:r>
            <a:r>
              <a:rPr lang="en-US" b="1" dirty="0" smtClean="0"/>
              <a:t>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718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/>
              <a:t>Для проведения игры учащиеся делятся на две команды, одна из которых будет в дальнейшем выбирать вопросы закрепленные за черными, а другая – за белыми шахматами. Конкурсные </a:t>
            </a:r>
            <a:r>
              <a:rPr lang="ru-RU" sz="2400" dirty="0"/>
              <a:t>материалы состоят из вопросов </a:t>
            </a:r>
            <a:r>
              <a:rPr lang="ru-RU" sz="2400" dirty="0" smtClean="0"/>
              <a:t>трех категорий сложности: пешки (шахматные термины, история </a:t>
            </a:r>
            <a:r>
              <a:rPr lang="ru-RU" sz="2400" dirty="0"/>
              <a:t>возникновения </a:t>
            </a:r>
            <a:r>
              <a:rPr lang="ru-RU" sz="2400" dirty="0" smtClean="0"/>
              <a:t>игры, интересные факты, простые шахматные задачи), фигуры (шахматные задачи в один ход в соответствии с выбранной фигурой) и король (шахматные задачи в два хода). Верные </a:t>
            </a:r>
            <a:r>
              <a:rPr lang="ru-RU" sz="2400" dirty="0"/>
              <a:t>ответы оцениваются одним, двумя или тремя баллами </a:t>
            </a:r>
            <a:r>
              <a:rPr lang="ru-RU" sz="2400" dirty="0" smtClean="0"/>
              <a:t>соответственно. Для </a:t>
            </a:r>
            <a:r>
              <a:rPr lang="ru-RU" sz="2400" dirty="0"/>
              <a:t>выбора вопроса нужно кликнуть щелчком мыши по определенной фигуре или пешке. </a:t>
            </a:r>
            <a:r>
              <a:rPr lang="ru-RU" sz="2400" dirty="0" smtClean="0"/>
              <a:t>Правильный ответ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/>
              <a:t>выводится на экран щелчком мыши. Для возвращения на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/>
              <a:t>игровое поле используется клик по картинке в правом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/>
              <a:t>нижнем углу экрана. В заключительной части происходит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/>
              <a:t>подсчет баллов и подводятся итоги игры.</a:t>
            </a:r>
            <a:endParaRPr lang="ru-RU" sz="24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0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719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Апробация игры в учебно-воспитательном процессе</a:t>
            </a:r>
            <a:r>
              <a:rPr lang="en-US" dirty="0" smtClean="0">
                <a:latin typeface="Arial Narrow" panose="020B0606020202030204" pitchFamily="34" charset="0"/>
              </a:rPr>
              <a:t>: </a:t>
            </a:r>
            <a:r>
              <a:rPr lang="ru-RU" dirty="0" smtClean="0">
                <a:latin typeface="Arial Narrow" panose="020B0606020202030204" pitchFamily="34" charset="0"/>
              </a:rPr>
              <a:t>фотоколлаж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9864"/>
            <a:ext cx="5814383" cy="4363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6" b="11444"/>
          <a:stretch/>
        </p:blipFill>
        <p:spPr>
          <a:xfrm>
            <a:off x="6652583" y="2624139"/>
            <a:ext cx="5306395" cy="2252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737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719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Ссылки на использованную литературу и </a:t>
            </a:r>
            <a:r>
              <a:rPr lang="ru-RU" dirty="0" err="1" smtClean="0">
                <a:latin typeface="Arial Narrow" panose="020B0606020202030204" pitchFamily="34" charset="0"/>
              </a:rPr>
              <a:t>интернет-ресурсы</a:t>
            </a:r>
            <a:r>
              <a:rPr lang="en-US" dirty="0" smtClean="0">
                <a:latin typeface="Arial Narrow" panose="020B0606020202030204" pitchFamily="34" charset="0"/>
              </a:rPr>
              <a:t>: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19869"/>
            <a:ext cx="10515600" cy="4157093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Барский Владимир. Шахматная школа. Методическое пособие для учителя: учебное пособие для учителей, преподающих шахматы в младших классах общеобразовательных школ / В. Барский – Москва, ВАКО 2016. – 176 с.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Барский Владимир. Шахматная школа: учебник для младших классов /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Барский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Алексей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Москва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Поляндрия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Библиотека РШФ, 2016. — 96 с. : ил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Владимир. Шахматная школа. Первый год обучения: Рабочая тетрадь / В. Барский – М.: ВАКО, 2018. – 48 с.: ил.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Романова Инна. Шахматы для начинающих. Правила, стратегии и тактика игры./И. Романова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Москва: АСТ, 2014. — 160 с.: ил. — (Иллюстрированный самоучитель)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Всероссийский конкурс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Занимательные шахматы»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ресурс]. – Режим доступа: 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://www.mir-konkursov.ru/arhiv/view/?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kid=539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18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719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Приложение (положение игры «Ход конём», жетоны)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938" y="1748840"/>
            <a:ext cx="3629107" cy="51091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Picture background">
            <a:hlinkClick r:id="rId4" action="ppaction://hlinksldjump"/>
          </p:cNvPr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84734" b="49250"/>
          <a:stretch/>
        </p:blipFill>
        <p:spPr bwMode="auto">
          <a:xfrm rot="20212250">
            <a:off x="907306" y="2190378"/>
            <a:ext cx="1011955" cy="14353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Picture background">
            <a:hlinkClick r:id="rId6" action="ppaction://hlinksldjump"/>
          </p:cNvPr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73750" r="86278"/>
          <a:stretch/>
        </p:blipFill>
        <p:spPr bwMode="auto">
          <a:xfrm rot="1859151">
            <a:off x="8485496" y="4881175"/>
            <a:ext cx="816942" cy="1219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Picture background">
            <a:hlinkClick r:id="rId7" action="ppaction://hlinksldjump"/>
          </p:cNvPr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8" t="66305"/>
          <a:stretch/>
        </p:blipFill>
        <p:spPr bwMode="auto">
          <a:xfrm rot="1555404">
            <a:off x="2347073" y="3215600"/>
            <a:ext cx="1201853" cy="14220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Picture background">
            <a:hlinkClick r:id="rId8" action="ppaction://hlinksldjump"/>
          </p:cNvPr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3" t="59674" r="17433"/>
          <a:stretch/>
        </p:blipFill>
        <p:spPr bwMode="auto">
          <a:xfrm rot="19803546">
            <a:off x="1083705" y="4466937"/>
            <a:ext cx="1114033" cy="1715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Picture background">
            <a:hlinkClick r:id="rId9" action="ppaction://hlinksldjump"/>
          </p:cNvPr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14250" r="68611" b="50250"/>
          <a:stretch/>
        </p:blipFill>
        <p:spPr bwMode="auto">
          <a:xfrm rot="20045713">
            <a:off x="8284606" y="2026193"/>
            <a:ext cx="1093476" cy="15812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Picture background">
            <a:hlinkClick r:id="rId10" action="ppaction://hlinksldjump"/>
          </p:cNvPr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0" t="5750" r="34134" b="50500"/>
          <a:stretch/>
        </p:blipFill>
        <p:spPr bwMode="auto">
          <a:xfrm rot="1474275">
            <a:off x="9881027" y="2474973"/>
            <a:ext cx="1211437" cy="22520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34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719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Контакты для консультативной помощи и поддержки по проведению игры (телефон, электронная почта)</a:t>
            </a:r>
            <a:r>
              <a:rPr lang="en-US" dirty="0" smtClean="0">
                <a:latin typeface="Arial Narrow" panose="020B0606020202030204" pitchFamily="34" charset="0"/>
              </a:rPr>
              <a:t>: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19869"/>
            <a:ext cx="10515600" cy="4157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i="1" dirty="0" smtClean="0">
                <a:hlinkClick r:id="rId2"/>
              </a:rPr>
              <a:t>shpomer.anyutka@mail.ru</a:t>
            </a:r>
            <a:r>
              <a:rPr lang="en-US" sz="3200" b="1" i="1" dirty="0"/>
              <a:t/>
            </a:r>
            <a:br>
              <a:rPr lang="en-US" sz="3200" b="1" i="1" dirty="0"/>
            </a:br>
            <a:r>
              <a:rPr lang="en-US" sz="3200" b="1" i="1" dirty="0"/>
              <a:t>89069623663 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73" y="2952050"/>
            <a:ext cx="5129772" cy="3849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57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b="1" dirty="0" smtClean="0"/>
              <a:t>Инструкция для участников</a:t>
            </a:r>
            <a:r>
              <a:rPr lang="en-US" b="1" dirty="0" smtClean="0"/>
              <a:t>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718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/>
              <a:t>Для лучшего понимания ценности фигур при оценивании ответов рекомендуется использовать жетончики с изображением фигур и пешек (Приложение). При этом с детьми заранее повторяется ценность фигур: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Arial Narrow" panose="020B0606020202030204" pitchFamily="34" charset="0"/>
              </a:rPr>
              <a:t>Одна пешка = один балл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Arial Narrow" panose="020B0606020202030204" pitchFamily="34" charset="0"/>
              </a:rPr>
              <a:t>Один конь или слон = три пешки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Arial Narrow" panose="020B0606020202030204" pitchFamily="34" charset="0"/>
              </a:rPr>
              <a:t>Одна ладья = пять пешек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Arial Narrow" panose="020B0606020202030204" pitchFamily="34" charset="0"/>
              </a:rPr>
              <a:t>Один ферзь = девять пешек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В ходе игры команды сначала получают за правильные ответы жетончики с пешками, но когда их количество увеличивается, вправе обменять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определенное количество жетонов с пешками на жетоны с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Arial Narrow" panose="020B0606020202030204" pitchFamily="34" charset="0"/>
              </a:rPr>
              <a:t>ш</a:t>
            </a:r>
            <a:r>
              <a:rPr lang="ru-RU" sz="2400" dirty="0" smtClean="0">
                <a:latin typeface="Arial Narrow" panose="020B0606020202030204" pitchFamily="34" charset="0"/>
              </a:rPr>
              <a:t>ахматными фигурами. По количеству набранных на всех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жетонах баллах выявляется команда-победитель.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62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3634" r="1148" b="6851"/>
          <a:stretch/>
        </p:blipFill>
        <p:spPr bwMode="auto">
          <a:xfrm>
            <a:off x="164835" y="626719"/>
            <a:ext cx="9301223" cy="524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Picture background">
            <a:hlinkClick r:id="rId5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84734" b="49250"/>
          <a:stretch/>
        </p:blipFill>
        <p:spPr bwMode="auto">
          <a:xfrm>
            <a:off x="1833478" y="2622644"/>
            <a:ext cx="847725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Picture background">
            <a:hlinkClick r:id="rId7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84734" b="49250"/>
          <a:stretch/>
        </p:blipFill>
        <p:spPr bwMode="auto">
          <a:xfrm>
            <a:off x="2568052" y="2622644"/>
            <a:ext cx="847725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Picture background">
            <a:hlinkClick r:id="rId8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84734" b="49250"/>
          <a:stretch/>
        </p:blipFill>
        <p:spPr bwMode="auto">
          <a:xfrm>
            <a:off x="3346298" y="2622644"/>
            <a:ext cx="847725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Picture background">
            <a:hlinkClick r:id="rId9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84734" b="49250"/>
          <a:stretch/>
        </p:blipFill>
        <p:spPr bwMode="auto">
          <a:xfrm>
            <a:off x="4061766" y="2622644"/>
            <a:ext cx="847725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Picture background">
            <a:hlinkClick r:id="rId10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84734" b="49250"/>
          <a:stretch/>
        </p:blipFill>
        <p:spPr bwMode="auto">
          <a:xfrm>
            <a:off x="4740022" y="2622644"/>
            <a:ext cx="847725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Picture background">
            <a:hlinkClick r:id="rId11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84734" b="49250"/>
          <a:stretch/>
        </p:blipFill>
        <p:spPr bwMode="auto">
          <a:xfrm>
            <a:off x="5555480" y="2622644"/>
            <a:ext cx="847725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Picture background">
            <a:hlinkClick r:id="rId12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84734" b="49250"/>
          <a:stretch/>
        </p:blipFill>
        <p:spPr bwMode="auto">
          <a:xfrm>
            <a:off x="6309161" y="2622644"/>
            <a:ext cx="847725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Picture background">
            <a:hlinkClick r:id="rId13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84734" b="49250"/>
          <a:stretch/>
        </p:blipFill>
        <p:spPr bwMode="auto">
          <a:xfrm>
            <a:off x="7049194" y="2622644"/>
            <a:ext cx="847725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Picture background">
            <a:hlinkClick r:id="rId14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8" t="250" r="50943" b="50000"/>
          <a:stretch/>
        </p:blipFill>
        <p:spPr bwMode="auto">
          <a:xfrm>
            <a:off x="4740022" y="3105666"/>
            <a:ext cx="829106" cy="16915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Picture background">
            <a:hlinkClick r:id="rId15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0" t="5750" r="34134" b="50500"/>
          <a:stretch/>
        </p:blipFill>
        <p:spPr bwMode="auto">
          <a:xfrm>
            <a:off x="3961776" y="3225864"/>
            <a:ext cx="845270" cy="15713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Picture background">
            <a:hlinkClick r:id="rId16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1" t="8000" r="17667" b="50500"/>
          <a:stretch/>
        </p:blipFill>
        <p:spPr bwMode="auto">
          <a:xfrm>
            <a:off x="5630973" y="3379225"/>
            <a:ext cx="696738" cy="1417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Picture background">
            <a:hlinkClick r:id="rId17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1" t="8000" r="17667" b="50500"/>
          <a:stretch/>
        </p:blipFill>
        <p:spPr bwMode="auto">
          <a:xfrm>
            <a:off x="3234850" y="3379225"/>
            <a:ext cx="696738" cy="1417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 descr="Picture background">
            <a:hlinkClick r:id="rId18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3" t="14000" b="50500"/>
          <a:stretch/>
        </p:blipFill>
        <p:spPr bwMode="auto">
          <a:xfrm>
            <a:off x="6422471" y="3570294"/>
            <a:ext cx="746573" cy="1226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 descr="Picture background">
            <a:hlinkClick r:id="rId19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3" t="14000" b="50500"/>
          <a:stretch/>
        </p:blipFill>
        <p:spPr bwMode="auto">
          <a:xfrm>
            <a:off x="2466769" y="3570294"/>
            <a:ext cx="746573" cy="1226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 descr="Picture background">
            <a:hlinkClick r:id="rId20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14250" r="68611" b="50250"/>
          <a:stretch/>
        </p:blipFill>
        <p:spPr bwMode="auto">
          <a:xfrm>
            <a:off x="7156886" y="3444655"/>
            <a:ext cx="923925" cy="1352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 descr="Picture background">
            <a:hlinkClick r:id="rId21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14250" r="68611" b="50250"/>
          <a:stretch/>
        </p:blipFill>
        <p:spPr bwMode="auto">
          <a:xfrm>
            <a:off x="1484965" y="3444655"/>
            <a:ext cx="923925" cy="1352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 descr="Picture background">
            <a:hlinkClick r:id="rId22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5" t="50250" r="51190"/>
          <a:stretch/>
        </p:blipFill>
        <p:spPr bwMode="auto">
          <a:xfrm>
            <a:off x="4740022" y="10840"/>
            <a:ext cx="723900" cy="1358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 descr="Picture background">
            <a:hlinkClick r:id="rId23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7" t="50250" r="34674"/>
          <a:stretch/>
        </p:blipFill>
        <p:spPr bwMode="auto">
          <a:xfrm>
            <a:off x="4227166" y="10840"/>
            <a:ext cx="609600" cy="1358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 descr="Picture background">
            <a:hlinkClick r:id="rId24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3" t="59674" r="17433"/>
          <a:stretch/>
        </p:blipFill>
        <p:spPr bwMode="auto">
          <a:xfrm>
            <a:off x="5325845" y="268650"/>
            <a:ext cx="628015" cy="1100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Рисунок 31" descr="Picture background">
            <a:hlinkClick r:id="rId25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3" t="59674" r="17433"/>
          <a:stretch/>
        </p:blipFill>
        <p:spPr bwMode="auto">
          <a:xfrm>
            <a:off x="3675064" y="268650"/>
            <a:ext cx="628015" cy="1100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Рисунок 32" descr="Picture background">
            <a:hlinkClick r:id="rId26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8" t="66305"/>
          <a:stretch/>
        </p:blipFill>
        <p:spPr bwMode="auto">
          <a:xfrm>
            <a:off x="5836738" y="449625"/>
            <a:ext cx="702945" cy="919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 descr="Picture background">
            <a:hlinkClick r:id="rId27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8" t="66305"/>
          <a:stretch/>
        </p:blipFill>
        <p:spPr bwMode="auto">
          <a:xfrm>
            <a:off x="3079052" y="449625"/>
            <a:ext cx="702945" cy="919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Рисунок 34" descr="Picture background">
            <a:hlinkClick r:id="rId28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7" t="67346" r="69854" b="-1"/>
          <a:stretch/>
        </p:blipFill>
        <p:spPr bwMode="auto">
          <a:xfrm>
            <a:off x="6442939" y="477565"/>
            <a:ext cx="647065" cy="891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Рисунок 35" descr="Picture background">
            <a:hlinkClick r:id="rId29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7" t="67346" r="69854" b="-1"/>
          <a:stretch/>
        </p:blipFill>
        <p:spPr bwMode="auto">
          <a:xfrm>
            <a:off x="2551874" y="477565"/>
            <a:ext cx="647065" cy="891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Picture background">
            <a:hlinkClick r:id="rId30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73750" r="86278"/>
          <a:stretch/>
        </p:blipFill>
        <p:spPr bwMode="auto">
          <a:xfrm>
            <a:off x="2496619" y="916538"/>
            <a:ext cx="542569" cy="799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Рисунок 36" descr="Picture background">
            <a:hlinkClick r:id="rId31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73750" r="86278"/>
          <a:stretch/>
        </p:blipFill>
        <p:spPr bwMode="auto">
          <a:xfrm>
            <a:off x="3113850" y="916538"/>
            <a:ext cx="542569" cy="799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Рисунок 37" descr="Picture background">
            <a:hlinkClick r:id="rId32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73750" r="86278"/>
          <a:stretch/>
        </p:blipFill>
        <p:spPr bwMode="auto">
          <a:xfrm>
            <a:off x="3700511" y="916538"/>
            <a:ext cx="542569" cy="799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Рисунок 38" descr="Picture background">
            <a:hlinkClick r:id="rId33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73750" r="86278"/>
          <a:stretch/>
        </p:blipFill>
        <p:spPr bwMode="auto">
          <a:xfrm>
            <a:off x="4274667" y="916538"/>
            <a:ext cx="542569" cy="799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 descr="Picture background">
            <a:hlinkClick r:id="rId34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73750" r="86278"/>
          <a:stretch/>
        </p:blipFill>
        <p:spPr bwMode="auto">
          <a:xfrm>
            <a:off x="4820852" y="916538"/>
            <a:ext cx="542569" cy="799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Рисунок 40" descr="Picture background">
            <a:hlinkClick r:id="rId35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73750" r="86278"/>
          <a:stretch/>
        </p:blipFill>
        <p:spPr bwMode="auto">
          <a:xfrm>
            <a:off x="5391622" y="916538"/>
            <a:ext cx="542569" cy="799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Рисунок 41" descr="Picture background">
            <a:hlinkClick r:id="rId36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73750" r="86278"/>
          <a:stretch/>
        </p:blipFill>
        <p:spPr bwMode="auto">
          <a:xfrm>
            <a:off x="5966649" y="916538"/>
            <a:ext cx="542569" cy="799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Рисунок 42" descr="Picture background">
            <a:hlinkClick r:id="rId37" action="ppaction://hlinksldjump"/>
          </p:cNvPr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73750" r="86278"/>
          <a:stretch/>
        </p:blipFill>
        <p:spPr bwMode="auto">
          <a:xfrm>
            <a:off x="6552472" y="916538"/>
            <a:ext cx="542569" cy="799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12911" y="420102"/>
            <a:ext cx="35971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</a:rPr>
              <a:t>«Шахматы — </a:t>
            </a:r>
            <a:r>
              <a:rPr lang="ru-RU" sz="2400" i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</a:rPr>
              <a:t>это по форме игра, по содержанию — искусство, а по трудности овладения игрой </a:t>
            </a:r>
            <a:r>
              <a:rPr lang="ru-RU" sz="2400" i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</a:rPr>
              <a:t>— наука</a:t>
            </a:r>
            <a:r>
              <a:rPr lang="ru-RU" sz="2400" i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</a:rPr>
              <a:t>». </a:t>
            </a:r>
            <a:endParaRPr lang="ru-RU" sz="2400" i="1" dirty="0" smtClean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apple-system"/>
            </a:endParaRPr>
          </a:p>
          <a:p>
            <a:endParaRPr lang="ru-RU" sz="2400" i="1" dirty="0" smtClean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apple-system"/>
            </a:endParaRPr>
          </a:p>
          <a:p>
            <a:pPr algn="r"/>
            <a:r>
              <a:rPr lang="ru-RU" sz="2400" i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</a:rPr>
              <a:t>Тигран Петросян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530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 Сколько фигур у каждого игрока в начале игры? </a:t>
            </a:r>
            <a:br>
              <a:rPr lang="ru-RU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16 фигур.</a:t>
            </a: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528086" y="1825625"/>
            <a:ext cx="1773072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2" y="1825625"/>
            <a:ext cx="2238233" cy="223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63023" t="24666" r="18731" b="50446"/>
          <a:stretch/>
        </p:blipFill>
        <p:spPr>
          <a:xfrm>
            <a:off x="1740522" y="3712191"/>
            <a:ext cx="3800471" cy="29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Как звали девочку, </a:t>
            </a:r>
            <a:r>
              <a:rPr lang="ru-RU" dirty="0"/>
              <a:t>которая испытала много </a:t>
            </a:r>
            <a:r>
              <a:rPr lang="ru-RU" dirty="0" smtClean="0"/>
              <a:t>шахматных </a:t>
            </a:r>
            <a:r>
              <a:rPr lang="ru-RU" dirty="0"/>
              <a:t>приключений в </a:t>
            </a:r>
            <a:r>
              <a:rPr lang="ru-RU" dirty="0" smtClean="0"/>
              <a:t>Зазеркалье? </a:t>
            </a:r>
            <a:r>
              <a:rPr lang="ru-RU" dirty="0"/>
              <a:t>	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Алиса</a:t>
            </a: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40845" y="1825625"/>
            <a:ext cx="1612954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73" y="2081757"/>
            <a:ext cx="2795653" cy="4169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7" y="2453422"/>
            <a:ext cx="2238233" cy="223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62463" t="35018" r="18507" b="42882"/>
          <a:stretch/>
        </p:blipFill>
        <p:spPr>
          <a:xfrm>
            <a:off x="1300566" y="4449171"/>
            <a:ext cx="3397607" cy="22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1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1070"/>
            <a:ext cx="10515600" cy="256577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>Все шахматные дорожки и поля имеют свои обозначения. Как называются ряды полей, идущие слева направо на шахматной доске, </a:t>
            </a:r>
            <a:r>
              <a:rPr lang="ru-RU" dirty="0" smtClean="0"/>
              <a:t>которые обозначаются цифрами? </a:t>
            </a:r>
            <a:r>
              <a:rPr lang="ru-RU" dirty="0"/>
              <a:t>	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988857"/>
            <a:ext cx="10515600" cy="325634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Горизонтали</a:t>
            </a:r>
          </a:p>
        </p:txBody>
      </p:sp>
      <p:pic>
        <p:nvPicPr>
          <p:cNvPr id="1026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5" y="4876918"/>
            <a:ext cx="3554755" cy="19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113291" y="2933721"/>
            <a:ext cx="2240508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867" y="3247620"/>
            <a:ext cx="3184265" cy="313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4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1065</Words>
  <Application>Microsoft Office PowerPoint</Application>
  <PresentationFormat>Широкоэкранный</PresentationFormat>
  <Paragraphs>118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-apple-system</vt:lpstr>
      <vt:lpstr>Arial</vt:lpstr>
      <vt:lpstr>Arial Narrow</vt:lpstr>
      <vt:lpstr>Calibri</vt:lpstr>
      <vt:lpstr>Calibri Light</vt:lpstr>
      <vt:lpstr>Times New Roman</vt:lpstr>
      <vt:lpstr>Тема Office</vt:lpstr>
      <vt:lpstr>Презентация PowerPoint</vt:lpstr>
      <vt:lpstr>Цель игры:</vt:lpstr>
      <vt:lpstr>Требования к проведению: </vt:lpstr>
      <vt:lpstr>Инструкция для участников:</vt:lpstr>
      <vt:lpstr>Инструкция для участников:</vt:lpstr>
      <vt:lpstr>Презентация PowerPoint</vt:lpstr>
      <vt:lpstr>  Сколько фигур у каждого игрока в начале игры?  </vt:lpstr>
      <vt:lpstr>Как звали девочку, которая испытала много шахматных приключений в Зазеркалье?  </vt:lpstr>
      <vt:lpstr>Все шахматные дорожки и поля имеют свои обозначения. Как называются ряды полей, идущие слева направо на шахматной доске, которые обозначаются цифрами?  </vt:lpstr>
      <vt:lpstr>Все шахматные дорожки и поля имеют свои обозначения. Как называются ряды полей, идущие снизу вверх на шахматной доске, которые обозначаются буквами?</vt:lpstr>
      <vt:lpstr>Все шахматные дорожки и поля имеют свои обозначения. Как называются косые линии, идущие от одного края доски к другому, которые состоят из полей одного цвета?</vt:lpstr>
      <vt:lpstr>Как называется мат королю, поставленный двумя ладьями, расположенными на соседних вертикалях или горизонталях? </vt:lpstr>
      <vt:lpstr>Может ли белая пешка побить какую-либо из черных, учитывая, что последний ход черных был D7-D5? </vt:lpstr>
      <vt:lpstr>Что в переводе с санскритского языка обозначает древнее название шахмат «чатуранга»?</vt:lpstr>
      <vt:lpstr>Какой современной шахматной фигуре соответствует «боевая колесница», изначально использовавшаяся в шахматной игре?</vt:lpstr>
      <vt:lpstr>В каком англоязычном городе был проведен первый международный шахматный турнир в 1851 году?</vt:lpstr>
      <vt:lpstr>Как называется положение фигур на доске, когда королю не объявлен шах, но ни он сам, ни одна из фигур и пешек его цвета не могут сделать ни одного хода при своей очереди?</vt:lpstr>
      <vt:lpstr>В какую фигуру нужно превратить черную пешку, чтобы она одновременно напала на две белые фигуры?</vt:lpstr>
      <vt:lpstr>В какую фигуру нужно превратить черную пешку, чтобы поставить мат белым?</vt:lpstr>
      <vt:lpstr>Как называется особый ход в шахматах, когда игрок перемещает две фигуры?</vt:lpstr>
      <vt:lpstr>С помощью какого шахматного атрибута регулируется длительность шахматной партии?</vt:lpstr>
      <vt:lpstr> Что такое эндшпиль?</vt:lpstr>
      <vt:lpstr>Поставьте мат белым ферзем в один ход.</vt:lpstr>
      <vt:lpstr>Нанесите сквозной удар черной фигурой.</vt:lpstr>
      <vt:lpstr>Поставьте мат черным конем в один ход.</vt:lpstr>
      <vt:lpstr>Поставьте мат черным конем в один ход.</vt:lpstr>
      <vt:lpstr>Нанесите двойной удар белым конем.</vt:lpstr>
      <vt:lpstr>Нанесите двойной удар белым конем.</vt:lpstr>
      <vt:lpstr>Нанесите сквозной удар белой ладьей.</vt:lpstr>
      <vt:lpstr>Поставьте мат белой ладьей в один ход.</vt:lpstr>
      <vt:lpstr>Поставьте мат черной ладьей в один ход.</vt:lpstr>
      <vt:lpstr>Поставьте мат черными в один ход.</vt:lpstr>
      <vt:lpstr>Поставьте белым слоном мат в один ход.</vt:lpstr>
      <vt:lpstr>Поставьте белым слоном мат в один ход.</vt:lpstr>
      <vt:lpstr>Нападите черным слоном на две фигуры белых, поставив шах.</vt:lpstr>
      <vt:lpstr>Поставьте мат черным слоном в один ход.</vt:lpstr>
      <vt:lpstr>Поставьте мат белыми в два хода.</vt:lpstr>
      <vt:lpstr>Поставьте мат черными в два хода.</vt:lpstr>
      <vt:lpstr>Апробация игры в учебно-воспитательном процессе: фотоколлаж</vt:lpstr>
      <vt:lpstr>Апробация игры в учебно-воспитательном процессе: фотоколлаж</vt:lpstr>
      <vt:lpstr>Ссылки на использованную литературу и интернет-ресурсы:</vt:lpstr>
      <vt:lpstr>Приложение (положение игры «Ход конём», жетоны)</vt:lpstr>
      <vt:lpstr>Контакты для консультативной помощи и поддержки по проведению игры (телефон, электронная почта):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Дронова Е.Н.</dc:creator>
  <cp:lastModifiedBy>Дронова Е.Н.</cp:lastModifiedBy>
  <cp:revision>91</cp:revision>
  <dcterms:created xsi:type="dcterms:W3CDTF">2024-09-09T07:56:48Z</dcterms:created>
  <dcterms:modified xsi:type="dcterms:W3CDTF">2024-11-13T02:21:56Z</dcterms:modified>
</cp:coreProperties>
</file>