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B1C49-A110-4F25-8C40-F026B00DC367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7BA6C-043D-4F3E-AC47-B58D486310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05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Барнаул, 2025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7BA6C-043D-4F3E-AC47-B58D486310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423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Определяем численность населения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7BA6C-043D-4F3E-AC47-B58D4863103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445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111</a:t>
            </a:r>
            <a:r>
              <a:rPr lang="ru-RU" baseline="0" dirty="0" smtClean="0"/>
              <a:t> км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7BA6C-043D-4F3E-AC47-B58D4863103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46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7BA6C-043D-4F3E-AC47-B58D4863103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48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887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77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75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49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86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51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16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08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60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64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24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A557A-EB8E-4041-AE9A-E1FE058CFAFB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A95C2F7-C7D0-4E21-8B25-D78CBA711CB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36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3782" y="378691"/>
            <a:ext cx="10344728" cy="5661891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93492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   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ЕГЭ 2025 по географии.</a:t>
            </a:r>
            <a:b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  Алгоритмы решения заданий  </a:t>
            </a:r>
            <a:b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 с развернутым ответом №24, №28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75420" y="4396508"/>
            <a:ext cx="3583708" cy="86129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Аверина-Куценко Е.В.,  учитель географии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МБОУ «Лицей №86»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г.Барнаула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25500" y="5377934"/>
            <a:ext cx="1389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Барнаул, 2025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Picture background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283" y="855807"/>
            <a:ext cx="1230745" cy="123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0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32873" y="379646"/>
            <a:ext cx="11046691" cy="55408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4068" y="758336"/>
            <a:ext cx="10343654" cy="1883263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Задание (тип 2).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Определите географическую долготу точки, если известно, что в 23 часа по солнечному времени Гринвичского меридиана местное солнечное время в ней 21 час 40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минут.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Для решения используем данные из задания</a:t>
            </a:r>
            <a:r>
              <a:rPr lang="ru-RU" sz="2000" dirty="0"/>
              <a:t>: </a:t>
            </a:r>
            <a:r>
              <a:rPr lang="ru-RU" sz="1800" b="1" dirty="0">
                <a:solidFill>
                  <a:srgbClr val="0070C0"/>
                </a:solidFill>
              </a:rPr>
              <a:t>Местное солнечное время в точке, долготу которой нужно определить – 21 час 40 </a:t>
            </a:r>
            <a:r>
              <a:rPr lang="ru-RU" sz="1800" b="1" dirty="0" smtClean="0">
                <a:solidFill>
                  <a:srgbClr val="0070C0"/>
                </a:solidFill>
              </a:rPr>
              <a:t>минут</a:t>
            </a:r>
            <a:br>
              <a:rPr lang="ru-RU" sz="1800" b="1" dirty="0" smtClean="0">
                <a:solidFill>
                  <a:srgbClr val="0070C0"/>
                </a:solidFill>
              </a:rPr>
            </a:br>
            <a:r>
              <a:rPr lang="ru-RU" sz="1800" b="1" dirty="0" smtClean="0">
                <a:solidFill>
                  <a:srgbClr val="0070C0"/>
                </a:solidFill>
              </a:rPr>
              <a:t> </a:t>
            </a:r>
            <a:r>
              <a:rPr lang="ru-RU" sz="1800" b="1" dirty="0">
                <a:solidFill>
                  <a:srgbClr val="0070C0"/>
                </a:solidFill>
              </a:rPr>
              <a:t>Время Гринвичского меридиана – 23 часа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369262"/>
              </p:ext>
            </p:extLst>
          </p:nvPr>
        </p:nvGraphicFramePr>
        <p:xfrm>
          <a:off x="1534102" y="2789380"/>
          <a:ext cx="9604376" cy="256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36661">
                  <a:extLst>
                    <a:ext uri="{9D8B030D-6E8A-4147-A177-3AD203B41FA5}">
                      <a16:colId xmlns:a16="http://schemas.microsoft.com/office/drawing/2014/main" val="1374145171"/>
                    </a:ext>
                  </a:extLst>
                </a:gridCol>
                <a:gridCol w="6067715">
                  <a:extLst>
                    <a:ext uri="{9D8B030D-6E8A-4147-A177-3AD203B41FA5}">
                      <a16:colId xmlns:a16="http://schemas.microsoft.com/office/drawing/2014/main" val="4025268352"/>
                    </a:ext>
                  </a:extLst>
                </a:gridCol>
              </a:tblGrid>
              <a:tr h="16100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Алгоритм решения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Решение 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15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Определим разницу во времени: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 ч – 21 ч 40 мин = 1 ч 20 мин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902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Определим, на сколько градусов делает оборот Земля за 1 ч 20 мин, т.е. разницу в долготе: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15</a:t>
                      </a:r>
                      <a:r>
                        <a:rPr lang="ru-RU" b="1" dirty="0" smtClean="0"/>
                        <a:t>°</a:t>
                      </a:r>
                      <a:r>
                        <a:rPr lang="ru-RU" dirty="0" smtClean="0"/>
                        <a:t> + 15</a:t>
                      </a:r>
                      <a:r>
                        <a:rPr lang="ru-RU" b="1" dirty="0" smtClean="0"/>
                        <a:t>°</a:t>
                      </a:r>
                      <a:r>
                        <a:rPr lang="ru-RU" dirty="0" smtClean="0"/>
                        <a:t> : 3 = 20</a:t>
                      </a:r>
                      <a:r>
                        <a:rPr lang="ru-RU" b="1" dirty="0" smtClean="0"/>
                        <a:t>°</a:t>
                      </a:r>
                      <a:r>
                        <a:rPr lang="ru-RU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Значит, искомая точка имеет долготу 20</a:t>
                      </a:r>
                      <a:r>
                        <a:rPr lang="ru-RU" b="1" dirty="0" smtClean="0"/>
                        <a:t>°</a:t>
                      </a:r>
                      <a:r>
                        <a:rPr lang="ru-RU" dirty="0" smtClean="0"/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677706"/>
                  </a:ext>
                </a:extLst>
              </a:tr>
              <a:tr h="564343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Определим, в каком полушарии (западном или восточном), находится искомая точка: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в искомой точке меньше, чем время на Гринвиче, значит, точка находится в западном полушарии, и долгота будет западная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40797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702698" y="796381"/>
            <a:ext cx="489528" cy="42391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1565" y="471054"/>
            <a:ext cx="10095345" cy="54679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126836" y="1782618"/>
            <a:ext cx="10566597" cy="3646781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1343" y="1164737"/>
            <a:ext cx="9603275" cy="617881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В бланке ответов №2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записываем решение: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6363" y="2256668"/>
            <a:ext cx="9967507" cy="3422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/>
              <a:t>1. Разница во времени с Гринвичским меридианом составляет 1ч.20 мин. </a:t>
            </a:r>
            <a:endParaRPr lang="ru-RU" sz="2400" i="1" dirty="0" smtClean="0"/>
          </a:p>
          <a:p>
            <a:pPr marL="0" indent="0">
              <a:buNone/>
            </a:pPr>
            <a:r>
              <a:rPr lang="ru-RU" sz="2400" i="1" dirty="0" smtClean="0"/>
              <a:t>2</a:t>
            </a:r>
            <a:r>
              <a:rPr lang="ru-RU" sz="2400" i="1" dirty="0"/>
              <a:t>. Разница в долготе составляет </a:t>
            </a:r>
            <a:r>
              <a:rPr lang="ru-RU" sz="2400" i="1" dirty="0" smtClean="0"/>
              <a:t>15</a:t>
            </a:r>
            <a:r>
              <a:rPr lang="ru-RU" sz="2400" i="1" dirty="0"/>
              <a:t>°</a:t>
            </a:r>
            <a:r>
              <a:rPr lang="ru-RU" sz="2400" i="1" dirty="0" smtClean="0"/>
              <a:t>+ 15</a:t>
            </a:r>
            <a:r>
              <a:rPr lang="ru-RU" sz="2400" i="1" dirty="0"/>
              <a:t>°</a:t>
            </a:r>
            <a:r>
              <a:rPr lang="ru-RU" sz="2400" i="1" dirty="0" smtClean="0"/>
              <a:t>: </a:t>
            </a:r>
            <a:r>
              <a:rPr lang="ru-RU" sz="2400" i="1" dirty="0"/>
              <a:t>3 = </a:t>
            </a:r>
            <a:r>
              <a:rPr lang="ru-RU" sz="2400" i="1" dirty="0" smtClean="0"/>
              <a:t>20</a:t>
            </a:r>
            <a:r>
              <a:rPr lang="ru-RU" sz="2400" i="1" dirty="0"/>
              <a:t>°</a:t>
            </a:r>
            <a:r>
              <a:rPr lang="ru-RU" sz="2400" i="1" dirty="0" smtClean="0"/>
              <a:t> </a:t>
            </a:r>
          </a:p>
          <a:p>
            <a:pPr marL="0" indent="0">
              <a:buNone/>
            </a:pPr>
            <a:r>
              <a:rPr lang="ru-RU" sz="2400" i="1" dirty="0" smtClean="0"/>
              <a:t>3</a:t>
            </a:r>
            <a:r>
              <a:rPr lang="ru-RU" sz="2400" i="1" dirty="0"/>
              <a:t>. Время в точке меньше, чем время на Гринвичском меридиане, значит, точка находится в западном полушарии </a:t>
            </a:r>
            <a:endParaRPr lang="ru-RU" sz="2400" i="1" dirty="0" smtClean="0"/>
          </a:p>
          <a:p>
            <a:pPr marL="0" indent="0">
              <a:buNone/>
            </a:pPr>
            <a:r>
              <a:rPr lang="ru-RU" sz="2400" i="1" dirty="0" smtClean="0"/>
              <a:t>      Ответ</a:t>
            </a:r>
            <a:r>
              <a:rPr lang="ru-RU" sz="2400" i="1" dirty="0"/>
              <a:t>: </a:t>
            </a:r>
            <a:r>
              <a:rPr lang="ru-RU" sz="2400" i="1" dirty="0" smtClean="0"/>
              <a:t>20</a:t>
            </a:r>
            <a:r>
              <a:rPr lang="ru-RU" sz="2400" i="1" dirty="0"/>
              <a:t>°</a:t>
            </a:r>
            <a:r>
              <a:rPr lang="ru-RU" sz="2400" i="1" dirty="0" smtClean="0"/>
              <a:t> </a:t>
            </a:r>
            <a:r>
              <a:rPr lang="ru-RU" sz="2400" i="1" dirty="0"/>
              <a:t>западной долготы</a:t>
            </a:r>
          </a:p>
        </p:txBody>
      </p:sp>
      <p:sp>
        <p:nvSpPr>
          <p:cNvPr id="6" name="Овал 5"/>
          <p:cNvSpPr/>
          <p:nvPr/>
        </p:nvSpPr>
        <p:spPr>
          <a:xfrm>
            <a:off x="1097463" y="1165214"/>
            <a:ext cx="489528" cy="42391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2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3782" y="378691"/>
            <a:ext cx="10344728" cy="5661891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№24</a:t>
            </a:r>
            <a:br>
              <a:rPr lang="ru-RU" sz="2800" dirty="0" smtClean="0"/>
            </a:br>
            <a:r>
              <a:rPr lang="ru-RU" sz="2800" dirty="0" smtClean="0"/>
              <a:t>Сравнение рейтинга стран по ИЧР</a:t>
            </a:r>
            <a:endParaRPr lang="ru-RU" sz="28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1349979" y="1915309"/>
            <a:ext cx="10047694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ЗАДАНИЕ.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 основе анализа данных таблицы справочных материалов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предположите, какая из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стран- Аргентина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или Уганда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находилась в 2017 г.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выше в рейтинге ООН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индексу человеческого развития (ИЧР).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Для обоснования Вашего ответа запишите необходимые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числовые данные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из таблицы и вычисления,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 основании которых Вы сделали своё предположение.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b="1" i="1" dirty="0" smtClean="0">
                <a:latin typeface="Arial" panose="020B0604020202020204" pitchFamily="34" charset="0"/>
              </a:rPr>
              <a:t>Для выполнения задания необходимо определить показатели по данным таблиц для каждой из стран: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b="1" i="1" dirty="0" smtClean="0">
                <a:latin typeface="Arial" panose="020B0604020202020204" pitchFamily="34" charset="0"/>
              </a:rPr>
              <a:t>1 </a:t>
            </a:r>
            <a:r>
              <a:rPr lang="ru-RU" altLang="ru-RU" b="1" i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ожидаемая продолжительность жизни,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b="1" i="1" dirty="0" smtClean="0">
                <a:latin typeface="Arial" panose="020B0604020202020204" pitchFamily="34" charset="0"/>
              </a:rPr>
              <a:t>2 </a:t>
            </a:r>
            <a:r>
              <a:rPr lang="ru-RU" altLang="ru-RU" b="1" i="1" dirty="0" smtClean="0">
                <a:solidFill>
                  <a:srgbClr val="0070C0"/>
                </a:solidFill>
                <a:latin typeface="Arial" panose="020B0604020202020204" pitchFamily="34" charset="0"/>
              </a:rPr>
              <a:t>численность населения,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b="1" i="1" dirty="0" smtClean="0">
                <a:latin typeface="Arial" panose="020B0604020202020204" pitchFamily="34" charset="0"/>
              </a:rPr>
              <a:t>3 </a:t>
            </a:r>
            <a:r>
              <a:rPr lang="ru-RU" altLang="ru-RU" b="1" i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ВВП</a:t>
            </a:r>
            <a:endParaRPr kumimoji="0" lang="ru-RU" altLang="ru-RU" sz="18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62051" y="794399"/>
            <a:ext cx="489528" cy="42391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95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332509" y="355842"/>
            <a:ext cx="11471564" cy="5661891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315399"/>
              </p:ext>
            </p:extLst>
          </p:nvPr>
        </p:nvGraphicFramePr>
        <p:xfrm>
          <a:off x="581892" y="2743200"/>
          <a:ext cx="10769598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9654">
                  <a:extLst>
                    <a:ext uri="{9D8B030D-6E8A-4147-A177-3AD203B41FA5}">
                      <a16:colId xmlns:a16="http://schemas.microsoft.com/office/drawing/2014/main" val="4014107601"/>
                    </a:ext>
                  </a:extLst>
                </a:gridCol>
                <a:gridCol w="1063590">
                  <a:extLst>
                    <a:ext uri="{9D8B030D-6E8A-4147-A177-3AD203B41FA5}">
                      <a16:colId xmlns:a16="http://schemas.microsoft.com/office/drawing/2014/main" val="726255304"/>
                    </a:ext>
                  </a:extLst>
                </a:gridCol>
                <a:gridCol w="1196622">
                  <a:extLst>
                    <a:ext uri="{9D8B030D-6E8A-4147-A177-3AD203B41FA5}">
                      <a16:colId xmlns:a16="http://schemas.microsoft.com/office/drawing/2014/main" val="2063658345"/>
                    </a:ext>
                  </a:extLst>
                </a:gridCol>
                <a:gridCol w="1063920">
                  <a:extLst>
                    <a:ext uri="{9D8B030D-6E8A-4147-A177-3AD203B41FA5}">
                      <a16:colId xmlns:a16="http://schemas.microsoft.com/office/drawing/2014/main" val="2923159481"/>
                    </a:ext>
                  </a:extLst>
                </a:gridCol>
                <a:gridCol w="1329324">
                  <a:extLst>
                    <a:ext uri="{9D8B030D-6E8A-4147-A177-3AD203B41FA5}">
                      <a16:colId xmlns:a16="http://schemas.microsoft.com/office/drawing/2014/main" val="3253382022"/>
                    </a:ext>
                  </a:extLst>
                </a:gridCol>
                <a:gridCol w="1196622">
                  <a:extLst>
                    <a:ext uri="{9D8B030D-6E8A-4147-A177-3AD203B41FA5}">
                      <a16:colId xmlns:a16="http://schemas.microsoft.com/office/drawing/2014/main" val="1666983961"/>
                    </a:ext>
                  </a:extLst>
                </a:gridCol>
                <a:gridCol w="1373140">
                  <a:extLst>
                    <a:ext uri="{9D8B030D-6E8A-4147-A177-3AD203B41FA5}">
                      <a16:colId xmlns:a16="http://schemas.microsoft.com/office/drawing/2014/main" val="3766031301"/>
                    </a:ext>
                  </a:extLst>
                </a:gridCol>
                <a:gridCol w="1173018">
                  <a:extLst>
                    <a:ext uri="{9D8B030D-6E8A-4147-A177-3AD203B41FA5}">
                      <a16:colId xmlns:a16="http://schemas.microsoft.com/office/drawing/2014/main" val="6659821"/>
                    </a:ext>
                  </a:extLst>
                </a:gridCol>
                <a:gridCol w="1043708">
                  <a:extLst>
                    <a:ext uri="{9D8B030D-6E8A-4147-A177-3AD203B41FA5}">
                      <a16:colId xmlns:a16="http://schemas.microsoft.com/office/drawing/2014/main" val="2110000174"/>
                    </a:ext>
                  </a:extLst>
                </a:gridCol>
              </a:tblGrid>
              <a:tr h="1379739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Страна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Числен-</a:t>
                      </a:r>
                      <a:r>
                        <a:rPr lang="ru-RU" dirty="0" err="1" smtClean="0">
                          <a:effectLst/>
                        </a:rPr>
                        <a:t>ность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r>
                        <a:rPr lang="ru-RU" dirty="0" err="1" smtClean="0">
                          <a:effectLst/>
                        </a:rPr>
                        <a:t>населе-ния</a:t>
                      </a:r>
                      <a:r>
                        <a:rPr lang="ru-RU" dirty="0">
                          <a:effectLst/>
                        </a:rPr>
                        <a:t>, млн человек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effectLst/>
                        </a:rPr>
                        <a:t>Рождае-мость</a:t>
                      </a:r>
                      <a:r>
                        <a:rPr lang="ru-RU" dirty="0">
                          <a:effectLst/>
                        </a:rPr>
                        <a:t>, %</a:t>
                      </a:r>
                      <a:r>
                        <a:rPr lang="ru-RU" baseline="-25000" dirty="0">
                          <a:effectLst/>
                        </a:rPr>
                        <a:t>0</a:t>
                      </a:r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effectLst/>
                        </a:rPr>
                        <a:t>Смерт-ность</a:t>
                      </a:r>
                      <a:r>
                        <a:rPr lang="ru-RU" dirty="0">
                          <a:effectLst/>
                        </a:rPr>
                        <a:t>, %</a:t>
                      </a:r>
                      <a:r>
                        <a:rPr lang="ru-RU" baseline="-25000" dirty="0">
                          <a:effectLst/>
                        </a:rPr>
                        <a:t>0</a:t>
                      </a:r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Плотность населения, человек на км</a:t>
                      </a:r>
                      <a:r>
                        <a:rPr lang="ru-RU" baseline="30000">
                          <a:effectLst/>
                        </a:rPr>
                        <a:t>2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Доля </a:t>
                      </a:r>
                      <a:r>
                        <a:rPr lang="ru-RU" dirty="0" smtClean="0">
                          <a:effectLst/>
                        </a:rPr>
                        <a:t>городско-</a:t>
                      </a:r>
                      <a:r>
                        <a:rPr lang="ru-RU" dirty="0" err="1" smtClean="0">
                          <a:effectLst/>
                        </a:rPr>
                        <a:t>го</a:t>
                      </a:r>
                      <a:r>
                        <a:rPr lang="ru-RU" baseline="0" dirty="0" smtClean="0">
                          <a:effectLst/>
                        </a:rPr>
                        <a:t> </a:t>
                      </a:r>
                      <a:r>
                        <a:rPr lang="ru-RU" dirty="0" err="1" smtClean="0">
                          <a:effectLst/>
                        </a:rPr>
                        <a:t>насе-ления</a:t>
                      </a:r>
                      <a:r>
                        <a:rPr lang="ru-RU" dirty="0">
                          <a:effectLst/>
                        </a:rPr>
                        <a:t>, 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Ожидаемая продолжи-</a:t>
                      </a:r>
                      <a:r>
                        <a:rPr lang="ru-RU" dirty="0" err="1" smtClean="0">
                          <a:effectLst/>
                        </a:rPr>
                        <a:t>тельность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r>
                        <a:rPr lang="ru-RU" dirty="0">
                          <a:effectLst/>
                        </a:rPr>
                        <a:t>жизни, лет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Доля лиц в возрасте младше 15 лет, 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Доля лиц в возрасте старше 65 лет, 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582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Аргентина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42,7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641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Уганда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>
                          <a:effectLst/>
                        </a:rPr>
                        <a:t>44,1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>
                          <a:effectLst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229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>
                          <a:effectLst/>
                        </a:rPr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9565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81892" y="355842"/>
            <a:ext cx="1076959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1800" b="1" cap="none" dirty="0" smtClean="0">
                <a:latin typeface="Arial" panose="020B0604020202020204" pitchFamily="34" charset="0"/>
              </a:rPr>
              <a:t>1.  </a:t>
            </a:r>
            <a:r>
              <a:rPr lang="ru-RU" altLang="ru-RU" sz="2400" cap="none" dirty="0" smtClean="0">
                <a:latin typeface="Arial" panose="020B0604020202020204" pitchFamily="34" charset="0"/>
              </a:rPr>
              <a:t>По данным таблицы демографических показателей </a:t>
            </a:r>
            <a:r>
              <a:rPr lang="ru-RU" altLang="ru-RU" sz="2400" cap="none" dirty="0" smtClean="0">
                <a:solidFill>
                  <a:srgbClr val="0070C0"/>
                </a:solidFill>
                <a:latin typeface="Arial" panose="020B0604020202020204" pitchFamily="34" charset="0"/>
              </a:rPr>
              <a:t>определяем  </a:t>
            </a:r>
            <a:r>
              <a:rPr lang="ru-RU" altLang="ru-RU" sz="2400" cap="none" dirty="0" smtClean="0">
                <a:latin typeface="Arial" panose="020B0604020202020204" pitchFamily="34" charset="0"/>
              </a:rPr>
              <a:t>среднюю ожидаемую продолжительность жизни:  </a:t>
            </a:r>
            <a:br>
              <a:rPr lang="ru-RU" altLang="ru-RU" sz="2400" cap="none" dirty="0" smtClean="0">
                <a:latin typeface="Arial" panose="020B0604020202020204" pitchFamily="34" charset="0"/>
              </a:rPr>
            </a:br>
            <a:r>
              <a:rPr lang="ru-RU" altLang="ru-RU" sz="2400" cap="none" dirty="0" smtClean="0">
                <a:latin typeface="Arial" panose="020B0604020202020204" pitchFamily="34" charset="0"/>
              </a:rPr>
              <a:t>в Аргентине 77 лет, а в Уганде 63   года.  </a:t>
            </a:r>
            <a:br>
              <a:rPr lang="ru-RU" altLang="ru-RU" sz="2400" cap="none" dirty="0" smtClean="0">
                <a:latin typeface="Arial" panose="020B0604020202020204" pitchFamily="34" charset="0"/>
              </a:rPr>
            </a:br>
            <a:r>
              <a:rPr lang="ru-RU" altLang="ru-RU" sz="2400" cap="none" dirty="0" smtClean="0">
                <a:latin typeface="Arial" panose="020B0604020202020204" pitchFamily="34" charset="0"/>
              </a:rPr>
              <a:t>В Аргентине этот показатель выше т.к.  77 </a:t>
            </a:r>
            <a:r>
              <a:rPr lang="ru-RU" sz="2400" dirty="0" smtClean="0"/>
              <a:t>&gt; </a:t>
            </a:r>
            <a:r>
              <a:rPr lang="ru-RU" altLang="ru-RU" sz="2400" cap="none" dirty="0" smtClean="0">
                <a:latin typeface="Arial" panose="020B0604020202020204" pitchFamily="34" charset="0"/>
              </a:rPr>
              <a:t>63</a:t>
            </a:r>
            <a:endParaRPr kumimoji="0" lang="ru-RU" alt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026400" y="5103091"/>
            <a:ext cx="895927" cy="70196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026400" y="4319101"/>
            <a:ext cx="895927" cy="70196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20799" y="1932816"/>
            <a:ext cx="101045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latin typeface="Arial" panose="020B0604020202020204" pitchFamily="34" charset="0"/>
              </a:rPr>
              <a:t>ТАБЛИЦА 1.</a:t>
            </a:r>
          </a:p>
          <a:p>
            <a:r>
              <a:rPr lang="ru-RU" altLang="ru-RU" b="1" dirty="0" smtClean="0">
                <a:latin typeface="Arial" panose="020B0604020202020204" pitchFamily="34" charset="0"/>
              </a:rPr>
              <a:t>Основные </a:t>
            </a:r>
            <a:r>
              <a:rPr lang="ru-RU" altLang="ru-RU" b="1" dirty="0">
                <a:latin typeface="Arial" panose="020B0604020202020204" pitchFamily="34" charset="0"/>
              </a:rPr>
              <a:t>демографические показатели некоторых стран Южной Америки и Африки</a:t>
            </a:r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8474363" y="753435"/>
            <a:ext cx="300183" cy="230380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42368" y="5715108"/>
            <a:ext cx="4305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ОПРЕДЕЛЯЕМ </a:t>
            </a:r>
            <a:r>
              <a:rPr lang="ru-RU" dirty="0" smtClean="0"/>
              <a:t>ЧИСЛЕННОСТЬ НАСЕЛЕНИЯ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1482435" y="4272262"/>
            <a:ext cx="517236" cy="149760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999671" y="5111280"/>
            <a:ext cx="895927" cy="45824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999671" y="4501119"/>
            <a:ext cx="895927" cy="51723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87745" y="928713"/>
            <a:ext cx="489528" cy="42391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51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62181" y="378691"/>
            <a:ext cx="10889673" cy="5661891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400" dirty="0" smtClean="0"/>
              <a:t>2.</a:t>
            </a:r>
            <a:r>
              <a:rPr lang="ru-RU" altLang="ru-RU" sz="2400" cap="none" dirty="0">
                <a:latin typeface="Arial" panose="020B0604020202020204" pitchFamily="34" charset="0"/>
              </a:rPr>
              <a:t> По данным таблицы </a:t>
            </a:r>
            <a:r>
              <a:rPr lang="ru-RU" altLang="ru-RU" sz="2400" cap="none" dirty="0" smtClean="0">
                <a:latin typeface="Arial" panose="020B0604020202020204" pitchFamily="34" charset="0"/>
              </a:rPr>
              <a:t>показателей социально-экономического развития </a:t>
            </a:r>
            <a:r>
              <a:rPr lang="ru-RU" altLang="ru-RU" sz="2400" cap="none" dirty="0">
                <a:solidFill>
                  <a:srgbClr val="0070C0"/>
                </a:solidFill>
                <a:latin typeface="Arial" panose="020B0604020202020204" pitchFamily="34" charset="0"/>
              </a:rPr>
              <a:t>определяем </a:t>
            </a:r>
            <a:r>
              <a:rPr lang="ru-RU" altLang="ru-RU" sz="2400" cap="none" dirty="0" smtClean="0">
                <a:solidFill>
                  <a:srgbClr val="0070C0"/>
                </a:solidFill>
                <a:latin typeface="Arial" panose="020B0604020202020204" pitchFamily="34" charset="0"/>
              </a:rPr>
              <a:t>ВВП стран: </a:t>
            </a:r>
            <a:r>
              <a:rPr lang="ru-RU" altLang="ru-RU" sz="2400" cap="none" dirty="0" smtClean="0">
                <a:latin typeface="Arial" panose="020B0604020202020204" pitchFamily="34" charset="0"/>
              </a:rPr>
              <a:t>в Аргентине 922,1 </a:t>
            </a:r>
            <a:r>
              <a:rPr lang="ru-RU" altLang="ru-RU" sz="2400" cap="none" dirty="0" err="1" smtClean="0">
                <a:latin typeface="Arial" panose="020B0604020202020204" pitchFamily="34" charset="0"/>
              </a:rPr>
              <a:t>млрд.долл</a:t>
            </a:r>
            <a:r>
              <a:rPr lang="ru-RU" altLang="ru-RU" sz="2400" cap="none" dirty="0" smtClean="0">
                <a:latin typeface="Arial" panose="020B0604020202020204" pitchFamily="34" charset="0"/>
              </a:rPr>
              <a:t>.,      в Уганде 89,1 </a:t>
            </a:r>
            <a:r>
              <a:rPr lang="ru-RU" altLang="ru-RU" sz="2400" cap="none" dirty="0" err="1" smtClean="0">
                <a:latin typeface="Arial" panose="020B0604020202020204" pitchFamily="34" charset="0"/>
              </a:rPr>
              <a:t>млрд.долл</a:t>
            </a:r>
            <a:r>
              <a:rPr lang="ru-RU" altLang="ru-RU" sz="2400" cap="none" dirty="0" smtClean="0">
                <a:latin typeface="Arial" panose="020B0604020202020204" pitchFamily="34" charset="0"/>
              </a:rPr>
              <a:t>.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77038"/>
              </p:ext>
            </p:extLst>
          </p:nvPr>
        </p:nvGraphicFramePr>
        <p:xfrm>
          <a:off x="1451577" y="2724100"/>
          <a:ext cx="9874381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438">
                  <a:extLst>
                    <a:ext uri="{9D8B030D-6E8A-4147-A177-3AD203B41FA5}">
                      <a16:colId xmlns:a16="http://schemas.microsoft.com/office/drawing/2014/main" val="1817930786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900855741"/>
                    </a:ext>
                  </a:extLst>
                </a:gridCol>
                <a:gridCol w="820854">
                  <a:extLst>
                    <a:ext uri="{9D8B030D-6E8A-4147-A177-3AD203B41FA5}">
                      <a16:colId xmlns:a16="http://schemas.microsoft.com/office/drawing/2014/main" val="1309574296"/>
                    </a:ext>
                  </a:extLst>
                </a:gridCol>
                <a:gridCol w="1145309">
                  <a:extLst>
                    <a:ext uri="{9D8B030D-6E8A-4147-A177-3AD203B41FA5}">
                      <a16:colId xmlns:a16="http://schemas.microsoft.com/office/drawing/2014/main" val="3730056586"/>
                    </a:ext>
                  </a:extLst>
                </a:gridCol>
                <a:gridCol w="915151">
                  <a:extLst>
                    <a:ext uri="{9D8B030D-6E8A-4147-A177-3AD203B41FA5}">
                      <a16:colId xmlns:a16="http://schemas.microsoft.com/office/drawing/2014/main" val="1680176728"/>
                    </a:ext>
                  </a:extLst>
                </a:gridCol>
                <a:gridCol w="876704">
                  <a:extLst>
                    <a:ext uri="{9D8B030D-6E8A-4147-A177-3AD203B41FA5}">
                      <a16:colId xmlns:a16="http://schemas.microsoft.com/office/drawing/2014/main" val="3186413254"/>
                    </a:ext>
                  </a:extLst>
                </a:gridCol>
                <a:gridCol w="1154545">
                  <a:extLst>
                    <a:ext uri="{9D8B030D-6E8A-4147-A177-3AD203B41FA5}">
                      <a16:colId xmlns:a16="http://schemas.microsoft.com/office/drawing/2014/main" val="1691168917"/>
                    </a:ext>
                  </a:extLst>
                </a:gridCol>
                <a:gridCol w="1006764">
                  <a:extLst>
                    <a:ext uri="{9D8B030D-6E8A-4147-A177-3AD203B41FA5}">
                      <a16:colId xmlns:a16="http://schemas.microsoft.com/office/drawing/2014/main" val="1370661812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4002054409"/>
                    </a:ext>
                  </a:extLst>
                </a:gridCol>
                <a:gridCol w="981233">
                  <a:extLst>
                    <a:ext uri="{9D8B030D-6E8A-4147-A177-3AD203B41FA5}">
                      <a16:colId xmlns:a16="http://schemas.microsoft.com/office/drawing/2014/main" val="3480822762"/>
                    </a:ext>
                  </a:extLst>
                </a:gridCol>
              </a:tblGrid>
              <a:tr h="410391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Страна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effectLst/>
                        </a:rPr>
                        <a:t>Объе̄м</a:t>
                      </a:r>
                      <a:r>
                        <a:rPr lang="ru-RU" dirty="0">
                          <a:effectLst/>
                        </a:rPr>
                        <a:t> ВВП, млрд </a:t>
                      </a:r>
                      <a:endParaRPr lang="ru-RU" dirty="0" smtClean="0">
                        <a:effectLst/>
                      </a:endParaRPr>
                    </a:p>
                    <a:p>
                      <a:pPr algn="ctr"/>
                      <a:r>
                        <a:rPr lang="ru-RU" dirty="0" smtClean="0">
                          <a:effectLst/>
                        </a:rPr>
                        <a:t>долл</a:t>
                      </a:r>
                      <a:r>
                        <a:rPr lang="ru-RU" dirty="0">
                          <a:effectLst/>
                        </a:rPr>
                        <a:t>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Структура ВВП, %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Структура занятости населения, %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Объем </a:t>
                      </a:r>
                      <a:r>
                        <a:rPr lang="ru-RU" dirty="0" smtClean="0">
                          <a:effectLst/>
                        </a:rPr>
                        <a:t>экспорта, </a:t>
                      </a:r>
                      <a:r>
                        <a:rPr lang="ru-RU" dirty="0">
                          <a:effectLst/>
                        </a:rPr>
                        <a:t>млрд </a:t>
                      </a:r>
                      <a:endParaRPr lang="ru-RU" dirty="0" smtClean="0">
                        <a:effectLst/>
                      </a:endParaRPr>
                    </a:p>
                    <a:p>
                      <a:pPr algn="ctr"/>
                      <a:r>
                        <a:rPr lang="ru-RU" dirty="0" smtClean="0">
                          <a:effectLst/>
                        </a:rPr>
                        <a:t>долл</a:t>
                      </a:r>
                      <a:r>
                        <a:rPr lang="ru-RU" dirty="0">
                          <a:effectLst/>
                        </a:rPr>
                        <a:t>.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Объем </a:t>
                      </a:r>
                      <a:r>
                        <a:rPr lang="ru-RU" dirty="0" smtClean="0">
                          <a:effectLst/>
                        </a:rPr>
                        <a:t>с/х-</a:t>
                      </a:r>
                      <a:r>
                        <a:rPr lang="ru-RU" dirty="0" err="1" smtClean="0">
                          <a:effectLst/>
                        </a:rPr>
                        <a:t>го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экспорта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dirty="0">
                          <a:effectLst/>
                        </a:rPr>
                        <a:t>млрд </a:t>
                      </a:r>
                      <a:endParaRPr lang="ru-RU" dirty="0" smtClean="0">
                        <a:effectLst/>
                      </a:endParaRPr>
                    </a:p>
                    <a:p>
                      <a:pPr algn="ctr"/>
                      <a:r>
                        <a:rPr lang="ru-RU" dirty="0" smtClean="0">
                          <a:effectLst/>
                        </a:rPr>
                        <a:t>долл</a:t>
                      </a:r>
                      <a:r>
                        <a:rPr lang="ru-RU" dirty="0">
                          <a:effectLst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79043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Сфера услуг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Промышленность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effectLst/>
                        </a:rPr>
                        <a:t>Сельс</a:t>
                      </a:r>
                      <a:r>
                        <a:rPr lang="ru-RU" sz="1800" dirty="0" smtClean="0">
                          <a:effectLst/>
                        </a:rPr>
                        <a:t>-кое </a:t>
                      </a:r>
                      <a:r>
                        <a:rPr lang="ru-RU" sz="1600" dirty="0" err="1" smtClean="0">
                          <a:effectLst/>
                        </a:rPr>
                        <a:t>хозяйст</a:t>
                      </a:r>
                      <a:r>
                        <a:rPr lang="ru-RU" sz="1600" dirty="0" smtClean="0">
                          <a:effectLst/>
                        </a:rPr>
                        <a:t>-во</a:t>
                      </a:r>
                      <a:endParaRPr lang="ru-RU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Сфера услуг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Промышленность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effectLst/>
                        </a:rPr>
                        <a:t>Сельс</a:t>
                      </a:r>
                      <a:r>
                        <a:rPr lang="ru-RU" sz="1800" dirty="0" smtClean="0">
                          <a:effectLst/>
                        </a:rPr>
                        <a:t>-кое хо-</a:t>
                      </a:r>
                      <a:r>
                        <a:rPr lang="ru-RU" sz="1800" dirty="0" err="1" smtClean="0">
                          <a:effectLst/>
                        </a:rPr>
                        <a:t>зяйство</a:t>
                      </a:r>
                      <a:endParaRPr lang="ru-RU" sz="1800" dirty="0">
                        <a:effectLst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608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err="1" smtClean="0">
                          <a:effectLst/>
                        </a:rPr>
                        <a:t>Арген</a:t>
                      </a:r>
                      <a:r>
                        <a:rPr lang="ru-RU" dirty="0" smtClean="0">
                          <a:effectLst/>
                        </a:rPr>
                        <a:t>-тина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922,1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61,1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28,1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10,8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58,43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37,4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556756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867240"/>
              </p:ext>
            </p:extLst>
          </p:nvPr>
        </p:nvGraphicFramePr>
        <p:xfrm>
          <a:off x="1451577" y="5200831"/>
          <a:ext cx="9874381" cy="516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438">
                  <a:extLst>
                    <a:ext uri="{9D8B030D-6E8A-4147-A177-3AD203B41FA5}">
                      <a16:colId xmlns:a16="http://schemas.microsoft.com/office/drawing/2014/main" val="3041753824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3770670382"/>
                    </a:ext>
                  </a:extLst>
                </a:gridCol>
                <a:gridCol w="820854">
                  <a:extLst>
                    <a:ext uri="{9D8B030D-6E8A-4147-A177-3AD203B41FA5}">
                      <a16:colId xmlns:a16="http://schemas.microsoft.com/office/drawing/2014/main" val="811851547"/>
                    </a:ext>
                  </a:extLst>
                </a:gridCol>
                <a:gridCol w="1145309">
                  <a:extLst>
                    <a:ext uri="{9D8B030D-6E8A-4147-A177-3AD203B41FA5}">
                      <a16:colId xmlns:a16="http://schemas.microsoft.com/office/drawing/2014/main" val="1438413794"/>
                    </a:ext>
                  </a:extLst>
                </a:gridCol>
                <a:gridCol w="915151">
                  <a:extLst>
                    <a:ext uri="{9D8B030D-6E8A-4147-A177-3AD203B41FA5}">
                      <a16:colId xmlns:a16="http://schemas.microsoft.com/office/drawing/2014/main" val="4029861108"/>
                    </a:ext>
                  </a:extLst>
                </a:gridCol>
                <a:gridCol w="895176">
                  <a:extLst>
                    <a:ext uri="{9D8B030D-6E8A-4147-A177-3AD203B41FA5}">
                      <a16:colId xmlns:a16="http://schemas.microsoft.com/office/drawing/2014/main" val="2574814292"/>
                    </a:ext>
                  </a:extLst>
                </a:gridCol>
                <a:gridCol w="1136073">
                  <a:extLst>
                    <a:ext uri="{9D8B030D-6E8A-4147-A177-3AD203B41FA5}">
                      <a16:colId xmlns:a16="http://schemas.microsoft.com/office/drawing/2014/main" val="2538930563"/>
                    </a:ext>
                  </a:extLst>
                </a:gridCol>
                <a:gridCol w="1006764">
                  <a:extLst>
                    <a:ext uri="{9D8B030D-6E8A-4147-A177-3AD203B41FA5}">
                      <a16:colId xmlns:a16="http://schemas.microsoft.com/office/drawing/2014/main" val="3755033877"/>
                    </a:ext>
                  </a:extLst>
                </a:gridCol>
                <a:gridCol w="1052945">
                  <a:extLst>
                    <a:ext uri="{9D8B030D-6E8A-4147-A177-3AD203B41FA5}">
                      <a16:colId xmlns:a16="http://schemas.microsoft.com/office/drawing/2014/main" val="2777551194"/>
                    </a:ext>
                  </a:extLst>
                </a:gridCol>
                <a:gridCol w="981233">
                  <a:extLst>
                    <a:ext uri="{9D8B030D-6E8A-4147-A177-3AD203B41FA5}">
                      <a16:colId xmlns:a16="http://schemas.microsoft.com/office/drawing/2014/main" val="3269976254"/>
                    </a:ext>
                  </a:extLst>
                </a:gridCol>
              </a:tblGrid>
              <a:tr h="516478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Уганда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89,1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50,7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21,1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28,2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420972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51576" y="1827262"/>
            <a:ext cx="98743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latin typeface="Arial" panose="020B0604020202020204" pitchFamily="34" charset="0"/>
              </a:rPr>
              <a:t>ТАБЛИЦА 2.</a:t>
            </a:r>
          </a:p>
          <a:p>
            <a:r>
              <a:rPr lang="ru-RU" altLang="ru-RU" b="1" dirty="0" smtClean="0">
                <a:latin typeface="Arial" panose="020B0604020202020204" pitchFamily="34" charset="0"/>
              </a:rPr>
              <a:t>Основные показатели социально-экономического развития некоторых стран Южной Америки и Африки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902527" y="1537794"/>
            <a:ext cx="847437" cy="159256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2454563" y="4316661"/>
            <a:ext cx="895927" cy="70196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459181" y="5132020"/>
            <a:ext cx="895927" cy="70196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17417" y="777765"/>
            <a:ext cx="489528" cy="42391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61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748145" y="309195"/>
            <a:ext cx="10631055" cy="5726923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492463" y="3172656"/>
            <a:ext cx="11203709" cy="2752436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3678" y="391251"/>
            <a:ext cx="10019985" cy="14473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</a:t>
            </a:r>
            <a:r>
              <a:rPr lang="ru-RU" sz="2200" cap="none" dirty="0" smtClean="0">
                <a:solidFill>
                  <a:schemeClr val="accent2">
                    <a:lumMod val="50000"/>
                  </a:schemeClr>
                </a:solidFill>
              </a:rPr>
              <a:t>По данным таблицы 1 </a:t>
            </a:r>
            <a:r>
              <a:rPr lang="ru-RU" sz="2200" cap="none" dirty="0" smtClean="0">
                <a:solidFill>
                  <a:srgbClr val="0070C0"/>
                </a:solidFill>
              </a:rPr>
              <a:t>определяем численность населения стран: </a:t>
            </a:r>
            <a:br>
              <a:rPr lang="ru-RU" sz="2200" cap="none" dirty="0" smtClean="0">
                <a:solidFill>
                  <a:srgbClr val="0070C0"/>
                </a:solidFill>
              </a:rPr>
            </a:br>
            <a:r>
              <a:rPr lang="ru-RU" sz="2200" cap="none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sz="2200" cap="none" dirty="0" smtClean="0">
                <a:solidFill>
                  <a:schemeClr val="accent2">
                    <a:lumMod val="50000"/>
                  </a:schemeClr>
                </a:solidFill>
              </a:rPr>
              <a:t>ргентина 42,7 </a:t>
            </a:r>
            <a:r>
              <a:rPr lang="ru-RU" sz="2200" cap="none" dirty="0" err="1" smtClean="0">
                <a:solidFill>
                  <a:schemeClr val="accent2">
                    <a:lumMod val="50000"/>
                  </a:schemeClr>
                </a:solidFill>
              </a:rPr>
              <a:t>млн.чел</a:t>
            </a:r>
            <a:r>
              <a:rPr lang="ru-RU" sz="2200" cap="none" dirty="0" smtClean="0">
                <a:solidFill>
                  <a:schemeClr val="accent2">
                    <a:lumMod val="50000"/>
                  </a:schemeClr>
                </a:solidFill>
              </a:rPr>
              <a:t>,   </a:t>
            </a:r>
            <a:r>
              <a:rPr lang="ru-RU" sz="2200" cap="none" dirty="0">
                <a:solidFill>
                  <a:schemeClr val="accent2">
                    <a:lumMod val="50000"/>
                  </a:schemeClr>
                </a:solidFill>
              </a:rPr>
              <a:t>У</a:t>
            </a:r>
            <a:r>
              <a:rPr lang="ru-RU" sz="2200" cap="none" dirty="0" smtClean="0">
                <a:solidFill>
                  <a:schemeClr val="accent2">
                    <a:lumMod val="50000"/>
                  </a:schemeClr>
                </a:solidFill>
              </a:rPr>
              <a:t>ганда 44,1 </a:t>
            </a:r>
            <a:r>
              <a:rPr lang="ru-RU" sz="2200" cap="none" dirty="0" err="1" smtClean="0">
                <a:solidFill>
                  <a:schemeClr val="accent2">
                    <a:lumMod val="50000"/>
                  </a:schemeClr>
                </a:solidFill>
              </a:rPr>
              <a:t>млн.чел</a:t>
            </a:r>
            <a:r>
              <a:rPr lang="ru-RU" sz="2200" cap="none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ru-RU" sz="2200" cap="none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cap="none" dirty="0" smtClean="0"/>
              <a:t> и </a:t>
            </a:r>
            <a:r>
              <a:rPr lang="ru-RU" sz="2200" cap="none" dirty="0" smtClean="0">
                <a:solidFill>
                  <a:srgbClr val="0070C0"/>
                </a:solidFill>
              </a:rPr>
              <a:t>рассчитываем показатель ВВП на 1 душу населения </a:t>
            </a:r>
            <a:r>
              <a:rPr lang="ru-RU" sz="2200" cap="none" dirty="0" smtClean="0">
                <a:solidFill>
                  <a:schemeClr val="accent2">
                    <a:lumMod val="50000"/>
                  </a:schemeClr>
                </a:solidFill>
              </a:rPr>
              <a:t>по формуле:</a:t>
            </a:r>
            <a:br>
              <a:rPr lang="ru-RU" sz="2200" cap="none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                  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ВВП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на душу нас.= ВВП / численность населения</a:t>
            </a: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92909" y="2050412"/>
            <a:ext cx="10718800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Расчет ВВП на душу населения в Аргентине:</a:t>
            </a:r>
            <a:r>
              <a:rPr lang="ru-RU" altLang="ru-RU" sz="1800" dirty="0">
                <a:latin typeface="Arial" panose="020B0604020202020204" pitchFamily="34" charset="0"/>
              </a:rPr>
              <a:t> 922100 : </a:t>
            </a:r>
            <a:r>
              <a:rPr lang="ru-RU" altLang="ru-RU" sz="1800" dirty="0" smtClean="0">
                <a:latin typeface="Arial" panose="020B0604020202020204" pitchFamily="34" charset="0"/>
              </a:rPr>
              <a:t>42,7 =</a:t>
            </a:r>
            <a:r>
              <a:rPr lang="ru-RU" altLang="ru-RU" sz="1800" dirty="0">
                <a:latin typeface="Arial" panose="020B0604020202020204" pitchFamily="34" charset="0"/>
              </a:rPr>
              <a:t> 21 595 </a:t>
            </a:r>
            <a:r>
              <a:rPr lang="ru-RU" altLang="ru-RU" sz="1800" dirty="0" smtClean="0">
                <a:latin typeface="Arial" panose="020B0604020202020204" pitchFamily="34" charset="0"/>
              </a:rPr>
              <a:t>(долл.)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Расчет ВВП на душу населения </a:t>
            </a:r>
            <a:r>
              <a:rPr lang="ru-RU" altLang="ru-RU" sz="1800" dirty="0" smtClean="0">
                <a:latin typeface="Arial" panose="020B0604020202020204" pitchFamily="34" charset="0"/>
              </a:rPr>
              <a:t>в Уганде: </a:t>
            </a:r>
            <a:r>
              <a:rPr lang="ru-RU" altLang="ru-RU" sz="1800" dirty="0">
                <a:latin typeface="Arial" panose="020B0604020202020204" pitchFamily="34" charset="0"/>
              </a:rPr>
              <a:t>89100 : </a:t>
            </a:r>
            <a:r>
              <a:rPr lang="ru-RU" altLang="ru-RU" sz="1800" dirty="0" smtClean="0">
                <a:latin typeface="Arial" panose="020B0604020202020204" pitchFamily="34" charset="0"/>
              </a:rPr>
              <a:t>44,1= </a:t>
            </a:r>
            <a:r>
              <a:rPr lang="ru-RU" altLang="ru-RU" sz="1800" dirty="0">
                <a:latin typeface="Arial" panose="020B0604020202020204" pitchFamily="34" charset="0"/>
              </a:rPr>
              <a:t>2020 </a:t>
            </a:r>
            <a:r>
              <a:rPr lang="ru-RU" altLang="ru-RU" sz="1800" dirty="0" smtClean="0">
                <a:latin typeface="Arial" panose="020B0604020202020204" pitchFamily="34" charset="0"/>
              </a:rPr>
              <a:t>(долл.)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80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latin typeface="Arial" panose="020B0604020202020204" pitchFamily="34" charset="0"/>
              </a:rPr>
              <a:t>4. </a:t>
            </a:r>
            <a:r>
              <a:rPr lang="ru-RU" altLang="ru-RU" sz="1800" dirty="0" smtClean="0">
                <a:latin typeface="Arial" panose="020B0604020202020204" pitchFamily="34" charset="0"/>
              </a:rPr>
              <a:t>В бланке ответов №2 записываем: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80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800" i="1" dirty="0" smtClean="0">
                <a:latin typeface="Arial" panose="020B0604020202020204" pitchFamily="34" charset="0"/>
              </a:rPr>
              <a:t>Выше в рейтинге ООН по ИЧР находится Аргентина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i="1" dirty="0" smtClean="0">
                <a:latin typeface="Arial" panose="020B0604020202020204" pitchFamily="34" charset="0"/>
              </a:rPr>
              <a:t>Довод №1. Средняя ожидаемая </a:t>
            </a:r>
            <a:r>
              <a:rPr lang="ru-RU" altLang="ru-RU" sz="1800" i="1" dirty="0">
                <a:latin typeface="Arial" panose="020B0604020202020204" pitchFamily="34" charset="0"/>
              </a:rPr>
              <a:t>продолжительность жизни:  </a:t>
            </a:r>
            <a:r>
              <a:rPr lang="ru-RU" altLang="ru-RU" sz="1800" i="1" dirty="0" smtClean="0">
                <a:latin typeface="Arial" panose="020B0604020202020204" pitchFamily="34" charset="0"/>
              </a:rPr>
              <a:t>в </a:t>
            </a:r>
            <a:r>
              <a:rPr lang="ru-RU" altLang="ru-RU" sz="1800" i="1" dirty="0">
                <a:latin typeface="Arial" panose="020B0604020202020204" pitchFamily="34" charset="0"/>
              </a:rPr>
              <a:t>Аргентине 77 лет, </a:t>
            </a:r>
            <a:endParaRPr lang="ru-RU" altLang="ru-RU" sz="1800" i="1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i="1" dirty="0" smtClean="0">
                <a:latin typeface="Arial" panose="020B0604020202020204" pitchFamily="34" charset="0"/>
              </a:rPr>
              <a:t>а </a:t>
            </a:r>
            <a:r>
              <a:rPr lang="ru-RU" altLang="ru-RU" sz="1800" i="1" dirty="0">
                <a:latin typeface="Arial" panose="020B0604020202020204" pitchFamily="34" charset="0"/>
              </a:rPr>
              <a:t>в Уганде 63   года.  </a:t>
            </a:r>
            <a:r>
              <a:rPr lang="ru-RU" altLang="ru-RU" sz="1800" i="1" dirty="0" smtClean="0">
                <a:latin typeface="Arial" panose="020B0604020202020204" pitchFamily="34" charset="0"/>
              </a:rPr>
              <a:t>В </a:t>
            </a:r>
            <a:r>
              <a:rPr lang="ru-RU" altLang="ru-RU" sz="1800" i="1" dirty="0">
                <a:latin typeface="Arial" panose="020B0604020202020204" pitchFamily="34" charset="0"/>
              </a:rPr>
              <a:t>Аргентине этот показатель выше т.к.  77 </a:t>
            </a:r>
            <a:r>
              <a:rPr lang="ru-RU" sz="1800" i="1" dirty="0"/>
              <a:t>&gt; </a:t>
            </a:r>
            <a:r>
              <a:rPr lang="ru-RU" altLang="ru-RU" sz="1800" i="1" dirty="0" smtClean="0">
                <a:latin typeface="Arial" panose="020B0604020202020204" pitchFamily="34" charset="0"/>
              </a:rPr>
              <a:t>63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i="1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Довод №2. </a:t>
            </a:r>
            <a:r>
              <a:rPr lang="ru-RU" altLang="ru-RU" sz="1800" i="1" dirty="0">
                <a:latin typeface="Arial" panose="020B0604020202020204" pitchFamily="34" charset="0"/>
              </a:rPr>
              <a:t>В</a:t>
            </a:r>
            <a:r>
              <a:rPr kumimoji="0" lang="ru-RU" alt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Аргентине выше ВВП на душу населения,</a:t>
            </a:r>
            <a:r>
              <a:rPr kumimoji="0" lang="ru-RU" altLang="ru-RU" sz="1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его расчет: </a:t>
            </a:r>
            <a:r>
              <a:rPr lang="ru-RU" altLang="ru-RU" sz="1800" i="1" dirty="0" smtClean="0">
                <a:latin typeface="Arial" panose="020B0604020202020204" pitchFamily="34" charset="0"/>
              </a:rPr>
              <a:t>922100 </a:t>
            </a:r>
            <a:r>
              <a:rPr lang="ru-RU" altLang="ru-RU" sz="1800" i="1" dirty="0">
                <a:latin typeface="Arial" panose="020B0604020202020204" pitchFamily="34" charset="0"/>
              </a:rPr>
              <a:t>: 42,7 = 21 595 (долл.)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i="1" dirty="0" smtClean="0">
                <a:latin typeface="Arial" panose="020B0604020202020204" pitchFamily="34" charset="0"/>
              </a:rPr>
              <a:t>ВВП на душу населения в Уганде ниже, его расчет: </a:t>
            </a:r>
            <a:r>
              <a:rPr lang="ru-RU" altLang="ru-RU" sz="1800" i="1" dirty="0">
                <a:latin typeface="Arial" panose="020B0604020202020204" pitchFamily="34" charset="0"/>
              </a:rPr>
              <a:t>89100 : 44,1= 2020 (долл</a:t>
            </a:r>
            <a:r>
              <a:rPr lang="ru-RU" altLang="ru-RU" sz="1800" i="1" dirty="0" smtClean="0">
                <a:latin typeface="Arial" panose="020B0604020202020204" pitchFamily="34" charset="0"/>
              </a:rPr>
              <a:t>.) т.е. 21</a:t>
            </a:r>
            <a:r>
              <a:rPr lang="ru-RU" altLang="ru-RU" sz="1800" i="1" dirty="0">
                <a:latin typeface="Arial" panose="020B0604020202020204" pitchFamily="34" charset="0"/>
              </a:rPr>
              <a:t> </a:t>
            </a:r>
            <a:r>
              <a:rPr lang="ru-RU" altLang="ru-RU" sz="1800" i="1" dirty="0" smtClean="0">
                <a:latin typeface="Arial" panose="020B0604020202020204" pitchFamily="34" charset="0"/>
              </a:rPr>
              <a:t>595</a:t>
            </a:r>
            <a:r>
              <a:rPr lang="ru-RU" sz="1800" i="1" dirty="0"/>
              <a:t> &gt;</a:t>
            </a:r>
            <a:r>
              <a:rPr lang="ru-RU" altLang="ru-RU" sz="1800" i="1" dirty="0" smtClean="0">
                <a:latin typeface="Arial" panose="020B0604020202020204" pitchFamily="34" charset="0"/>
              </a:rPr>
              <a:t> 2020</a:t>
            </a:r>
            <a:endParaRPr lang="ru-RU" altLang="ru-RU" sz="1800" i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13945" y="1533804"/>
            <a:ext cx="6362385" cy="40640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8787298" y="1212076"/>
            <a:ext cx="350982" cy="592265"/>
          </a:xfrm>
          <a:prstGeom prst="curvedLef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37177" y="608955"/>
            <a:ext cx="489528" cy="42391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26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2873" y="379646"/>
            <a:ext cx="11046691" cy="5540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1" y="584224"/>
            <a:ext cx="9603275" cy="1049235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№28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расчет географической долготы пункта через сравнение  местного и солнечного времени гринвичского меридиана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1838036"/>
            <a:ext cx="10381673" cy="4387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Типы заданий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Определите </a:t>
            </a:r>
            <a:r>
              <a:rPr lang="ru-RU" dirty="0"/>
              <a:t>географическую долготу пункта, если известно, что в полночь по солнечному времени Гринвичского меридиана местное солнечное время в нем 9 часов 40 минут.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2</a:t>
            </a:r>
            <a:r>
              <a:rPr lang="ru-RU" dirty="0"/>
              <a:t>. С корабля, находящегося в точке с координатами 13° </a:t>
            </a:r>
            <a:r>
              <a:rPr lang="ru-RU" dirty="0" err="1"/>
              <a:t>с.ш</a:t>
            </a:r>
            <a:r>
              <a:rPr lang="ru-RU" dirty="0"/>
              <a:t>. 73° </a:t>
            </a:r>
            <a:r>
              <a:rPr lang="ru-RU" dirty="0" err="1"/>
              <a:t>з.д</a:t>
            </a:r>
            <a:r>
              <a:rPr lang="ru-RU" dirty="0"/>
              <a:t>., поступило радиосообщение о неисправности двигателя. Какое расстояние (в км) до неисправного судна пройдёт ремонтный корабль из порта </a:t>
            </a:r>
            <a:r>
              <a:rPr lang="ru-RU" dirty="0" smtClean="0"/>
              <a:t>с координатами  </a:t>
            </a:r>
            <a:r>
              <a:rPr lang="ru-RU" dirty="0"/>
              <a:t>(11° </a:t>
            </a:r>
            <a:r>
              <a:rPr lang="ru-RU" dirty="0" err="1"/>
              <a:t>с.ш</a:t>
            </a:r>
            <a:r>
              <a:rPr lang="ru-RU" dirty="0"/>
              <a:t>. 73° </a:t>
            </a:r>
            <a:r>
              <a:rPr lang="ru-RU" dirty="0" err="1"/>
              <a:t>з.д</a:t>
            </a:r>
            <a:r>
              <a:rPr lang="ru-RU" dirty="0"/>
              <a:t>.),  </a:t>
            </a:r>
            <a:r>
              <a:rPr lang="ru-RU" dirty="0" smtClean="0"/>
              <a:t>       если </a:t>
            </a:r>
            <a:r>
              <a:rPr lang="ru-RU" dirty="0"/>
              <a:t>известно, что корабль будет идти строго по меридиану, а неисправное судно останется в той же точке, откуда было передано сообщение? </a:t>
            </a:r>
            <a:r>
              <a:rPr lang="ru-RU" dirty="0" smtClean="0"/>
              <a:t>                                    Ответ </a:t>
            </a:r>
            <a:r>
              <a:rPr lang="ru-RU" dirty="0"/>
              <a:t>округлите до целого числа. Запишите решение задачи.</a:t>
            </a:r>
          </a:p>
        </p:txBody>
      </p:sp>
      <p:sp>
        <p:nvSpPr>
          <p:cNvPr id="5" name="Овал 4"/>
          <p:cNvSpPr/>
          <p:nvPr/>
        </p:nvSpPr>
        <p:spPr>
          <a:xfrm>
            <a:off x="702698" y="796381"/>
            <a:ext cx="489528" cy="42391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1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932873" y="379646"/>
            <a:ext cx="11046691" cy="5540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646545"/>
            <a:ext cx="9603275" cy="1207209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Повторим теорию: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Географические особенности движения Земли 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cap="none" dirty="0" smtClean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градусная сеть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015732"/>
            <a:ext cx="10019985" cy="3450613"/>
          </a:xfrm>
        </p:spPr>
        <p:txBody>
          <a:bodyPr/>
          <a:lstStyle/>
          <a:p>
            <a:r>
              <a:rPr lang="ru-RU" dirty="0"/>
              <a:t>Земля совершает оборот вокруг своей оси на 360 градусов за 24 часа. </a:t>
            </a:r>
            <a:r>
              <a:rPr lang="ru-RU" dirty="0" smtClean="0"/>
              <a:t> Значит, </a:t>
            </a:r>
            <a:r>
              <a:rPr lang="ru-RU" dirty="0"/>
              <a:t>за 1 час Земля совершает поворот на 15 градусов (360 о : 24 = </a:t>
            </a:r>
            <a:r>
              <a:rPr lang="ru-RU" dirty="0" smtClean="0"/>
              <a:t>15</a:t>
            </a:r>
            <a:r>
              <a:rPr lang="ru-RU" sz="2400" b="1" dirty="0" smtClean="0"/>
              <a:t>°</a:t>
            </a:r>
            <a:r>
              <a:rPr lang="ru-RU" dirty="0" smtClean="0"/>
              <a:t>)</a:t>
            </a:r>
          </a:p>
          <a:p>
            <a:r>
              <a:rPr lang="ru-RU" dirty="0"/>
              <a:t>Все точки, располагающиеся к востоку от Гринвичского меридиана до меридиана </a:t>
            </a:r>
            <a:r>
              <a:rPr lang="ru-RU" dirty="0" smtClean="0"/>
              <a:t>180</a:t>
            </a:r>
            <a:r>
              <a:rPr lang="ru-RU" b="1" dirty="0" smtClean="0"/>
              <a:t>°</a:t>
            </a:r>
            <a:r>
              <a:rPr lang="ru-RU" dirty="0" smtClean="0"/>
              <a:t>, </a:t>
            </a:r>
            <a:r>
              <a:rPr lang="ru-RU" dirty="0"/>
              <a:t>имеют восточную долготу и время, большее, чем время Гринвичского меридиана, так как солнце движется с востока на запад; Все точки, располагающиеся к западу от Гринвичского меридиана до меридиана </a:t>
            </a:r>
            <a:r>
              <a:rPr lang="ru-RU" dirty="0" smtClean="0"/>
              <a:t>180</a:t>
            </a:r>
            <a:r>
              <a:rPr lang="ru-RU" b="1" dirty="0" smtClean="0"/>
              <a:t>°</a:t>
            </a:r>
            <a:r>
              <a:rPr lang="ru-RU" dirty="0" smtClean="0"/>
              <a:t>, </a:t>
            </a:r>
            <a:r>
              <a:rPr lang="ru-RU" dirty="0"/>
              <a:t>имеют западную долготу и время, меньшее, чем время Гринвичского меридиана</a:t>
            </a:r>
            <a:r>
              <a:rPr lang="ru-RU" dirty="0" smtClean="0"/>
              <a:t>.</a:t>
            </a:r>
          </a:p>
          <a:p>
            <a:r>
              <a:rPr lang="ru-RU" dirty="0"/>
              <a:t>Величина дуги одного градуса меридиана равна 111 километрам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9448800" y="4501609"/>
            <a:ext cx="13855" cy="12157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301019" y="4731158"/>
            <a:ext cx="1753835" cy="304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9301021" y="5466345"/>
            <a:ext cx="1753833" cy="979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1001723" y="4523333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13</a:t>
            </a:r>
            <a:r>
              <a:rPr lang="ru-RU" b="1" dirty="0" smtClean="0"/>
              <a:t>°</a:t>
            </a:r>
            <a:r>
              <a:rPr lang="ru-RU" dirty="0" smtClean="0"/>
              <a:t> </a:t>
            </a:r>
            <a:r>
              <a:rPr lang="ru-RU" dirty="0" err="1" smtClean="0"/>
              <a:t>с.ш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1010960" y="5258991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12</a:t>
            </a:r>
            <a:r>
              <a:rPr lang="ru-RU" b="1" dirty="0" smtClean="0"/>
              <a:t>°</a:t>
            </a:r>
            <a:r>
              <a:rPr lang="ru-RU" dirty="0" smtClean="0"/>
              <a:t> </a:t>
            </a:r>
            <a:r>
              <a:rPr lang="ru-RU" dirty="0" err="1" smtClean="0"/>
              <a:t>с.ш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521193" y="4563901"/>
            <a:ext cx="3894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}</a:t>
            </a:r>
            <a:endParaRPr lang="ru-RU" sz="5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812462" y="4889658"/>
            <a:ext cx="857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111</a:t>
            </a:r>
            <a:r>
              <a:rPr lang="ru-RU" baseline="0" dirty="0" smtClean="0"/>
              <a:t> км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702698" y="1038190"/>
            <a:ext cx="489528" cy="42391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5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32873" y="379646"/>
            <a:ext cx="11046691" cy="5540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8510" y="472010"/>
            <a:ext cx="10343654" cy="104923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Задание (тип 1).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Определите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географическую долготу пункта, если известно, что в полночь по солнечному времени Гринвичского меридиана местное солнечное время в нем 9 часов 40 минут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26268"/>
              </p:ext>
            </p:extLst>
          </p:nvPr>
        </p:nvGraphicFramePr>
        <p:xfrm>
          <a:off x="1450975" y="2016125"/>
          <a:ext cx="9604376" cy="366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36661">
                  <a:extLst>
                    <a:ext uri="{9D8B030D-6E8A-4147-A177-3AD203B41FA5}">
                      <a16:colId xmlns:a16="http://schemas.microsoft.com/office/drawing/2014/main" val="1374145171"/>
                    </a:ext>
                  </a:extLst>
                </a:gridCol>
                <a:gridCol w="6067715">
                  <a:extLst>
                    <a:ext uri="{9D8B030D-6E8A-4147-A177-3AD203B41FA5}">
                      <a16:colId xmlns:a16="http://schemas.microsoft.com/office/drawing/2014/main" val="40252683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Алгоритм решения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Решение 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15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Определить разницу во времени между искомой точкой и Гринвичским меридианом;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Местное солнечное время в пункте, долготу которого нужно определить – 9 час 40 минут Время Гринвичского меридиана – полночь, т.е. 0 часов 1. Определим разницу во времени: 9ч 40 мин – 0 ч = 9 ч 40 мин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902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Определить численное значение долготы искомой точки;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Определим, на сколько градусов делает оборот Земля за 9 ч 40 мин, т.е. разницу в долготе: 15°х 9 + 15°: 3 х 2 = 145°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677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Определить полушарие, в котором находится искомая точка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Определим, в каком полушарии (западном или восточном), находится искомый пункт: Время в искомом пункте больше, чем время на Гринвиче, значит, точка находится в восточном полушарии, и долгота будет восточная.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940797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702698" y="796381"/>
            <a:ext cx="489528" cy="42391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76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97527" y="360218"/>
            <a:ext cx="10586343" cy="5467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803564" y="1514764"/>
            <a:ext cx="10880435" cy="4071653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617881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2700" dirty="0">
                <a:solidFill>
                  <a:schemeClr val="accent2">
                    <a:lumMod val="50000"/>
                  </a:schemeClr>
                </a:solidFill>
              </a:rPr>
              <a:t>бланке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ответов №2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записываем решение: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9" y="2135804"/>
            <a:ext cx="10132291" cy="345061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i="1" dirty="0" smtClean="0"/>
              <a:t>Разница </a:t>
            </a:r>
            <a:r>
              <a:rPr lang="ru-RU" sz="2400" i="1" dirty="0"/>
              <a:t>во времени с Гринвичским меридианом составляет </a:t>
            </a:r>
            <a:r>
              <a:rPr lang="ru-RU" sz="2400" i="1" dirty="0" smtClean="0"/>
              <a:t>9ч.40мин</a:t>
            </a:r>
            <a:r>
              <a:rPr lang="ru-RU" sz="2400" i="1" dirty="0"/>
              <a:t>. </a:t>
            </a:r>
            <a:endParaRPr lang="ru-RU" sz="2400" i="1" dirty="0" smtClean="0"/>
          </a:p>
          <a:p>
            <a:pPr marL="457200" indent="-457200">
              <a:buAutoNum type="arabicPeriod"/>
            </a:pPr>
            <a:r>
              <a:rPr lang="ru-RU" sz="2400" i="1" dirty="0" smtClean="0"/>
              <a:t>2</a:t>
            </a:r>
            <a:r>
              <a:rPr lang="ru-RU" sz="2400" i="1" dirty="0"/>
              <a:t>. Разница в долготе составляет </a:t>
            </a:r>
            <a:r>
              <a:rPr lang="ru-RU" sz="2400" i="1" dirty="0" smtClean="0"/>
              <a:t>15° </a:t>
            </a:r>
            <a:r>
              <a:rPr lang="ru-RU" sz="2400" i="1" dirty="0"/>
              <a:t>х 9 + </a:t>
            </a:r>
            <a:r>
              <a:rPr lang="ru-RU" sz="2400" i="1" dirty="0" smtClean="0"/>
              <a:t>15° : </a:t>
            </a:r>
            <a:r>
              <a:rPr lang="ru-RU" sz="2400" i="1" dirty="0"/>
              <a:t>3 х 2 = </a:t>
            </a:r>
            <a:r>
              <a:rPr lang="ru-RU" sz="2400" i="1" dirty="0" smtClean="0"/>
              <a:t>145</a:t>
            </a:r>
            <a:r>
              <a:rPr lang="ru-RU" sz="2400" i="1" dirty="0"/>
              <a:t>°</a:t>
            </a:r>
            <a:r>
              <a:rPr lang="ru-RU" sz="2400" i="1" dirty="0" smtClean="0"/>
              <a:t> </a:t>
            </a:r>
          </a:p>
          <a:p>
            <a:pPr marL="457200" indent="-457200">
              <a:buAutoNum type="arabicPeriod"/>
            </a:pPr>
            <a:r>
              <a:rPr lang="ru-RU" sz="2400" i="1" dirty="0" smtClean="0"/>
              <a:t>3. Время в пункте больше, чем время на Гринвичском меридиане, значит, точка находится в восточном полушарии </a:t>
            </a:r>
          </a:p>
          <a:p>
            <a:pPr marL="0" indent="0">
              <a:buNone/>
            </a:pPr>
            <a:r>
              <a:rPr lang="ru-RU" sz="2400" i="1" dirty="0" smtClean="0"/>
              <a:t>      </a:t>
            </a:r>
            <a:r>
              <a:rPr lang="ru-RU" sz="2400" b="1" i="1" dirty="0" smtClean="0"/>
              <a:t>Ответ: 145° восточной долготы</a:t>
            </a:r>
            <a:endParaRPr lang="ru-RU" sz="2400" b="1" i="1" dirty="0"/>
          </a:p>
        </p:txBody>
      </p:sp>
      <p:sp>
        <p:nvSpPr>
          <p:cNvPr id="6" name="Овал 5"/>
          <p:cNvSpPr/>
          <p:nvPr/>
        </p:nvSpPr>
        <p:spPr>
          <a:xfrm>
            <a:off x="803564" y="832707"/>
            <a:ext cx="489528" cy="42391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1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224</TotalTime>
  <Words>918</Words>
  <Application>Microsoft Office PowerPoint</Application>
  <PresentationFormat>Широкоэкранный</PresentationFormat>
  <Paragraphs>146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Gallery</vt:lpstr>
      <vt:lpstr>   ЕГЭ 2025 по географии.   Алгоритмы решения заданий    с развернутым ответом №24, №28</vt:lpstr>
      <vt:lpstr>№24 Сравнение рейтинга стран по ИЧР</vt:lpstr>
      <vt:lpstr>1.  По данным таблицы демографических показателей определяем  среднюю ожидаемую продолжительность жизни:   в Аргентине 77 лет, а в Уганде 63   года.   В Аргентине этот показатель выше т.к.  77 &gt; 63</vt:lpstr>
      <vt:lpstr>2. По данным таблицы показателей социально-экономического развития определяем ВВП стран: в Аргентине 922,1 млрд.долл.,      в Уганде 89,1 млрд.долл.</vt:lpstr>
      <vt:lpstr>3. По данным таблицы 1 определяем численность населения стран:  Аргентина 42,7 млн.чел,   Уганда 44,1 млн.чел.  и рассчитываем показатель ВВП на 1 душу населения по формуле:                     ВВП на душу нас.= ВВП / численность населения</vt:lpstr>
      <vt:lpstr>№28 расчет географической долготы пункта через сравнение  местного и солнечного времени гринвичского меридиана</vt:lpstr>
      <vt:lpstr>Повторим теорию:  Географические особенности движения Земли  и градусная сеть</vt:lpstr>
      <vt:lpstr>Задание (тип 1). Определите географическую долготу пункта, если известно, что в полночь по солнечному времени Гринвичского меридиана местное солнечное время в нем 9 часов 40 минут</vt:lpstr>
      <vt:lpstr>В бланке ответов №2 записываем решение: </vt:lpstr>
      <vt:lpstr>Задание (тип 2). Определите географическую долготу точки, если известно, что в 23 часа по солнечному времени Гринвичского меридиана местное солнечное время в ней 21 час 40 минут. Для решения используем данные из задания: Местное солнечное время в точке, долготу которой нужно определить – 21 час 40 минут  Время Гринвичского меридиана – 23 часа</vt:lpstr>
      <vt:lpstr>В бланке ответов №2 записываем решение: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2025 по географии. Алгоритмы решения заданий  с развернутым ответом №24, №28</dc:title>
  <dc:creator>NIck NAME</dc:creator>
  <cp:lastModifiedBy>NIck NAME</cp:lastModifiedBy>
  <cp:revision>94</cp:revision>
  <dcterms:created xsi:type="dcterms:W3CDTF">2025-02-16T12:18:29Z</dcterms:created>
  <dcterms:modified xsi:type="dcterms:W3CDTF">2025-02-16T16:04:45Z</dcterms:modified>
</cp:coreProperties>
</file>