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56" r:id="rId2"/>
    <p:sldId id="268" r:id="rId3"/>
    <p:sldId id="262" r:id="rId4"/>
    <p:sldId id="263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74" r:id="rId15"/>
    <p:sldId id="264" r:id="rId16"/>
    <p:sldId id="265" r:id="rId17"/>
    <p:sldId id="266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02" y="276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F2AE-A585-4017-A31A-C0D20A7ECBA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A8E39-FC53-41D6-A821-8819C93E4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2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8E39-FC53-41D6-A821-8819C93E4A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8E39-FC53-41D6-A821-8819C93E4A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A8E39-FC53-41D6-A821-8819C93E4A0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4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35F3-788E-4265-A0D4-DB75EE16ECD2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5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9510-0641-4091-A96E-1F93B06A5647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1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7FCF-5F35-4893-86B5-72512B65AFE8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12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CFDA-1474-4914-81CC-C80CA6A030CF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4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8BFE-80FE-412C-AC4A-76CE225E2BE0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59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B216-802F-4DFE-80D9-503D99B5AEC5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6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30-2F1C-43FC-8491-281945015FB6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58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AA58-4C93-4189-A871-02B0681C91B8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8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8413-6ED3-4A4A-86A9-1603CFB4492C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EC9C-CF8A-44BF-9457-2D59FDBB290E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AE0-BC28-4B25-999A-2E088A0D1DB9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2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3A48-D61A-42C4-BF27-1078B12E3D8A}" type="datetime1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6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A49-19DE-4147-BB45-E962E62DB5BA}" type="datetime1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E39-09F3-4055-A202-B70B16720871}" type="datetime1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8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0D31-0463-452E-B8C6-9269E5D1D1ED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0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D340-88B7-4940-8EB8-A6EFDD4DF873}" type="datetime1">
              <a:rPr lang="ru-RU" smtClean="0"/>
              <a:t>10.02.2025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8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39D7-BC6A-4E6C-B37A-CAEAB1F21928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549D7A-6085-4D8C-B0D7-B3EF06AE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8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6539" y="726109"/>
            <a:ext cx="5139658" cy="3701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и затруднения учащихся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ОГЭ по физике: 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коррекции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4546" y="4230725"/>
            <a:ext cx="4951675" cy="217576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Бабанина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Наталья Анатольевна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 </a:t>
            </a:r>
            <a:endParaRPr lang="ru-RU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учитель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физики МБОУ «СОШ №15»,   </a:t>
            </a:r>
            <a:endParaRPr lang="ru-RU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Славгорода,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заслуженный учитель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РФ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6" y="580983"/>
            <a:ext cx="5805785" cy="54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№7 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процент выполнения(48,36%)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5" y="1926034"/>
            <a:ext cx="11501616" cy="401756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376600" y="6188778"/>
            <a:ext cx="683339" cy="365125"/>
          </a:xfrm>
        </p:spPr>
        <p:txBody>
          <a:bodyPr/>
          <a:lstStyle/>
          <a:p>
            <a:fld id="{E1549D7A-6085-4D8C-B0D7-B3EF06AE558F}" type="slidenum">
              <a:rPr lang="ru-RU" sz="2000" smtClean="0">
                <a:solidFill>
                  <a:schemeClr val="tx1"/>
                </a:solidFill>
              </a:rPr>
              <a:t>10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2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1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7163"/>
            <a:ext cx="10381191" cy="588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графика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1798" y="3184272"/>
            <a:ext cx="1899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Нагрев жидкости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261" y="3570524"/>
            <a:ext cx="2601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Нагрев твердого тела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3941" y="1371601"/>
            <a:ext cx="1906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Плавление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8931" y="4243058"/>
            <a:ext cx="273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m(t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734436"/>
            <a:ext cx="258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r>
              <a:rPr lang="en-US" sz="2400" b="1" dirty="0" smtClean="0"/>
              <a:t>Q </a:t>
            </a:r>
            <a:r>
              <a:rPr lang="en-US" sz="2400" b="1" dirty="0"/>
              <a:t>= </a:t>
            </a:r>
            <a:r>
              <a:rPr lang="en-US" sz="2400" b="1" dirty="0" smtClean="0"/>
              <a:t>c</a:t>
            </a:r>
            <a:r>
              <a:rPr lang="ru-RU" sz="2400" b="1" baseline="-25000" dirty="0"/>
              <a:t>т</a:t>
            </a:r>
            <a:r>
              <a:rPr lang="en-US" sz="2400" b="1" dirty="0" smtClean="0"/>
              <a:t>m</a:t>
            </a:r>
            <a:r>
              <a:rPr lang="ru-RU" sz="2400" b="1" dirty="0"/>
              <a:t>(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— t</a:t>
            </a:r>
            <a:r>
              <a:rPr lang="en-US" sz="2400" b="1" baseline="-25000" dirty="0"/>
              <a:t>1</a:t>
            </a:r>
            <a:r>
              <a:rPr lang="en-US" sz="2400" b="1" dirty="0"/>
              <a:t>)</a:t>
            </a:r>
            <a:r>
              <a:rPr lang="en-US" sz="2400" dirty="0"/>
              <a:t>,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032496" y="6091883"/>
            <a:ext cx="683339" cy="365125"/>
          </a:xfrm>
        </p:spPr>
        <p:txBody>
          <a:bodyPr/>
          <a:lstStyle/>
          <a:p>
            <a:fld id="{E1549D7A-6085-4D8C-B0D7-B3EF06AE558F}" type="slidenum">
              <a:rPr lang="ru-RU" sz="2000" smtClean="0">
                <a:solidFill>
                  <a:schemeClr val="tx1"/>
                </a:solidFill>
              </a:rPr>
              <a:t>11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63" y="2117857"/>
            <a:ext cx="5061909" cy="4397846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flipH="1">
            <a:off x="4891998" y="3473290"/>
            <a:ext cx="521000" cy="933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50405" y="5169386"/>
            <a:ext cx="1412061" cy="365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6786975" y="4157861"/>
            <a:ext cx="884903" cy="452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941" y="2063323"/>
            <a:ext cx="1932599" cy="5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задачи №8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процент выполнения  (46,44%)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5527" y="1785697"/>
            <a:ext cx="11632652" cy="1881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0138" y="3667432"/>
            <a:ext cx="103544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веера ответов показывает, что примерно треть обучающихся не приступало к выполнению задания. это обусловлено незнанием необходимой формулы. Следует отметить, что необходимая расчетная формула достаточно редко используется при решении задач в школьном курсе Физики.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87049" y="6041362"/>
            <a:ext cx="767531" cy="365125"/>
          </a:xfrm>
        </p:spPr>
        <p:txBody>
          <a:bodyPr/>
          <a:lstStyle/>
          <a:p>
            <a:fld id="{E1549D7A-6085-4D8C-B0D7-B3EF06AE558F}" type="slidenum">
              <a:rPr lang="ru-RU" sz="2000" smtClean="0">
                <a:solidFill>
                  <a:schemeClr val="tx1"/>
                </a:solidFill>
              </a:rPr>
              <a:t>12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7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№9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процент выполнения 54%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16137"/>
            <a:ext cx="11627972" cy="32039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44277" y="605897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549D7A-6085-4D8C-B0D7-B3EF06AE558F}" type="slidenum">
              <a:rPr lang="ru-RU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87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3" y="0"/>
            <a:ext cx="10419509" cy="85248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задание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Исследование свойств магнитного поля»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21" y="997346"/>
            <a:ext cx="9301380" cy="51117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Проверьте</a:t>
            </a:r>
            <a:r>
              <a:rPr lang="ru-RU" b="1" dirty="0"/>
              <a:t>, какие предметы, из имеющихся у вас на столе притягиваются постоянным магнитом.</a:t>
            </a:r>
          </a:p>
          <a:p>
            <a:pPr lvl="0"/>
            <a:r>
              <a:rPr lang="ru-RU" b="1" dirty="0"/>
              <a:t>Какие места магнита сильнее всего притягивают различные предметы. </a:t>
            </a:r>
          </a:p>
          <a:p>
            <a:pPr lvl="0"/>
            <a:r>
              <a:rPr lang="ru-RU" b="1" dirty="0"/>
              <a:t>Как ведет себя стрелка компаса вблизи магнита. Что происходит, если ее перемещать вокруг магнита. </a:t>
            </a:r>
          </a:p>
          <a:p>
            <a:pPr lvl="0"/>
            <a:r>
              <a:rPr lang="ru-RU" b="1" dirty="0"/>
              <a:t>Как выглядит картина поля постоянного магнита? Двух магнитов расположенных одноименными и разноименными полюсами друг к другу?  Получите картину магнитного поля с помощью металлических опилок</a:t>
            </a:r>
            <a:r>
              <a:rPr lang="ru-RU" b="1" dirty="0" smtClean="0"/>
              <a:t>. Выполните </a:t>
            </a:r>
            <a:r>
              <a:rPr lang="ru-RU" b="1" dirty="0"/>
              <a:t>рисунки.</a:t>
            </a:r>
          </a:p>
          <a:p>
            <a:pPr lvl="0"/>
            <a:r>
              <a:rPr lang="ru-RU" b="1" dirty="0"/>
              <a:t>Соберите цепь, состоящую из катушки, ключа и источника тока. </a:t>
            </a:r>
          </a:p>
          <a:p>
            <a:pPr lvl="0"/>
            <a:r>
              <a:rPr lang="ru-RU" b="1" dirty="0"/>
              <a:t>Замкните цепь и поднесите к катушке постоянный магнит. Что при этом наблюдается? Что произойдет если поднести магнит  другим полюсом. Объясните наблюдаемое явление.</a:t>
            </a:r>
          </a:p>
          <a:p>
            <a:pPr lvl="0"/>
            <a:r>
              <a:rPr lang="ru-RU" b="1" dirty="0"/>
              <a:t>Измените полярность подключения катушки. Вновь поднесите магнит. Произошли ли какие либо изменения во взаимодействии катушки и магнита. Почему?</a:t>
            </a:r>
          </a:p>
          <a:p>
            <a:pPr lvl="0"/>
            <a:r>
              <a:rPr lang="ru-RU" b="1" dirty="0"/>
              <a:t>Поднесите к включенной в цепь катушке компас. Что вы при этом наблюдаете</a:t>
            </a:r>
            <a:r>
              <a:rPr lang="ru-RU" b="1" dirty="0" smtClean="0"/>
              <a:t>?</a:t>
            </a:r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4262" y="6041362"/>
            <a:ext cx="628650" cy="365125"/>
          </a:xfrm>
        </p:spPr>
        <p:txBody>
          <a:bodyPr/>
          <a:lstStyle/>
          <a:p>
            <a:fld id="{E1549D7A-6085-4D8C-B0D7-B3EF06AE558F}" type="slidenum">
              <a:rPr 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9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0988"/>
            <a:ext cx="10452629" cy="9730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№ 17  процент выполнения(8,54%)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основные ошибки при его выполнении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1437"/>
            <a:ext cx="4271184" cy="469992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Ошибки при измерении физических величин, неверно выбрано оборудование.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Ошибки в записи формул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Ошибки в расчетах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70" y="1284827"/>
            <a:ext cx="7562850" cy="25695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46624" y="6198023"/>
            <a:ext cx="683339" cy="365125"/>
          </a:xfrm>
        </p:spPr>
        <p:txBody>
          <a:bodyPr/>
          <a:lstStyle/>
          <a:p>
            <a:fld id="{E1549D7A-6085-4D8C-B0D7-B3EF06AE558F}" type="slidenum">
              <a:rPr lang="ru-RU" sz="2000" smtClean="0">
                <a:solidFill>
                  <a:schemeClr val="tx1"/>
                </a:solidFill>
              </a:rPr>
              <a:t>15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3" y="3490131"/>
            <a:ext cx="8370950" cy="29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9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65" y="46629"/>
            <a:ext cx="11004603" cy="10191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компетенций, необходимых для успешного выполнения лабораторной работы (задание 17) на ОГЭ по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31232" y="2346853"/>
            <a:ext cx="4014787" cy="3514725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1.Выполнение лабораторных работ  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2.Решение экспериментальных задач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Физика.7, 8, 9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класс. Сборник вопросов и задач - Марон А.Е., Марон Е.А.,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Позойский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</a:p>
          <a:p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3.Самостоятельный выбор оборудования.</a:t>
            </a:r>
          </a:p>
          <a:p>
            <a:endParaRPr lang="ru-RU" sz="2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335904" y="1499523"/>
            <a:ext cx="4786313" cy="716627"/>
          </a:xfrm>
        </p:spPr>
        <p:txBody>
          <a:bodyPr/>
          <a:lstStyle/>
          <a:p>
            <a:r>
              <a:rPr lang="ru-RU" dirty="0" smtClean="0"/>
              <a:t>Экспериментальные задачи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146019" y="2280180"/>
            <a:ext cx="4786313" cy="3761182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1.Почему не получается встать со стула, не наклоняясь вперед и не подвигая ноги под стул?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Исследуйте явление, проведите серию экспериментов и сформулируйте вывод.</a:t>
            </a:r>
          </a:p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массу вашей линейки с помощью набора гирь. 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3.Исследовать причину появления тени и полутени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9D7A-6085-4D8C-B0D7-B3EF06AE558F}" type="slidenum">
              <a:rPr lang="ru-RU" sz="2000" smtClean="0">
                <a:solidFill>
                  <a:schemeClr val="tx1"/>
                </a:solidFill>
              </a:rPr>
              <a:t>16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1" y="2571750"/>
            <a:ext cx="2541762" cy="40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25" y="241610"/>
            <a:ext cx="10275850" cy="5463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№ 21,22 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(19,76%,)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1945" y="4832942"/>
            <a:ext cx="9668109" cy="13909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понимания  и объяснения физических явлений необходима экспериментальная проверка или моделирование процесса!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30053" y="6041363"/>
            <a:ext cx="566853" cy="337136"/>
          </a:xfrm>
        </p:spPr>
        <p:txBody>
          <a:bodyPr/>
          <a:lstStyle/>
          <a:p>
            <a:fld id="{E1549D7A-6085-4D8C-B0D7-B3EF06AE558F}" type="slidenum">
              <a:rPr lang="ru-RU" sz="2000" smtClean="0">
                <a:solidFill>
                  <a:schemeClr val="tx1"/>
                </a:solidFill>
              </a:rPr>
              <a:t>17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848" y="1295498"/>
            <a:ext cx="11279549" cy="2056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5" y="3333181"/>
            <a:ext cx="11188841" cy="14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78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1" y="0"/>
            <a:ext cx="9105900" cy="11204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анализу результатов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ОГЭ, проведенного в Алтайском крае в 2024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867" y="1385889"/>
            <a:ext cx="9575800" cy="54721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1.Анализ результатов пробных экзаменов и результатов ОГЭ позволяют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элементы содержания, требующие более пристального внимания педагогов при реализации рабочих программ, а также слабо сформированные умения обучающихся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следует определить конкретные затруднения своих учеников при выполнении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заданий.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3.Заблаговременно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обучающихся, изъявивших желание сдавать ОГЭ по физике и предлагать им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или составлять индивидуальный план работы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</a:t>
            </a:r>
          </a:p>
          <a:p>
            <a:pPr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целенаправленную подготовку обучающихся к ОГЭ в различных формах (индивидуальное и/или групповое консультирование, комплексное обобщение в рамках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урочной или внеурочной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модуль и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 flipH="1">
            <a:off x="11272838" y="6041362"/>
            <a:ext cx="614362" cy="365125"/>
          </a:xfrm>
        </p:spPr>
        <p:txBody>
          <a:bodyPr/>
          <a:lstStyle/>
          <a:p>
            <a:fld id="{E1549D7A-6085-4D8C-B0D7-B3EF06AE558F}" type="slidenum">
              <a:rPr lang="ru-RU" sz="2000" smtClean="0">
                <a:solidFill>
                  <a:schemeClr val="tx1"/>
                </a:solidFill>
              </a:rPr>
              <a:t>18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9681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дефициты обучающихся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752" y="1757083"/>
            <a:ext cx="10262348" cy="43747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понятий и законов.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математическими навыками.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решать задачи.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систематизация знаний.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практика.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факторы.</a:t>
            </a: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9212" y="6271551"/>
            <a:ext cx="2667888" cy="365125"/>
          </a:xfrm>
        </p:spPr>
        <p:txBody>
          <a:bodyPr/>
          <a:lstStyle/>
          <a:p>
            <a:fld id="{E1549D7A-6085-4D8C-B0D7-B3EF06AE558F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4" y="567266"/>
            <a:ext cx="10134101" cy="5020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ОГЭ по физике, требующие коррекции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Кинематика : непонимание разницы между скоростью и ускорением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Тепловые процессы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графиков и выбор данных для решения задачи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Оптика : построение  изображений и хода лучей в геометрической оптике (отражение, преломление, линзы)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Динамика: связь между силой, скоростью, ускорением (законы Ньютона)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Законы сохранения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Электродинамика: законы постоянного тока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201275" y="6041363"/>
            <a:ext cx="428625" cy="36512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06992" y="347808"/>
            <a:ext cx="10922995" cy="11523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учащимся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базовые понятия?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0470" y="1826334"/>
            <a:ext cx="4184035" cy="3880772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знаний с помощью конспектов, таблиц, схем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на конкретных примерах из повседневной жизни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с базовыми задачами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аналогий и ассоциаций.</a:t>
            </a:r>
          </a:p>
          <a:p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7646" y="3082781"/>
            <a:ext cx="3556714" cy="26243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429875" y="6218498"/>
            <a:ext cx="700088" cy="477174"/>
          </a:xfrm>
        </p:spPr>
        <p:txBody>
          <a:bodyPr/>
          <a:lstStyle/>
          <a:p>
            <a:fld id="{E1549D7A-6085-4D8C-B0D7-B3EF06AE558F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033" y="1761981"/>
            <a:ext cx="3658072" cy="44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514" y="173832"/>
            <a:ext cx="9144000" cy="7929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математических навыков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4" y="1671639"/>
            <a:ext cx="5029200" cy="469966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уравнений, преобразовании формул, работе с графиками и пропорциями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вычислениях, невозможность правильно использовать формулы.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668000" y="6025891"/>
            <a:ext cx="419100" cy="365125"/>
          </a:xfrm>
        </p:spPr>
        <p:txBody>
          <a:bodyPr/>
          <a:lstStyle/>
          <a:p>
            <a:fld id="{E1549D7A-6085-4D8C-B0D7-B3EF06AE558F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88" y="3365072"/>
            <a:ext cx="3486150" cy="3317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80" y="1201719"/>
            <a:ext cx="6056558" cy="2819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5454" y="5341434"/>
            <a:ext cx="34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координат!!!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471316" y="5341434"/>
            <a:ext cx="8045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9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88901"/>
            <a:ext cx="989806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31" y="1797128"/>
            <a:ext cx="5137680" cy="440295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математических основ (алгебра, геометрия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с задачами, требующими математических расчетов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графиков, построение графиков по данным.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Сочини задачу « Мой путь домой»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72749" y="6112799"/>
            <a:ext cx="885825" cy="365125"/>
          </a:xfrm>
        </p:spPr>
        <p:txBody>
          <a:bodyPr/>
          <a:lstStyle/>
          <a:p>
            <a:fld id="{E1549D7A-6085-4D8C-B0D7-B3EF06AE558F}" type="slidenum"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952" y="1926431"/>
            <a:ext cx="5011709" cy="41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7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99" y="0"/>
            <a:ext cx="10238060" cy="7359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различного типа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633" y="1200150"/>
            <a:ext cx="4184035" cy="520065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анализом условий, выбором формул, записью решения.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неправильное решение задач, ошибки в оформлении.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3259" y="1200150"/>
            <a:ext cx="4714875" cy="468630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конкретных ошибок учеников.</a:t>
            </a:r>
          </a:p>
          <a:p>
            <a:endParaRPr lang="ru-RU" b="1" dirty="0" smtClean="0"/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Путаница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формулой для силы Архимеда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нахождения давления необходимо использовать высоту столба жидкости, а для силы Архимеда — объём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погружённой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условия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 условии сказано, что воду необходимо нагреть от 20 °C до кипения (100 °C), то многие ученики пишут в дано изменение температуры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20 °C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01338" y="6041361"/>
            <a:ext cx="685800" cy="365125"/>
          </a:xfrm>
        </p:spPr>
        <p:txBody>
          <a:bodyPr/>
          <a:lstStyle/>
          <a:p>
            <a:fld id="{E1549D7A-6085-4D8C-B0D7-B3EF06AE558F}" type="slidenum">
              <a:rPr 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3500437"/>
            <a:ext cx="30003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1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67" y="0"/>
            <a:ext cx="8669865" cy="1004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к совершенствованию навыков решения расчетных и качественных задач по физике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33450"/>
            <a:ext cx="9652529" cy="5643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последовательности действий: анализ условия, выбор формул, вычисления, проверка результата, запись ответа.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понимании физических процессов, а не только на механическом применении формул.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решать задачи, 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решения и искать оптимальные способы.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задач должно быть системным: от простых к сложным, с постепенным усложнением условий.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задачи: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Работа с задачами, аналогичными тем, которые встречаются в ОГЭ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Рекомендуется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сборники задач, составленные по спецификации ОГЭ.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ошибок: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найти правильный ответ, но и понять,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допущена ошибка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поможет избежать подобных ошибок в будущем и улучшить понимание материала.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ошибок и выявление частых проблем.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329861" y="6041362"/>
            <a:ext cx="457201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5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3799" y="105803"/>
            <a:ext cx="10671984" cy="9768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с наименьшими процентами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ru-RU" sz="3200" dirty="0" smtClean="0"/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67" y="1168400"/>
            <a:ext cx="9186334" cy="466762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заданий базового уровня наименьший средний процент выполнения показали задания № 7 (48,36%)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(46,44%).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Наихудшие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выполнения у группы «расчетных» заданий № 5-10. Причем процент выполнения задания № 8 один из худших во всех группах обучающихся. Имеет смысл обратить внимание на задания № 9 и № 12.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заданий повышенного и высокого уровня сложности процент выполнения всех заданий уверенно превысил планку 15%. Самые низкие средние проценты выполнения, традиционно показали «качественные» задачи № 21 (20,71%) и № 22 (20,6%), экспериментальное задание № 17 (20,0%) и расчетная задача № 24 (19,39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по результатам статистико-аналитического отчета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362313" y="6055649"/>
            <a:ext cx="683339" cy="365125"/>
          </a:xfrm>
        </p:spPr>
        <p:txBody>
          <a:bodyPr/>
          <a:lstStyle/>
          <a:p>
            <a:fld id="{E1549D7A-6085-4D8C-B0D7-B3EF06AE558F}" type="slidenum">
              <a:rPr lang="ru-RU" sz="2000" smtClean="0">
                <a:solidFill>
                  <a:schemeClr val="tx1"/>
                </a:solidFill>
              </a:rPr>
              <a:t>9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3749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</TotalTime>
  <Words>873</Words>
  <Application>Microsoft Office PowerPoint</Application>
  <PresentationFormat>Широкоэкранный</PresentationFormat>
  <Paragraphs>126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Грань</vt:lpstr>
      <vt:lpstr>    Типичные ошибки и затруднения учащихся на ОГЭ по физике:  приемы коррекции  </vt:lpstr>
      <vt:lpstr>Образовательные дефициты обучающихся</vt:lpstr>
      <vt:lpstr>Темы ОГЭ по физике, требующие коррекции знаний</vt:lpstr>
      <vt:lpstr>Как помочь учащимся освоить базовые понятия?</vt:lpstr>
      <vt:lpstr>Дефициты математических навыков</vt:lpstr>
      <vt:lpstr>Методические приемы  для совершенствования  математических навыков школьников </vt:lpstr>
      <vt:lpstr>Недостаточная сформированность умений решать  задачи различного типа</vt:lpstr>
      <vt:lpstr>Комплексный подход к совершенствованию навыков решения расчетных и качественных задач по физике</vt:lpstr>
      <vt:lpstr>Линии заданий с наименьшими процентами выполнения </vt:lpstr>
      <vt:lpstr>Пример задания №7   средний процент выполнения(48,36%) </vt:lpstr>
      <vt:lpstr>                        </vt:lpstr>
      <vt:lpstr>Пример задачи №8  средний процент выполнения  (46,44%)</vt:lpstr>
      <vt:lpstr>Пример задания №9  средний процент выполнения 54%</vt:lpstr>
      <vt:lpstr>Экспериментальное задание  « Исследование свойств магнитного поля»</vt:lpstr>
      <vt:lpstr>Пример задания № 17  процент выполнения(8,54%)  и основные ошибки при его выполнении</vt:lpstr>
      <vt:lpstr>Формирование компетенций, необходимых для успешного выполнения лабораторной работы (задание 17) на ОГЭ по физике</vt:lpstr>
      <vt:lpstr>Пример задания № 21,22   процент выполнения (19,76%,)</vt:lpstr>
      <vt:lpstr>Рекомендации по анализу результатов ОГЭ, проведенного в Алтайском крае в 2024 г.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ошибки и затруднения учащихся по физике при подготовке к ОГЭ и методы их коррекции</dc:title>
  <dc:creator>Учетная запись Майкрософт</dc:creator>
  <cp:lastModifiedBy>Учетная запись Майкрософт</cp:lastModifiedBy>
  <cp:revision>41</cp:revision>
  <dcterms:created xsi:type="dcterms:W3CDTF">2025-02-01T13:54:25Z</dcterms:created>
  <dcterms:modified xsi:type="dcterms:W3CDTF">2025-02-10T12:59:30Z</dcterms:modified>
</cp:coreProperties>
</file>