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20"/>
  </p:notesMasterIdLst>
  <p:sldIdLst>
    <p:sldId id="259" r:id="rId2"/>
    <p:sldId id="261" r:id="rId3"/>
    <p:sldId id="274" r:id="rId4"/>
    <p:sldId id="273" r:id="rId5"/>
    <p:sldId id="275" r:id="rId6"/>
    <p:sldId id="276" r:id="rId7"/>
    <p:sldId id="277" r:id="rId8"/>
    <p:sldId id="278" r:id="rId9"/>
    <p:sldId id="270" r:id="rId10"/>
    <p:sldId id="262" r:id="rId11"/>
    <p:sldId id="266" r:id="rId12"/>
    <p:sldId id="268" r:id="rId13"/>
    <p:sldId id="267" r:id="rId14"/>
    <p:sldId id="263" r:id="rId15"/>
    <p:sldId id="264" r:id="rId16"/>
    <p:sldId id="265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BA32F-E6D0-4DB0-94DD-C84A03BC2EF8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444F-A4C3-4CBB-A4E1-1EA24DBF8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651344" indent="-250517"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002068" indent="-200414"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402895" indent="-200414"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1803723" indent="-200414" eaLnBrk="0"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04550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05377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06204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07032" indent="-200414" defTabSz="39247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93869" algn="l"/>
                <a:tab pos="787737" algn="l"/>
                <a:tab pos="1181606" algn="l"/>
                <a:tab pos="1575474" algn="l"/>
                <a:tab pos="1969343" algn="l"/>
                <a:tab pos="2363211" algn="l"/>
                <a:tab pos="2757079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defTabSz="392477" eaLnBrk="1"/>
            <a:fld id="{9E20EA3C-F413-4E59-A8C3-AA580B15D83D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defTabSz="392477" eaLnBrk="1"/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endParaRPr lang="ru-RU" altLang="ru-RU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591840" y="1991730"/>
            <a:ext cx="8225280" cy="189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/>
            <a:endParaRPr lang="ru-RU" alt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/>
            <a:r>
              <a:rPr lang="ru-RU" altLang="ru-RU" sz="3300" b="1" dirty="0" smtClean="0">
                <a:latin typeface="Times New Roman" pitchFamily="18" charset="0"/>
                <a:cs typeface="Times New Roman" pitchFamily="18" charset="0"/>
              </a:rPr>
              <a:t>ЭКСКУРСИОННАЯ ДЕЯТЕЛЬНОСТЬ В ОБРАЗОВАТЕЛЬНОМ ПРОЦЕССЕ</a:t>
            </a:r>
            <a:endParaRPr lang="ru-RU" altLang="ru-RU" sz="33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100000"/>
              </a:lnSpc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Быкова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</a:rPr>
              <a:t>Вера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Александровна</a:t>
            </a:r>
          </a:p>
          <a:p>
            <a:pPr eaLnBrk="1">
              <a:lnSpc>
                <a:spcPct val="100000"/>
              </a:lnSpc>
            </a:pPr>
            <a:r>
              <a:rPr lang="ru-RU" altLang="ru-RU" b="1" dirty="0" err="1" smtClean="0">
                <a:solidFill>
                  <a:srgbClr val="000000"/>
                </a:solidFill>
                <a:latin typeface="Times New Roman" pitchFamily="18" charset="0"/>
              </a:rPr>
              <a:t>к.г.н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., доцент</a:t>
            </a:r>
          </a:p>
          <a:p>
            <a:pPr eaLnBrk="1">
              <a:lnSpc>
                <a:spcPct val="100000"/>
              </a:lnSpc>
            </a:pPr>
            <a:r>
              <a:rPr lang="en-US" altLang="ru-RU" b="1" dirty="0" smtClean="0">
                <a:solidFill>
                  <a:srgbClr val="000000"/>
                </a:solidFill>
                <a:latin typeface="Times New Roman" pitchFamily="18" charset="0"/>
              </a:rPr>
              <a:t>bva.geo78@mail.ru</a:t>
            </a:r>
            <a:endParaRPr lang="en-US" alt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>
              <a:lnSpc>
                <a:spcPct val="100000"/>
              </a:lnSpc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56480" y="3682467"/>
            <a:ext cx="8225280" cy="189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endParaRPr lang="ru-RU" altLang="ru-RU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26881" y="326915"/>
            <a:ext cx="8487360" cy="8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endParaRPr lang="ru-RU" altLang="ru-RU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426240" y="1764186"/>
            <a:ext cx="8324640" cy="424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>
            <a:lvl1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endParaRPr lang="ru-RU" altLang="ru-RU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849601" y="6306423"/>
            <a:ext cx="5810400" cy="36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1" y="73448"/>
            <a:ext cx="1507680" cy="168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1437120" y="456528"/>
            <a:ext cx="6857280" cy="59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0816" rIns="81631" bIns="40816"/>
          <a:lstStyle>
            <a:lvl1pPr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marL="742950" indent="-28575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АЛТАЙСКИЙ ГОСУДАРСТВЕННЫЙ УНИВЕРСИТЕТ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Кафедра рекреационной географии,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сервиса, туризма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гостеприимства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28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ш</a:t>
            </a:r>
            <a:r>
              <a:rPr lang="ru-RU" dirty="0" smtClean="0"/>
              <a:t>кольные</a:t>
            </a:r>
          </a:p>
          <a:p>
            <a:pPr marL="109728" indent="0">
              <a:buNone/>
            </a:pPr>
            <a:r>
              <a:rPr lang="ru-RU" dirty="0" smtClean="0"/>
              <a:t>(урочные и внеурочные)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– форма </a:t>
            </a:r>
            <a:r>
              <a:rPr lang="ru-RU" dirty="0"/>
              <a:t>учебно- воспитательной работы с классом или группой учащихся, проводимая с</a:t>
            </a:r>
          </a:p>
          <a:p>
            <a:pPr marL="109728" indent="0">
              <a:buNone/>
            </a:pPr>
            <a:r>
              <a:rPr lang="ru-RU" dirty="0"/>
              <a:t>познавательной целью при передвижении от объекта к объекту, по выбору учителя и по темам,</a:t>
            </a:r>
          </a:p>
          <a:p>
            <a:pPr marL="109728" indent="0">
              <a:buNone/>
            </a:pPr>
            <a:r>
              <a:rPr lang="ru-RU" dirty="0"/>
              <a:t>связанным с программами.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внешкольные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- </a:t>
            </a:r>
            <a:r>
              <a:rPr lang="ru-RU" dirty="0"/>
              <a:t>направлены на расширение культурного кругозора детей,</a:t>
            </a:r>
          </a:p>
          <a:p>
            <a:pPr marL="109728" indent="0">
              <a:buNone/>
            </a:pPr>
            <a:r>
              <a:rPr lang="ru-RU" dirty="0"/>
              <a:t>воспитание их в духе патриотизма, любви и уважению к труду, дают всестороннее гармоничное</a:t>
            </a:r>
          </a:p>
          <a:p>
            <a:pPr marL="109728" indent="0">
              <a:buNone/>
            </a:pPr>
            <a:r>
              <a:rPr lang="ru-RU" dirty="0"/>
              <a:t>воспитание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5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Школьные экскурсии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2792" cy="688562"/>
          </a:xfrm>
        </p:spPr>
        <p:txBody>
          <a:bodyPr/>
          <a:lstStyle/>
          <a:p>
            <a:r>
              <a:rPr lang="ru-RU" dirty="0" smtClean="0"/>
              <a:t> урочные экскурсии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3959423" cy="1408642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неурочные (факультативные) экскурсии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28498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Содержание школьных экскурсий связано </a:t>
            </a:r>
            <a:r>
              <a:rPr lang="ru-RU" sz="2400" dirty="0"/>
              <a:t>с учебной программой соответствующего класса </a:t>
            </a:r>
            <a:r>
              <a:rPr lang="ru-RU" sz="2400" dirty="0" smtClean="0"/>
              <a:t>школы!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79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патриотическое воспитание обучающихся,</a:t>
            </a:r>
          </a:p>
          <a:p>
            <a:r>
              <a:rPr lang="ru-RU" dirty="0"/>
              <a:t>знакомство с культурой и природой родного края, </a:t>
            </a:r>
            <a:endParaRPr lang="ru-RU" dirty="0" smtClean="0"/>
          </a:p>
          <a:p>
            <a:r>
              <a:rPr lang="ru-RU" dirty="0" smtClean="0"/>
              <a:t>литературное </a:t>
            </a:r>
            <a:r>
              <a:rPr lang="ru-RU" dirty="0"/>
              <a:t>и историческое </a:t>
            </a:r>
            <a:r>
              <a:rPr lang="ru-RU" dirty="0" smtClean="0"/>
              <a:t>прошлое</a:t>
            </a:r>
            <a:endParaRPr lang="ru-RU" dirty="0"/>
          </a:p>
          <a:p>
            <a:pPr marL="109728" indent="0">
              <a:buNone/>
            </a:pPr>
            <a:r>
              <a:rPr lang="ru-RU" dirty="0" smtClean="0"/>
              <a:t>  населенного </a:t>
            </a:r>
            <a:r>
              <a:rPr lang="ru-RU" dirty="0"/>
              <a:t>пункта, </a:t>
            </a:r>
            <a:endParaRPr lang="ru-RU" dirty="0" smtClean="0"/>
          </a:p>
          <a:p>
            <a:r>
              <a:rPr lang="ru-RU" dirty="0" smtClean="0"/>
              <a:t>знаменитые </a:t>
            </a:r>
            <a:r>
              <a:rPr lang="ru-RU" dirty="0"/>
              <a:t>земляки, </a:t>
            </a:r>
            <a:endParaRPr lang="ru-RU" dirty="0" smtClean="0"/>
          </a:p>
          <a:p>
            <a:r>
              <a:rPr lang="ru-RU" dirty="0" smtClean="0"/>
              <a:t>географические </a:t>
            </a:r>
            <a:r>
              <a:rPr lang="ru-RU" dirty="0"/>
              <a:t>и биологические </a:t>
            </a:r>
            <a:r>
              <a:rPr lang="ru-RU" dirty="0" smtClean="0"/>
              <a:t>особенности местности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Тематика </a:t>
            </a:r>
            <a:r>
              <a:rPr lang="ru-RU" dirty="0"/>
              <a:t>урочных экскурсий</a:t>
            </a:r>
          </a:p>
        </p:txBody>
      </p:sp>
    </p:spTree>
    <p:extLst>
      <p:ext uri="{BB962C8B-B14F-4D97-AF65-F5344CB8AC3E}">
        <p14:creationId xmlns:p14="http://schemas.microsoft.com/office/powerpoint/2010/main" val="4574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/>
              <a:t>Особенность: </a:t>
            </a:r>
          </a:p>
          <a:p>
            <a:pPr>
              <a:buFontTx/>
              <a:buChar char="-"/>
            </a:pPr>
            <a:r>
              <a:rPr lang="ru-RU" dirty="0" smtClean="0"/>
              <a:t>выходы </a:t>
            </a:r>
            <a:r>
              <a:rPr lang="ru-RU" dirty="0"/>
              <a:t>для наблюдения каждого из </a:t>
            </a:r>
            <a:r>
              <a:rPr lang="ru-RU" dirty="0" smtClean="0"/>
              <a:t>объектов;</a:t>
            </a:r>
          </a:p>
          <a:p>
            <a:pPr>
              <a:buFontTx/>
              <a:buChar char="-"/>
            </a:pPr>
            <a:r>
              <a:rPr lang="ru-RU" dirty="0" smtClean="0"/>
              <a:t>краткий рассказ об объектах показа.</a:t>
            </a:r>
          </a:p>
          <a:p>
            <a:pPr>
              <a:buFontTx/>
              <a:buChar char="-"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Объекты: </a:t>
            </a:r>
          </a:p>
          <a:p>
            <a:r>
              <a:rPr lang="ru-RU" dirty="0" smtClean="0"/>
              <a:t>производственные и промышленные предприятия;</a:t>
            </a:r>
          </a:p>
          <a:p>
            <a:r>
              <a:rPr lang="ru-RU" dirty="0"/>
              <a:t>п</a:t>
            </a:r>
            <a:r>
              <a:rPr lang="ru-RU" dirty="0" smtClean="0"/>
              <a:t>риродные объекты; </a:t>
            </a:r>
          </a:p>
          <a:p>
            <a:r>
              <a:rPr lang="ru-RU" dirty="0"/>
              <a:t>д</a:t>
            </a:r>
            <a:r>
              <a:rPr lang="ru-RU" dirty="0" smtClean="0"/>
              <a:t>остопримечательности и исторические места.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Внешкольные экскурсии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5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b="1" dirty="0"/>
              <a:t>о</a:t>
            </a:r>
            <a:r>
              <a:rPr lang="ru-RU" b="1" dirty="0" smtClean="0"/>
              <a:t>пределение </a:t>
            </a:r>
            <a:r>
              <a:rPr lang="ru-RU" b="1" dirty="0"/>
              <a:t>темы </a:t>
            </a:r>
            <a:r>
              <a:rPr lang="ru-RU" b="1" dirty="0" smtClean="0"/>
              <a:t>экскурсии</a:t>
            </a:r>
            <a:r>
              <a:rPr lang="ru-RU" b="1" dirty="0"/>
              <a:t>;</a:t>
            </a:r>
            <a:endParaRPr lang="ru-RU" b="1" dirty="0" smtClean="0"/>
          </a:p>
          <a:p>
            <a:pPr marL="624078" indent="-514350">
              <a:buAutoNum type="arabicPeriod"/>
            </a:pPr>
            <a:r>
              <a:rPr lang="ru-RU" b="1" dirty="0"/>
              <a:t>о</a:t>
            </a:r>
            <a:r>
              <a:rPr lang="ru-RU" b="1" dirty="0" smtClean="0"/>
              <a:t>пределение цели экскурсии;</a:t>
            </a:r>
          </a:p>
          <a:p>
            <a:pPr marL="624078" indent="-514350">
              <a:buAutoNum type="arabicPeriod"/>
            </a:pPr>
            <a:r>
              <a:rPr lang="ru-RU" b="1" dirty="0"/>
              <a:t>о</a:t>
            </a:r>
            <a:r>
              <a:rPr lang="ru-RU" b="1" dirty="0" smtClean="0"/>
              <a:t>пределение экскурсионного объекта;</a:t>
            </a:r>
          </a:p>
          <a:p>
            <a:pPr marL="624078" indent="-514350">
              <a:buAutoNum type="arabicPeriod"/>
            </a:pPr>
            <a:r>
              <a:rPr lang="ru-RU" b="1" dirty="0"/>
              <a:t>н</a:t>
            </a:r>
            <a:r>
              <a:rPr lang="ru-RU" b="1" dirty="0" smtClean="0"/>
              <a:t>аписание экскурсионного текста;</a:t>
            </a:r>
          </a:p>
          <a:p>
            <a:pPr marL="624078" indent="-514350">
              <a:buAutoNum type="arabicPeriod"/>
            </a:pPr>
            <a:r>
              <a:rPr lang="ru-RU" b="1" dirty="0" smtClean="0"/>
              <a:t>подбор наглядных пособий;</a:t>
            </a:r>
          </a:p>
          <a:p>
            <a:pPr marL="624078" indent="-514350">
              <a:buAutoNum type="arabicPeriod"/>
            </a:pPr>
            <a:r>
              <a:rPr lang="ru-RU" b="1" dirty="0" smtClean="0"/>
              <a:t>проведение экскурсии.</a:t>
            </a:r>
          </a:p>
          <a:p>
            <a:pPr marL="624078" indent="-514350">
              <a:buAutoNum type="arabicPeriod"/>
            </a:pPr>
            <a:endParaRPr lang="ru-RU" b="1" dirty="0" smtClean="0"/>
          </a:p>
          <a:p>
            <a:pPr marL="624078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</a:t>
            </a:r>
            <a:r>
              <a:rPr lang="ru-RU" sz="4000" dirty="0" smtClean="0"/>
              <a:t>лан </a:t>
            </a:r>
            <a:r>
              <a:rPr lang="ru-RU" sz="4000" dirty="0"/>
              <a:t>подготовки </a:t>
            </a:r>
            <a:r>
              <a:rPr lang="ru-RU" sz="4000" dirty="0" smtClean="0"/>
              <a:t>экскурсии: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477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воспитание патриотизма;</a:t>
            </a:r>
          </a:p>
          <a:p>
            <a:r>
              <a:rPr lang="ru-RU" dirty="0" smtClean="0"/>
              <a:t>интернациональное </a:t>
            </a:r>
            <a:r>
              <a:rPr lang="ru-RU" dirty="0"/>
              <a:t>воспитание;</a:t>
            </a:r>
          </a:p>
          <a:p>
            <a:r>
              <a:rPr lang="ru-RU" dirty="0" smtClean="0"/>
              <a:t>трудовое </a:t>
            </a:r>
            <a:r>
              <a:rPr lang="ru-RU" dirty="0"/>
              <a:t>воспитание;</a:t>
            </a:r>
          </a:p>
          <a:p>
            <a:r>
              <a:rPr lang="ru-RU" dirty="0" smtClean="0"/>
              <a:t>эстетическое </a:t>
            </a:r>
            <a:r>
              <a:rPr lang="ru-RU" dirty="0"/>
              <a:t>воспитание;</a:t>
            </a:r>
          </a:p>
          <a:p>
            <a:r>
              <a:rPr lang="ru-RU" dirty="0" smtClean="0"/>
              <a:t>экологические </a:t>
            </a:r>
            <a:r>
              <a:rPr lang="ru-RU" dirty="0"/>
              <a:t>воспитание;</a:t>
            </a:r>
          </a:p>
          <a:p>
            <a:r>
              <a:rPr lang="ru-RU" dirty="0" smtClean="0"/>
              <a:t>показ </a:t>
            </a:r>
            <a:r>
              <a:rPr lang="ru-RU" dirty="0"/>
              <a:t>достижения населенного пункта в экономике страны;</a:t>
            </a:r>
          </a:p>
          <a:p>
            <a:r>
              <a:rPr lang="ru-RU" dirty="0" smtClean="0"/>
              <a:t>показ </a:t>
            </a:r>
            <a:r>
              <a:rPr lang="ru-RU" dirty="0"/>
              <a:t>исторической роли населенного пункта;</a:t>
            </a:r>
          </a:p>
          <a:p>
            <a:r>
              <a:rPr lang="ru-RU" dirty="0" smtClean="0"/>
              <a:t>знакомство </a:t>
            </a:r>
            <a:r>
              <a:rPr lang="ru-RU" dirty="0"/>
              <a:t>с особенностями природы края;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кругозора.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Целями экскурсии могут выступать:</a:t>
            </a:r>
          </a:p>
        </p:txBody>
      </p:sp>
    </p:spTree>
    <p:extLst>
      <p:ext uri="{BB962C8B-B14F-4D97-AF65-F5344CB8AC3E}">
        <p14:creationId xmlns:p14="http://schemas.microsoft.com/office/powerpoint/2010/main" val="1524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dirty="0" smtClean="0"/>
              <a:t>– </a:t>
            </a:r>
            <a:r>
              <a:rPr lang="ru-RU" sz="3600" dirty="0"/>
              <a:t>это предмет или историческое (природное, механическое</a:t>
            </a:r>
            <a:r>
              <a:rPr lang="ru-RU" sz="3600" dirty="0" smtClean="0"/>
              <a:t>) явление</a:t>
            </a:r>
            <a:r>
              <a:rPr lang="ru-RU" sz="3600" dirty="0"/>
              <a:t>, несущее информационную функцию.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Экскурсионный объект</a:t>
            </a:r>
          </a:p>
        </p:txBody>
      </p:sp>
    </p:spTree>
    <p:extLst>
      <p:ext uri="{BB962C8B-B14F-4D97-AF65-F5344CB8AC3E}">
        <p14:creationId xmlns:p14="http://schemas.microsoft.com/office/powerpoint/2010/main" val="6248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746849"/>
              </p:ext>
            </p:extLst>
          </p:nvPr>
        </p:nvGraphicFramePr>
        <p:xfrm>
          <a:off x="395536" y="1556793"/>
          <a:ext cx="8229600" cy="500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90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Тема  курса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Тема экскурсии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Место проведения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Литосфера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Горные породы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музей «Мир камня»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Минералы и полезные ископаемые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Минералогический музей АлтГУ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Полезные ископаемые и развитие цивилизации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Краеведческий музей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Гидросфера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Тайны</a:t>
                      </a:r>
                      <a:r>
                        <a:rPr lang="ru-RU" sz="1400" baseline="0" dirty="0" smtClean="0"/>
                        <a:t> Мирового океана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Интерактивная</a:t>
                      </a:r>
                      <a:r>
                        <a:rPr lang="ru-RU" sz="1400" baseline="0" dirty="0" smtClean="0"/>
                        <a:t> экскурсия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Путешествие капельки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Барнаульский планетарий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Биосфера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Многообразие жизни на Земле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Зоологический</a:t>
                      </a:r>
                      <a:r>
                        <a:rPr lang="ru-RU" sz="1400" baseline="0" dirty="0" smtClean="0"/>
                        <a:t> музей АлтГУ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Мир растений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Ботанический сад АлтГУ</a:t>
                      </a:r>
                    </a:p>
                    <a:p>
                      <a:r>
                        <a:rPr lang="ru-RU" sz="1400" dirty="0" smtClean="0"/>
                        <a:t>Дендрарий</a:t>
                      </a:r>
                      <a:r>
                        <a:rPr lang="ru-RU" sz="1400" baseline="0" dirty="0" smtClean="0"/>
                        <a:t> им. М.И. Лисавенко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Мир птиц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питомник редких птиц «Алтай-</a:t>
                      </a:r>
                      <a:r>
                        <a:rPr lang="ru-RU" sz="1400" dirty="0" err="1" smtClean="0"/>
                        <a:t>Фалькон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Экскурсионное сопровождение образовательного процесса </a:t>
            </a:r>
            <a:br>
              <a:rPr lang="ru-RU" sz="2800" dirty="0" smtClean="0"/>
            </a:br>
            <a:r>
              <a:rPr lang="ru-RU" sz="2800" dirty="0" smtClean="0"/>
              <a:t>(география 6 класс)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737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sz="3200" dirty="0"/>
              <a:t>1.Заявление родителей (согласие на выезд).</a:t>
            </a:r>
          </a:p>
          <a:p>
            <a:pPr marL="109728" indent="0">
              <a:buNone/>
            </a:pPr>
            <a:r>
              <a:rPr lang="ru-RU" sz="3200" dirty="0"/>
              <a:t>2.Список обучающихся и сопровождающих педагогов (по 1 сопровождающий на 10 детей).</a:t>
            </a:r>
          </a:p>
          <a:p>
            <a:pPr marL="109728" indent="0">
              <a:buNone/>
            </a:pPr>
            <a:r>
              <a:rPr lang="ru-RU" sz="3200" dirty="0"/>
              <a:t>3.Приказ о назначении руководителя группы.</a:t>
            </a:r>
          </a:p>
          <a:p>
            <a:pPr marL="109728" indent="0">
              <a:buNone/>
            </a:pPr>
            <a:r>
              <a:rPr lang="ru-RU" sz="3200" dirty="0"/>
              <a:t>4.Медицинский работник обязательно должен быть в группе (ксерокопия диплома о медицинском образовании).</a:t>
            </a:r>
          </a:p>
          <a:p>
            <a:pPr marL="109728" indent="0">
              <a:buNone/>
            </a:pPr>
            <a:r>
              <a:rPr lang="ru-RU" sz="3200" dirty="0"/>
              <a:t>5.Заверенный список выезжающих детей с отметкой врача.</a:t>
            </a:r>
          </a:p>
          <a:p>
            <a:pPr marL="109728" indent="0">
              <a:buNone/>
            </a:pPr>
            <a:r>
              <a:rPr lang="ru-RU" sz="3200" dirty="0"/>
              <a:t>6.Приказ «О проведении выездного мероприятия с обучающимися за пределы населённого пункта»</a:t>
            </a:r>
          </a:p>
          <a:p>
            <a:pPr marL="109728" indent="0">
              <a:buNone/>
            </a:pPr>
            <a:r>
              <a:rPr lang="ru-RU" sz="3200" dirty="0"/>
              <a:t>7.Приказ «О проведении инструкции по технике безопасности (приложение с подписью учащихся).</a:t>
            </a:r>
          </a:p>
          <a:p>
            <a:pPr marL="109728" indent="0">
              <a:buNone/>
            </a:pPr>
            <a:r>
              <a:rPr lang="ru-RU" sz="3200" dirty="0"/>
              <a:t>8.Копия лицензии фирмы, организующей выезд группы.</a:t>
            </a:r>
          </a:p>
          <a:p>
            <a:pPr marL="109728" indent="0">
              <a:buNone/>
            </a:pPr>
            <a:r>
              <a:rPr lang="ru-RU" sz="3200" dirty="0"/>
              <a:t>9.Копия договора с туристической фирмой.</a:t>
            </a:r>
          </a:p>
          <a:p>
            <a:pPr marL="109728" indent="0">
              <a:buNone/>
            </a:pPr>
            <a:r>
              <a:rPr lang="ru-RU" sz="3200" dirty="0"/>
              <a:t>10.Нотариально заверенная доверенность от обоих родителей на выезд ребенка (за пределы России).</a:t>
            </a:r>
          </a:p>
          <a:p>
            <a:endParaRPr lang="ru-RU" dirty="0"/>
          </a:p>
          <a:p>
            <a:pPr marL="109728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/>
              <a:t>Пакет документов на выезд организованной группы обучающихся за пределы места постоянного проживания (по территории России):</a:t>
            </a:r>
          </a:p>
        </p:txBody>
      </p:sp>
    </p:spTree>
    <p:extLst>
      <p:ext uri="{BB962C8B-B14F-4D97-AF65-F5344CB8AC3E}">
        <p14:creationId xmlns:p14="http://schemas.microsoft.com/office/powerpoint/2010/main" val="387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dirty="0" smtClean="0"/>
              <a:t>форма организации учебного </a:t>
            </a:r>
            <a:r>
              <a:rPr lang="ru-RU" sz="3600" dirty="0"/>
              <a:t>процесса, направленная на усвоение учебного материала, проводимая вне школы, или с</a:t>
            </a:r>
          </a:p>
          <a:p>
            <a:pPr marL="109728" indent="0" algn="ctr">
              <a:buNone/>
            </a:pPr>
            <a:r>
              <a:rPr lang="ru-RU" sz="3600" dirty="0"/>
              <a:t>использованием материалов школьного музея.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</a:t>
            </a:r>
            <a:r>
              <a:rPr lang="ru-RU" dirty="0"/>
              <a:t>– это </a:t>
            </a:r>
          </a:p>
        </p:txBody>
      </p:sp>
    </p:spTree>
    <p:extLst>
      <p:ext uri="{BB962C8B-B14F-4D97-AF65-F5344CB8AC3E}">
        <p14:creationId xmlns:p14="http://schemas.microsoft.com/office/powerpoint/2010/main" val="2702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Гревс</a:t>
            </a:r>
            <a:r>
              <a:rPr lang="ru-RU" sz="2000" dirty="0" smtClean="0"/>
              <a:t> Иван Михайлович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Закс</a:t>
            </a:r>
            <a:r>
              <a:rPr lang="ru-RU" dirty="0" smtClean="0"/>
              <a:t> Арт Яковлевич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Образовательные экскурсии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17287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09634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038600" cy="29039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51" y="2708920"/>
            <a:ext cx="4366263" cy="322637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конец 18 века:</a:t>
            </a:r>
            <a:br>
              <a:rPr lang="ru-RU" dirty="0"/>
            </a:br>
            <a:r>
              <a:rPr lang="ru-RU" dirty="0"/>
              <a:t>экскурсанты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5301208"/>
            <a:ext cx="163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мущие люди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213285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ученики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Казанский университет</a:t>
            </a:r>
          </a:p>
          <a:p>
            <a:r>
              <a:rPr lang="ru-RU" dirty="0" smtClean="0"/>
              <a:t>Казанские высшие курсы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Рижская гимназия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Учебные заведения , осуществлявшие приём экскурсантов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42616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42616"/>
            <a:ext cx="4103532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0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Комиссия по</a:t>
            </a:r>
          </a:p>
          <a:p>
            <a:pPr marL="0" indent="0">
              <a:buNone/>
            </a:pPr>
            <a:r>
              <a:rPr lang="ru-RU" dirty="0" smtClean="0"/>
              <a:t>организации</a:t>
            </a:r>
          </a:p>
          <a:p>
            <a:pPr marL="0" indent="0">
              <a:buNone/>
            </a:pPr>
            <a:r>
              <a:rPr lang="ru-RU" dirty="0" smtClean="0"/>
              <a:t>экскурсий</a:t>
            </a:r>
          </a:p>
          <a:p>
            <a:pPr marL="0" indent="0">
              <a:buNone/>
            </a:pPr>
            <a:r>
              <a:rPr lang="ru-RU" dirty="0" smtClean="0"/>
              <a:t>для</a:t>
            </a:r>
          </a:p>
          <a:p>
            <a:pPr marL="0" indent="0">
              <a:buNone/>
            </a:pPr>
            <a:r>
              <a:rPr lang="ru-RU" dirty="0" smtClean="0"/>
              <a:t>учащихся </a:t>
            </a:r>
          </a:p>
          <a:p>
            <a:pPr marL="0" indent="0">
              <a:buNone/>
            </a:pPr>
            <a:r>
              <a:rPr lang="ru-RU" dirty="0" smtClean="0"/>
              <a:t>(1899 г.,</a:t>
            </a:r>
          </a:p>
          <a:p>
            <a:pPr marL="0" indent="0">
              <a:buNone/>
            </a:pPr>
            <a:r>
              <a:rPr lang="ru-RU" dirty="0" smtClean="0"/>
              <a:t>г. Москва)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Организация экскурсионной работы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6048672" cy="4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7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8" y="0"/>
            <a:ext cx="9192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эмоционально-чувственной сферы </a:t>
            </a:r>
            <a:r>
              <a:rPr lang="ru-RU" dirty="0" smtClean="0"/>
              <a:t>учащихся;</a:t>
            </a:r>
            <a:endParaRPr lang="ru-RU" dirty="0"/>
          </a:p>
          <a:p>
            <a:r>
              <a:rPr lang="ru-RU" dirty="0" smtClean="0"/>
              <a:t>повышение </a:t>
            </a:r>
            <a:r>
              <a:rPr lang="ru-RU" dirty="0"/>
              <a:t>их образовательного </a:t>
            </a:r>
            <a:r>
              <a:rPr lang="ru-RU" dirty="0" smtClean="0"/>
              <a:t>уровня;</a:t>
            </a:r>
            <a:endParaRPr lang="ru-RU" dirty="0"/>
          </a:p>
          <a:p>
            <a:r>
              <a:rPr lang="ru-RU" dirty="0" smtClean="0"/>
              <a:t>повышение </a:t>
            </a:r>
            <a:r>
              <a:rPr lang="ru-RU" dirty="0"/>
              <a:t>культурного уровня </a:t>
            </a:r>
            <a:r>
              <a:rPr lang="ru-RU" dirty="0" smtClean="0"/>
              <a:t>учащихся;</a:t>
            </a:r>
            <a:endParaRPr lang="ru-RU" dirty="0"/>
          </a:p>
          <a:p>
            <a:r>
              <a:rPr lang="ru-RU" dirty="0" smtClean="0"/>
              <a:t>воспитание </a:t>
            </a:r>
            <a:r>
              <a:rPr lang="ru-RU" dirty="0"/>
              <a:t>патриотических чувств к </a:t>
            </a:r>
            <a:r>
              <a:rPr lang="ru-RU" dirty="0" smtClean="0"/>
              <a:t>Отечеству;</a:t>
            </a:r>
            <a:endParaRPr lang="ru-RU" dirty="0"/>
          </a:p>
          <a:p>
            <a:r>
              <a:rPr lang="ru-RU" dirty="0" smtClean="0"/>
              <a:t>расширение </a:t>
            </a:r>
            <a:r>
              <a:rPr lang="ru-RU" dirty="0"/>
              <a:t>и развитие общего кругозора </a:t>
            </a:r>
            <a:r>
              <a:rPr lang="ru-RU" dirty="0" smtClean="0"/>
              <a:t>учащихся;</a:t>
            </a:r>
            <a:endParaRPr lang="ru-RU" dirty="0"/>
          </a:p>
          <a:p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потребности саморазвития.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Задачи экскурсионной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38578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561</Words>
  <Application>Microsoft Office PowerPoint</Application>
  <PresentationFormat>Экран (4:3)</PresentationFormat>
  <Paragraphs>130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Экскурсия – это </vt:lpstr>
      <vt:lpstr>Образовательные экскурсии</vt:lpstr>
      <vt:lpstr>конец 18 века: экскурсанты </vt:lpstr>
      <vt:lpstr>Учебные заведения , осуществлявшие приём экскурсантов</vt:lpstr>
      <vt:lpstr>Организация экскурсионной работы</vt:lpstr>
      <vt:lpstr>Презентация PowerPoint</vt:lpstr>
      <vt:lpstr>Презентация PowerPoint</vt:lpstr>
      <vt:lpstr>Задачи экскурсионной деятельности:</vt:lpstr>
      <vt:lpstr>экскурсии</vt:lpstr>
      <vt:lpstr>Школьные экскурсии</vt:lpstr>
      <vt:lpstr>Тематика урочных экскурсий</vt:lpstr>
      <vt:lpstr>Внешкольные экскурсии</vt:lpstr>
      <vt:lpstr>План подготовки экскурсии:</vt:lpstr>
      <vt:lpstr>Целями экскурсии могут выступать:</vt:lpstr>
      <vt:lpstr>Экскурсионный объект</vt:lpstr>
      <vt:lpstr>Экскурсионное сопровождение образовательного процесса  (география 6 класс)</vt:lpstr>
      <vt:lpstr>Пакет документов на выезд организованной группы обучающихся за пределы места постоянного проживания (по территории России):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Экскурсионная деятельность  в образовательном процессе</dc:title>
  <dc:creator>Быков Николай Иванович</dc:creator>
  <cp:lastModifiedBy>Nikolai</cp:lastModifiedBy>
  <cp:revision>7</cp:revision>
  <dcterms:created xsi:type="dcterms:W3CDTF">2021-01-18T12:53:03Z</dcterms:created>
  <dcterms:modified xsi:type="dcterms:W3CDTF">2021-01-18T14:40:53Z</dcterms:modified>
</cp:coreProperties>
</file>