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8"/>
  </p:notesMasterIdLst>
  <p:sldIdLst>
    <p:sldId id="257" r:id="rId2"/>
    <p:sldId id="343" r:id="rId3"/>
    <p:sldId id="345" r:id="rId4"/>
    <p:sldId id="346" r:id="rId5"/>
    <p:sldId id="348" r:id="rId6"/>
    <p:sldId id="347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0099"/>
    <a:srgbClr val="2443A8"/>
    <a:srgbClr val="87A6D9"/>
    <a:srgbClr val="0033CC"/>
    <a:srgbClr val="6666FF"/>
    <a:srgbClr val="3333CC"/>
    <a:srgbClr val="0000CC"/>
    <a:srgbClr val="0000FF"/>
    <a:srgbClr val="E5E9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50" autoAdjust="0"/>
    <p:restoredTop sz="94660"/>
  </p:normalViewPr>
  <p:slideViewPr>
    <p:cSldViewPr>
      <p:cViewPr>
        <p:scale>
          <a:sx n="90" d="100"/>
          <a:sy n="90" d="100"/>
        </p:scale>
        <p:origin x="-1229" y="-1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58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03T12:33:49.90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1991 782 24575,'-6'-7'0,"1"0"0,1 0 0,0 0 0,0-1 0,0 1 0,-4-15 0,-8-14 0,-14-34 0,25 54 0,-2 0 0,1 1 0,-2 0 0,-10-16 0,0 5 0,-2-2 0,-1 0 0,-35-35 0,4 11 0,25 23 0,-1 2 0,-1 0 0,-1 3 0,-41-26 0,-70-38 0,127 81 0,-1 0 0,0 1 0,0 1 0,0 1 0,-18-4 0,-37-11 0,55 14 0,0 1 0,-1 1 0,0 0 0,-31-2 0,-68 7 0,44 0 0,39 0 0,-64 12 0,17-2 0,65-9 0,0 0 0,0 1 0,0 1 0,0 0 0,1 0 0,-16 9 0,-25 11 0,2-8 0,43-15 0,0 0 0,-1 1 0,1 0 0,1 0 0,-1 1 0,0 0 0,1 1 0,0 0 0,0 0 0,0 1 0,-11 10 0,-67 91 0,74-93 0,1 1 0,-16 28 0,22-33 0,0-1 0,-1 0 0,0 0 0,0 0 0,-1 0 0,0-1 0,0 0 0,-1-1 0,0 0 0,-1 0 0,-10 6 0,17-12 0,0 0 0,-1-1 0,1 1 0,0-1 0,0 0 0,-1 1 0,1-1 0,0 0 0,0-1 0,-1 1 0,1 0 0,0-1 0,-1 1 0,1-1 0,0 1 0,0-1 0,0 0 0,0 0 0,0 0 0,0-1 0,0 1 0,0 0 0,0-1 0,-2-2 0,-7-5 0,1-2 0,-17-20 0,9 9 0,8 9 0,17 16 0,22 18 0,-10-3 0,-13-13 0,0 1 0,0-1 0,0 1 0,0 1 0,-1-1 0,0 1 0,0-1 0,-1 2 0,0-1 0,0 0 0,-1 1 0,0-1 0,2 10 0,-4-12 0,0 1 0,0-1 0,0 0 0,0 1 0,1-1 0,0 0 0,3 6 0,-4-10 0,-1-1 0,1 1 0,-1 0 0,1-1 0,-1 1 0,1-1 0,-1 1 0,1-1 0,-1 1 0,1-1 0,0 0 0,-1 1 0,1-1 0,0 0 0,0 0 0,-1 1 0,1-1 0,0 0 0,0 0 0,-1 0 0,1 0 0,1 0 0,0 0 0,0-1 0,0 1 0,0-1 0,0 0 0,0 0 0,0 1 0,0-1 0,0-1 0,-1 1 0,1 0 0,3-3 0,12-11-455,-1-1 0,24-30 0,-26 27-6371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363E44-D4BF-489D-8447-B433E5E96CE0}" type="datetimeFigureOut">
              <a:rPr lang="ru-RU" smtClean="0"/>
              <a:pPr/>
              <a:t>09.02.2025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38314-110B-4FFC-AAA4-98A5CE3C88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165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ED2179A-057E-55D0-061F-FCA24D8DC4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9291E213-6FD4-85A5-AF91-71D99407AB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9EE9A83-7D3E-D65E-048E-C96B6C003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07F8F-0C19-4C4D-A9B6-AA9C00FA9933}" type="datetime1">
              <a:rPr lang="ru-RU" smtClean="0"/>
              <a:t>09.02.2025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8964F93-3695-898C-6AB2-38511B0DB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DE0F5F7-B5C8-6513-8439-6B0EDD423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669036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1573D6B-7C1E-3068-244C-774AD0213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0472D7B0-3167-A132-3764-D945EA2DD9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3C7EBD6-251B-93CF-4B0C-C8C6078B3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8F2D8-5C80-4344-9B18-C4FEA7F94DD4}" type="datetime1">
              <a:rPr lang="ru-RU" smtClean="0"/>
              <a:t>09.02.2025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3B2B11A-9370-F9DF-6AAE-2BD595A38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9616A4B-D164-3E91-7FEA-7DA878AEA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303677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26D26055-2786-E5D0-D55C-6294608D13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D7800BEA-66B0-1618-3626-03B73AA360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BCCF4B4-6BF6-8E19-6D60-F7E61E9B1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9980E-CFEC-4177-9B88-67AB94A134A6}" type="datetime1">
              <a:rPr lang="ru-RU" smtClean="0"/>
              <a:t>09.02.2025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9586F84-66AE-4336-8D9B-6C82681FC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1B8AA06-A039-6C6A-393B-F6BFBB5A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523826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9AD08C4-058B-F3F6-8D41-B7AEB2421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0B8564D-6AFE-45AE-BA3B-6194D17B8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9A50B38-175F-0E5E-4882-C8763B9DC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93315-77B7-41CA-B260-51B5CB323672}" type="datetime1">
              <a:rPr lang="ru-RU" smtClean="0"/>
              <a:t>09.02.2025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5F88444-478D-410C-9FDE-9F8C30F66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16E33FF-8F82-D397-96C0-E5DB63D6A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09680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99ECEB8-04CA-1C83-96BC-3F09999F7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747A159-E02D-2792-C3B9-171ABB11AC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3E50460-C09B-9C5A-DCA5-EBB2129D7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DE533-3835-43B1-8BE0-BE7B21420B3C}" type="datetime1">
              <a:rPr lang="ru-RU" smtClean="0"/>
              <a:t>09.02.2025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9226B3F-132B-1088-888E-A1C98AF8E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E72EE2B-A324-93A4-175A-AEF314BD2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8021787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E5C80D8-8A7D-491F-2756-B3F807F26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D7B1266-2285-B5A4-D277-89B08F0201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23760025-7282-716D-AB8C-25EC5731EF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94A08DF-DD09-FC21-7592-4B350F9E4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3C679-85FC-4686-9853-0BD7AA3A7B52}" type="datetime1">
              <a:rPr lang="ru-RU" smtClean="0"/>
              <a:t>09.02.2025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DA75294-8705-420A-E3EA-3C7FF1358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9A2EE2D-2149-A3A7-433A-1D667820E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657197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C94E47B-EA4F-DD70-6722-EE27C0B89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F34BCD1-15EC-6525-9A5F-791E1E186C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7C61C568-A033-6E58-5094-8210B602DE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F6AF0102-E0FC-4385-D9C7-41DD7E2A6B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57F320A3-A33F-AD87-93CB-F0C6525AB5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1E1F564A-4123-14D2-4B98-5DE3916B3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1E413-9C59-4132-B857-6F2836225ABD}" type="datetime1">
              <a:rPr lang="ru-RU" smtClean="0"/>
              <a:t>09.02.2025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E0D745B5-9637-50FA-303C-92DEBB64D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0508E90C-2BA3-C09A-BF16-09CEE8D9A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062881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6F102A4-81AD-9BEF-ED38-77980DE85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DC15A8F1-B1E6-9B29-8D89-DB7AC73F1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B18B3-6444-4256-B5CE-F8F5F26B00F3}" type="datetime1">
              <a:rPr lang="ru-RU" smtClean="0"/>
              <a:t>09.02.2025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4CE4B105-2C9A-B4D6-A8A5-1DB34AC8B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FCE75BE1-025D-D823-4856-137C0D7AF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555368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C799EEAE-BB52-9646-BC56-AF7BBCBF3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C3FCB-1D39-4786-A5C2-0B8DB871497F}" type="datetime1">
              <a:rPr lang="ru-RU" smtClean="0"/>
              <a:t>09.02.2025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036DC6B3-7BF7-A97A-9983-9A0FAC6FE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16AE2AC7-A08B-009A-D7AA-669A24561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09553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9BA7306-DC86-D0BA-47E9-759465114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E030F97-E1D8-6F8F-13E1-3E3AE83EF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CA7C4ADB-0285-275B-4979-FCDE5F7EBB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6ED2475-C4A3-8EB4-1EC6-799892967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C6EDD-D76E-4ABF-99E8-FE919213C27C}" type="datetime1">
              <a:rPr lang="ru-RU" smtClean="0"/>
              <a:t>09.02.2025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89083FAC-DDC2-3E96-7C49-3554B4F91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711C61C-BEEF-F1CB-B9D3-C10C4FD37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47979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1278288-BCB5-CB65-2BE0-754946FDC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6CDDD27A-0810-89A2-B2F0-BA0FF0BEFA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46D6FF3D-3BCD-989C-8943-DE17831C5E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CAE43E8-CD01-0BE1-6A7A-6914BCC1A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F86E-BDC3-4AEB-8020-0C4D21186F2A}" type="datetime1">
              <a:rPr lang="ru-RU" smtClean="0"/>
              <a:t>09.02.2025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3130BA9-FBAF-2C78-4C07-7071103EF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1563EBA-6B59-61A4-372E-4A3209B9F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698025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C9EB260-BDCF-D43D-724E-692CA13D0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BD13F41-491D-0A6F-6700-FE0C2139EB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7F01FC8-99F1-63D1-4BEE-052AA52590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A9BB6-EBBF-44DE-88D5-F35222C61174}" type="datetime1">
              <a:rPr lang="ru-RU" smtClean="0"/>
              <a:t>09.02.2025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054BD5C-D7E2-A35C-AA1B-64539DAFC0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B2644EE-6698-8EEC-6453-F146779C91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123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 spd="slow">
    <p:fade/>
  </p:transition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esh.edu.ru/" TargetMode="External"/><Relationship Id="rId7" Type="http://schemas.openxmlformats.org/officeDocument/2006/relationships/hyperlink" Target="https://oblakoz.ru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hem-ege.sdamgia.ru/" TargetMode="External"/><Relationship Id="rId5" Type="http://schemas.openxmlformats.org/officeDocument/2006/relationships/hyperlink" Target="https://chem-oge.sdamgia.ru/" TargetMode="External"/><Relationship Id="rId4" Type="http://schemas.openxmlformats.org/officeDocument/2006/relationships/hyperlink" Target="https://4ege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8D43DE1-C286-D0B5-EFA9-60EF829FA135}"/>
              </a:ext>
            </a:extLst>
          </p:cNvPr>
          <p:cNvSpPr txBox="1"/>
          <p:nvPr/>
        </p:nvSpPr>
        <p:spPr>
          <a:xfrm>
            <a:off x="579074" y="424265"/>
            <a:ext cx="8268102" cy="9592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45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МУНИЦИПАЛЬНОЕ БЮДЖЕТНОЕ ОБЩЕОБРАЗОВАТЕЛЬНОЕ УЧРЕЖДЕНИЕ </a:t>
            </a:r>
          </a:p>
          <a:p>
            <a:pPr algn="ctr">
              <a:spcAft>
                <a:spcPts val="45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«ГИМНАЗИЯ «ПЛАНЕТА ДЕТСТВА» 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kern="0" dirty="0">
                <a:latin typeface="Times New Roman" panose="02020603050405020304" pitchFamily="18" charset="0"/>
                <a:ea typeface="Calibri" panose="020F0502020204030204" pitchFamily="34" charset="0"/>
              </a:rPr>
              <a:t>г. Рубцовска Алтайского края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B4C1696-D49F-4CF3-C647-0E2B11F65DB7}"/>
              </a:ext>
            </a:extLst>
          </p:cNvPr>
          <p:cNvSpPr txBox="1"/>
          <p:nvPr/>
        </p:nvSpPr>
        <p:spPr>
          <a:xfrm>
            <a:off x="5220072" y="4814922"/>
            <a:ext cx="3429875" cy="9874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53246" algn="ctr">
              <a:spcAft>
                <a:spcPts val="450"/>
              </a:spcAft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Комарова Евгения Ивановна</a:t>
            </a:r>
          </a:p>
          <a:p>
            <a:pPr indent="253246" algn="ctr">
              <a:spcAft>
                <a:spcPts val="450"/>
              </a:spcAft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учитель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химии высшей квалификационной категории</a:t>
            </a:r>
            <a:endParaRPr lang="ru-RU" dirty="0"/>
          </a:p>
        </p:txBody>
      </p:sp>
      <p:pic>
        <p:nvPicPr>
          <p:cNvPr id="9" name="Рисунок 8" descr="Безымянный">
            <a:extLst>
              <a:ext uri="{FF2B5EF4-FFF2-40B4-BE49-F238E27FC236}">
                <a16:creationId xmlns:a16="http://schemas.microsoft.com/office/drawing/2014/main" xmlns="" id="{28FF5D20-87EA-0A3A-DDA1-DED4C02A599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89778"/>
            <a:ext cx="1752309" cy="1845146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DADD5AC5-B694-F39B-3016-F30C3AB6B12F}"/>
              </a:ext>
            </a:extLst>
          </p:cNvPr>
          <p:cNvSpPr txBox="1"/>
          <p:nvPr/>
        </p:nvSpPr>
        <p:spPr>
          <a:xfrm>
            <a:off x="1164756" y="3041199"/>
            <a:ext cx="729887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подготовки к ГИА по химии.</a:t>
            </a:r>
          </a:p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опыта работы. </a:t>
            </a: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3BD473CF-C7D2-7C45-7FB4-2DE287635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0114721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11BBDD2E-5AF1-2DC6-B278-F7C42341B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3" name="Блок-схема: альтернативный процесс 2">
            <a:extLst>
              <a:ext uri="{FF2B5EF4-FFF2-40B4-BE49-F238E27FC236}">
                <a16:creationId xmlns:a16="http://schemas.microsoft.com/office/drawing/2014/main" xmlns="" id="{2474421C-9AEB-03C1-43EA-360B01A5F1E4}"/>
              </a:ext>
            </a:extLst>
          </p:cNvPr>
          <p:cNvSpPr/>
          <p:nvPr/>
        </p:nvSpPr>
        <p:spPr>
          <a:xfrm>
            <a:off x="1259632" y="692696"/>
            <a:ext cx="6768752" cy="792088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Составляющие успешной подготовки к ГИА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AB2A7E9-E97F-CD00-26C9-159C1BBC6061}"/>
              </a:ext>
            </a:extLst>
          </p:cNvPr>
          <p:cNvSpPr txBox="1"/>
          <p:nvPr/>
        </p:nvSpPr>
        <p:spPr>
          <a:xfrm>
            <a:off x="3059832" y="1988840"/>
            <a:ext cx="4608512" cy="3150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400" kern="0" dirty="0">
                <a:latin typeface="Times New Roman" panose="02020603050405020304" pitchFamily="18" charset="0"/>
                <a:ea typeface="Calibri" panose="020F0502020204030204" pitchFamily="34" charset="0"/>
              </a:rPr>
              <a:t>Осознанный выбор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ru-RU" sz="1050" kern="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Психологическая готовность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ru-RU" sz="1050" kern="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400" kern="0" dirty="0">
                <a:latin typeface="Times New Roman" panose="02020603050405020304" pitchFamily="18" charset="0"/>
                <a:ea typeface="Calibri" panose="020F0502020204030204" pitchFamily="34" charset="0"/>
              </a:rPr>
              <a:t>Предметная готовность</a:t>
            </a:r>
            <a:endParaRPr lang="ru-RU" sz="2400" kern="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ru-RU" sz="2400" kern="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/>
          </a:p>
        </p:txBody>
      </p:sp>
      <p:pic>
        <p:nvPicPr>
          <p:cNvPr id="6" name="Picture 2" descr="Picture background">
            <a:extLst>
              <a:ext uri="{FF2B5EF4-FFF2-40B4-BE49-F238E27FC236}">
                <a16:creationId xmlns:a16="http://schemas.microsoft.com/office/drawing/2014/main" xmlns="" id="{843D271B-CA45-8B18-C122-52AADC5BA0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35" t="4535" r="22008" b="9031"/>
          <a:stretch/>
        </p:blipFill>
        <p:spPr bwMode="auto">
          <a:xfrm>
            <a:off x="295131" y="3440156"/>
            <a:ext cx="2320367" cy="3139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0711317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02E12707-712D-3548-291E-ED43201A9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xmlns="" id="{466AE638-EE80-8E80-AEE4-979CE70910B1}"/>
              </a:ext>
            </a:extLst>
          </p:cNvPr>
          <p:cNvSpPr/>
          <p:nvPr/>
        </p:nvSpPr>
        <p:spPr>
          <a:xfrm>
            <a:off x="1691680" y="188640"/>
            <a:ext cx="3240360" cy="165618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Осознанный выбор</a:t>
            </a:r>
          </a:p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xmlns="" id="{931D009B-C400-0BD4-138E-4F8D94676D18}"/>
              </a:ext>
            </a:extLst>
          </p:cNvPr>
          <p:cNvSpPr/>
          <p:nvPr/>
        </p:nvSpPr>
        <p:spPr>
          <a:xfrm>
            <a:off x="251520" y="2420888"/>
            <a:ext cx="3384376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Информационная работа </a:t>
            </a:r>
          </a:p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родителями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xmlns="" id="{6622BC5F-C8AB-B117-7ECA-25E69F53F1D1}"/>
              </a:ext>
            </a:extLst>
          </p:cNvPr>
          <p:cNvSpPr/>
          <p:nvPr/>
        </p:nvSpPr>
        <p:spPr>
          <a:xfrm>
            <a:off x="5491013" y="620688"/>
            <a:ext cx="3240359" cy="79208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Информационная работа с учащимися</a:t>
            </a:r>
          </a:p>
        </p:txBody>
      </p:sp>
      <p:sp>
        <p:nvSpPr>
          <p:cNvPr id="9" name="Стрелка: вниз 8">
            <a:extLst>
              <a:ext uri="{FF2B5EF4-FFF2-40B4-BE49-F238E27FC236}">
                <a16:creationId xmlns:a16="http://schemas.microsoft.com/office/drawing/2014/main" xmlns="" id="{2A034F7C-D268-7F15-8BF2-85B22E6AC82C}"/>
              </a:ext>
            </a:extLst>
          </p:cNvPr>
          <p:cNvSpPr/>
          <p:nvPr/>
        </p:nvSpPr>
        <p:spPr>
          <a:xfrm>
            <a:off x="2339752" y="1700808"/>
            <a:ext cx="144016" cy="720080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: вправо 9">
            <a:extLst>
              <a:ext uri="{FF2B5EF4-FFF2-40B4-BE49-F238E27FC236}">
                <a16:creationId xmlns:a16="http://schemas.microsoft.com/office/drawing/2014/main" xmlns="" id="{2DDECBC3-9DFC-0B05-3205-031F9BB2D094}"/>
              </a:ext>
            </a:extLst>
          </p:cNvPr>
          <p:cNvSpPr/>
          <p:nvPr/>
        </p:nvSpPr>
        <p:spPr>
          <a:xfrm>
            <a:off x="4932040" y="1016732"/>
            <a:ext cx="558974" cy="18002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1D24090-2398-B012-DCEF-700B1835AA5E}"/>
              </a:ext>
            </a:extLst>
          </p:cNvPr>
          <p:cNvSpPr txBox="1"/>
          <p:nvPr/>
        </p:nvSpPr>
        <p:spPr>
          <a:xfrm>
            <a:off x="251520" y="3501008"/>
            <a:ext cx="3384376" cy="1883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Посещение родительских собраний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встречи, консультации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88DF62B2-98D0-8595-0EEC-76CFE49530D9}"/>
              </a:ext>
            </a:extLst>
          </p:cNvPr>
          <p:cNvSpPr txBox="1"/>
          <p:nvPr/>
        </p:nvSpPr>
        <p:spPr>
          <a:xfrm>
            <a:off x="5491013" y="1568861"/>
            <a:ext cx="324036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Факультатив для учащихся 7го класса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Профориентационная деятельность в рамках урока и изучаемой темы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Проектно-исследовательская деятельность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«День науки»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Встречи с выпускниками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1066750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53F7A0A1-016E-9E50-637F-3858A0B53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3" name="Равнобедренный треугольник 2">
            <a:extLst>
              <a:ext uri="{FF2B5EF4-FFF2-40B4-BE49-F238E27FC236}">
                <a16:creationId xmlns:a16="http://schemas.microsoft.com/office/drawing/2014/main" xmlns="" id="{8FF5FFFE-A4A6-0FAD-9283-C71113034820}"/>
              </a:ext>
            </a:extLst>
          </p:cNvPr>
          <p:cNvSpPr/>
          <p:nvPr/>
        </p:nvSpPr>
        <p:spPr>
          <a:xfrm>
            <a:off x="2065462" y="887129"/>
            <a:ext cx="4392488" cy="1883657"/>
          </a:xfrm>
          <a:prstGeom prst="triangl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готовность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0C5C9A7-0D20-257A-022D-BF4652289CF8}"/>
              </a:ext>
            </a:extLst>
          </p:cNvPr>
          <p:cNvSpPr txBox="1"/>
          <p:nvPr/>
        </p:nvSpPr>
        <p:spPr>
          <a:xfrm>
            <a:off x="3419872" y="273988"/>
            <a:ext cx="2729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           Химию</a:t>
            </a:r>
          </a:p>
        </p:txBody>
      </p:sp>
      <p:sp>
        <p:nvSpPr>
          <p:cNvPr id="5" name="Сердце 4">
            <a:extLst>
              <a:ext uri="{FF2B5EF4-FFF2-40B4-BE49-F238E27FC236}">
                <a16:creationId xmlns:a16="http://schemas.microsoft.com/office/drawing/2014/main" xmlns="" id="{A82C7455-22CF-CE1D-01F0-DDFB925934CC}"/>
              </a:ext>
            </a:extLst>
          </p:cNvPr>
          <p:cNvSpPr/>
          <p:nvPr/>
        </p:nvSpPr>
        <p:spPr>
          <a:xfrm>
            <a:off x="3923928" y="393752"/>
            <a:ext cx="648072" cy="360040"/>
          </a:xfrm>
          <a:prstGeom prst="hear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4F8065B-6038-78D9-84C0-AC7EBBF470F0}"/>
              </a:ext>
            </a:extLst>
          </p:cNvPr>
          <p:cNvSpPr txBox="1"/>
          <p:nvPr/>
        </p:nvSpPr>
        <p:spPr>
          <a:xfrm>
            <a:off x="5724128" y="2922261"/>
            <a:ext cx="3064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Химия         страшно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B331924-2FDB-B501-F734-44567F5AB0FB}"/>
              </a:ext>
            </a:extLst>
          </p:cNvPr>
          <p:cNvSpPr txBox="1"/>
          <p:nvPr/>
        </p:nvSpPr>
        <p:spPr>
          <a:xfrm>
            <a:off x="179512" y="2922262"/>
            <a:ext cx="2647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Знание       Успех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31408B69-8C23-5598-6F1B-96A40C2F78A1}"/>
              </a:ext>
            </a:extLst>
          </p:cNvPr>
          <p:cNvSpPr txBox="1"/>
          <p:nvPr/>
        </p:nvSpPr>
        <p:spPr>
          <a:xfrm>
            <a:off x="503548" y="3859554"/>
            <a:ext cx="6840760" cy="1883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формулы: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OH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)х,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Схемы реакций: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 + MeOH →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Алгоритмы решения задач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 заданий ГИА в урок</a:t>
            </a:r>
          </a:p>
        </p:txBody>
      </p:sp>
      <p:sp>
        <p:nvSpPr>
          <p:cNvPr id="9" name="Не равно 8">
            <a:extLst>
              <a:ext uri="{FF2B5EF4-FFF2-40B4-BE49-F238E27FC236}">
                <a16:creationId xmlns:a16="http://schemas.microsoft.com/office/drawing/2014/main" xmlns="" id="{61C93E85-D51A-A38F-8597-1799DC3280FF}"/>
              </a:ext>
            </a:extLst>
          </p:cNvPr>
          <p:cNvSpPr/>
          <p:nvPr/>
        </p:nvSpPr>
        <p:spPr>
          <a:xfrm>
            <a:off x="6819741" y="2967335"/>
            <a:ext cx="576064" cy="444263"/>
          </a:xfrm>
          <a:prstGeom prst="mathNotEqual">
            <a:avLst>
              <a:gd name="adj1" fmla="val 23520"/>
              <a:gd name="adj2" fmla="val 4200000"/>
              <a:gd name="adj3" fmla="val 11760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Равно 9">
            <a:extLst>
              <a:ext uri="{FF2B5EF4-FFF2-40B4-BE49-F238E27FC236}">
                <a16:creationId xmlns:a16="http://schemas.microsoft.com/office/drawing/2014/main" xmlns="" id="{38054EF5-8EC6-C48A-A5B6-84D165D05FAA}"/>
              </a:ext>
            </a:extLst>
          </p:cNvPr>
          <p:cNvSpPr/>
          <p:nvPr/>
        </p:nvSpPr>
        <p:spPr>
          <a:xfrm>
            <a:off x="1261963" y="2931793"/>
            <a:ext cx="498402" cy="461665"/>
          </a:xfrm>
          <a:prstGeom prst="mathEqual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    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7" name="Рукописный ввод 26">
                <a:extLst>
                  <a:ext uri="{FF2B5EF4-FFF2-40B4-BE49-F238E27FC236}">
                    <a16:creationId xmlns:a16="http://schemas.microsoft.com/office/drawing/2014/main" xmlns="" id="{FA791E67-A2E8-E197-6439-04BC5EAA690D}"/>
                  </a:ext>
                </a:extLst>
              </p14:cNvPr>
              <p14:cNvContentPartPr/>
              <p14:nvPr/>
            </p14:nvContentPartPr>
            <p14:xfrm>
              <a:off x="2894033" y="4318193"/>
              <a:ext cx="716760" cy="281520"/>
            </p14:xfrm>
          </p:contentPart>
        </mc:Choice>
        <mc:Fallback xmlns="">
          <p:pic>
            <p:nvPicPr>
              <p:cNvPr id="27" name="Рукописный ввод 26">
                <a:extLst>
                  <a:ext uri="{FF2B5EF4-FFF2-40B4-BE49-F238E27FC236}">
                    <a16:creationId xmlns:a16="http://schemas.microsoft.com/office/drawing/2014/main" id="{FA791E67-A2E8-E197-6439-04BC5EAA690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85393" y="4309193"/>
                <a:ext cx="734400" cy="299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59643456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C4F1EF5C-19B1-FCAF-B9B1-77FB89A8A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E7A4776-A3A8-98C3-3CBE-7FF4665A948D}"/>
              </a:ext>
            </a:extLst>
          </p:cNvPr>
          <p:cNvSpPr txBox="1"/>
          <p:nvPr/>
        </p:nvSpPr>
        <p:spPr>
          <a:xfrm rot="10800000">
            <a:off x="971600" y="3429000"/>
            <a:ext cx="4176464" cy="21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FFD4E07D-C195-E707-67FF-09D1E28C29AE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611044" y="1042073"/>
            <a:ext cx="8209428" cy="1421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Задани</a:t>
            </a:r>
            <a:r>
              <a:rPr lang="ru-RU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 из ОГЭ</a:t>
            </a:r>
            <a:endParaRPr kumimoji="0" lang="ru-RU" altLang="ru-RU" sz="20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Запишите в поле ответа число электронных оболочек (X) и количество валентных электронов фосфора (Y).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F7DBBD7D-CA50-1319-D598-0772D722E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830" y="2863657"/>
            <a:ext cx="8090617" cy="2299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19063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из ЕГЭ</a:t>
            </a:r>
          </a:p>
          <a:p>
            <a:pPr marL="0" marR="0" lvl="0" indent="119063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   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     2.   </a:t>
            </a:r>
            <a:r>
              <a:rPr lang="en-US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     3.  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     4.    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Mg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5.    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</a:p>
          <a:p>
            <a:pPr marL="0" marR="0" lvl="0" indent="119063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Определите, атомы каких двух из указанных в ряду элементов имеют на внешнем энергетическом уровне четыре электрона. Запишите в поле ответа номера выбранных элементов.</a:t>
            </a:r>
          </a:p>
        </p:txBody>
      </p:sp>
      <p:sp>
        <p:nvSpPr>
          <p:cNvPr id="8" name="AutoShape 5" descr="Na.">
            <a:extLst>
              <a:ext uri="{FF2B5EF4-FFF2-40B4-BE49-F238E27FC236}">
                <a16:creationId xmlns:a16="http://schemas.microsoft.com/office/drawing/2014/main" xmlns="" id="{8BCDE038-9F19-F155-D0A1-BD4345F8536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8638" y="-9985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6" descr="K$.">
            <a:extLst>
              <a:ext uri="{FF2B5EF4-FFF2-40B4-BE49-F238E27FC236}">
                <a16:creationId xmlns:a16="http://schemas.microsoft.com/office/drawing/2014/main" xmlns="" id="{4EEFECD2-55F9-15E8-9E6C-779DD6C9BDF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8638" y="-7080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AutoShape 7" descr="Si.">
            <a:extLst>
              <a:ext uri="{FF2B5EF4-FFF2-40B4-BE49-F238E27FC236}">
                <a16:creationId xmlns:a16="http://schemas.microsoft.com/office/drawing/2014/main" xmlns="" id="{6C5DF3A1-C5C3-36B9-8127-7C27114C1AD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8638" y="-4191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AutoShape 8" descr="Mg.">
            <a:extLst>
              <a:ext uri="{FF2B5EF4-FFF2-40B4-BE49-F238E27FC236}">
                <a16:creationId xmlns:a16="http://schemas.microsoft.com/office/drawing/2014/main" xmlns="" id="{90983112-2B3B-6B11-CCC4-311375314E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8638" y="-1301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AutoShape 9" descr="C$.">
            <a:extLst>
              <a:ext uri="{FF2B5EF4-FFF2-40B4-BE49-F238E27FC236}">
                <a16:creationId xmlns:a16="http://schemas.microsoft.com/office/drawing/2014/main" xmlns="" id="{43F0B263-77FA-9304-AACA-72778276BFD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8638" y="1603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70A53557-1EFE-611C-80F5-7B14C6D70863}"/>
              </a:ext>
            </a:extLst>
          </p:cNvPr>
          <p:cNvSpPr txBox="1"/>
          <p:nvPr/>
        </p:nvSpPr>
        <p:spPr>
          <a:xfrm>
            <a:off x="2267486" y="287645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класс тема: «Строение атома» </a:t>
            </a:r>
          </a:p>
        </p:txBody>
      </p:sp>
    </p:spTree>
    <p:extLst>
      <p:ext uri="{BB962C8B-B14F-4D97-AF65-F5344CB8AC3E}">
        <p14:creationId xmlns:p14="http://schemas.microsoft.com/office/powerpoint/2010/main" val="1371482831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25FC908B-18C2-6A5E-86FC-7A7C41DD1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6</a:t>
            </a:fld>
            <a:endParaRPr lang="ru-RU"/>
          </a:p>
        </p:txBody>
      </p:sp>
      <p:pic>
        <p:nvPicPr>
          <p:cNvPr id="1026" name="Picture 2" descr="Picture background">
            <a:extLst>
              <a:ext uri="{FF2B5EF4-FFF2-40B4-BE49-F238E27FC236}">
                <a16:creationId xmlns:a16="http://schemas.microsoft.com/office/drawing/2014/main" xmlns="" id="{84DC0B25-2D85-6027-F200-023B436781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19" t="17451" r="20652" b="14300"/>
          <a:stretch/>
        </p:blipFill>
        <p:spPr bwMode="auto">
          <a:xfrm>
            <a:off x="260384" y="2276872"/>
            <a:ext cx="2297608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Блок-схема: альтернативный процесс 2">
            <a:extLst>
              <a:ext uri="{FF2B5EF4-FFF2-40B4-BE49-F238E27FC236}">
                <a16:creationId xmlns:a16="http://schemas.microsoft.com/office/drawing/2014/main" xmlns="" id="{2EC0979D-F807-B847-A69D-AE2C08D998C0}"/>
              </a:ext>
            </a:extLst>
          </p:cNvPr>
          <p:cNvSpPr/>
          <p:nvPr/>
        </p:nvSpPr>
        <p:spPr>
          <a:xfrm>
            <a:off x="2987824" y="404664"/>
            <a:ext cx="4867284" cy="72008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Предметная готовность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04A1680-0BB7-107C-38F9-574452D694FA}"/>
              </a:ext>
            </a:extLst>
          </p:cNvPr>
          <p:cNvSpPr txBox="1"/>
          <p:nvPr/>
        </p:nvSpPr>
        <p:spPr>
          <a:xfrm>
            <a:off x="2987824" y="1264064"/>
            <a:ext cx="6365506" cy="1421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Знание теории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работать с тестами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решать расчётные и практические задачи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5DF753F-3013-EFD4-90D8-45EBFCEF9D9A}"/>
              </a:ext>
            </a:extLst>
          </p:cNvPr>
          <p:cNvSpPr txBox="1"/>
          <p:nvPr/>
        </p:nvSpPr>
        <p:spPr>
          <a:xfrm>
            <a:off x="2987824" y="2852936"/>
            <a:ext cx="5328592" cy="2837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Рекомендуемые сайты:</a:t>
            </a:r>
          </a:p>
          <a:p>
            <a:pPr algn="ctr"/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https://resh.edu.ru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https://4ege.ru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https://chem-oge.sdamgia.ru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https://chem-ege.sdamgia.ru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https://oblakoz.ru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85690331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каймленный край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777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4143</TotalTime>
  <Words>201</Words>
  <Application>Microsoft Office PowerPoint</Application>
  <PresentationFormat>Экран (4:3)</PresentationFormat>
  <Paragraphs>57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Конкурсное задание «Методический семинар»</dc:title>
  <dc:creator>Юником</dc:creator>
  <cp:lastModifiedBy>IRINA</cp:lastModifiedBy>
  <cp:revision>154</cp:revision>
  <dcterms:created xsi:type="dcterms:W3CDTF">2016-10-31T12:46:11Z</dcterms:created>
  <dcterms:modified xsi:type="dcterms:W3CDTF">2025-02-09T10:48:24Z</dcterms:modified>
</cp:coreProperties>
</file>