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3" r:id="rId17"/>
    <p:sldId id="281" r:id="rId18"/>
    <p:sldId id="270" r:id="rId19"/>
    <p:sldId id="274" r:id="rId20"/>
    <p:sldId id="275" r:id="rId21"/>
    <p:sldId id="278" r:id="rId22"/>
    <p:sldId id="276" r:id="rId23"/>
    <p:sldId id="277" r:id="rId24"/>
    <p:sldId id="280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ro23.ru/?page_id=6288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iro23.ru/?page_id=56499" TargetMode="External"/><Relationship Id="rId3" Type="http://schemas.openxmlformats.org/officeDocument/2006/relationships/hyperlink" Target="https://sdamgia.ru/" TargetMode="External"/><Relationship Id="rId7" Type="http://schemas.openxmlformats.org/officeDocument/2006/relationships/hyperlink" Target="https://iro23.ru/?page_id=2356" TargetMode="External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pi.ru/oge/dlya-predmetnyh-komissiy-subektov-rf#!/tab/173940378-6" TargetMode="External"/><Relationship Id="rId5" Type="http://schemas.openxmlformats.org/officeDocument/2006/relationships/hyperlink" Target="https://doc.fipi.ru/navigator-podgotovki/navigator-oge/MR_biologia_oge_2024.pdf" TargetMode="External"/><Relationship Id="rId4" Type="http://schemas.openxmlformats.org/officeDocument/2006/relationships/hyperlink" Target="https://fipi.ru/navigator-podgotovki/navigator-oge" TargetMode="External"/><Relationship Id="rId9" Type="http://schemas.openxmlformats.org/officeDocument/2006/relationships/hyperlink" Target="http://doc.fipi.ru/navigator-podgotovki/navigator-ege/Bio_5_sistema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tube.ru/video/6dae702dbd47b4a06ea5244d19ad6098/?playlist=26716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700" y="620688"/>
            <a:ext cx="9144000" cy="2304256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аспекты эволюции 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кровеносной и нервной систем позвоночных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384800"/>
            <a:ext cx="6400800" cy="1473200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Тальменская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№2»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Курасова М.Г. учитель биологии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0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Задание № </a:t>
            </a:r>
            <a:r>
              <a:rPr lang="ru-RU" sz="2000" b="1" dirty="0">
                <a:solidFill>
                  <a:schemeClr val="tx1"/>
                </a:solidFill>
              </a:rPr>
              <a:t>  8 и все прототипы этого задания. Для примера :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Между объектами и процессами, указанными в столбцах </a:t>
            </a:r>
            <a:r>
              <a:rPr lang="ru-RU" sz="2000" dirty="0" smtClean="0">
                <a:solidFill>
                  <a:schemeClr val="tx1"/>
                </a:solidFill>
              </a:rPr>
              <a:t>приведённой </a:t>
            </a:r>
            <a:r>
              <a:rPr lang="ru-RU" sz="2000" dirty="0">
                <a:solidFill>
                  <a:schemeClr val="tx1"/>
                </a:solidFill>
              </a:rPr>
              <a:t>ниже таблицы, имеется определённая связь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Между биологическими объектами и процессами, указанными в столбцах приведенной ниже таблицы, имеется определенная связь.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Какое понятие следует вписать на место пропуска в этой </a:t>
            </a:r>
            <a:r>
              <a:rPr lang="ru-RU" sz="2000" dirty="0" smtClean="0">
                <a:solidFill>
                  <a:schemeClr val="tx1"/>
                </a:solidFill>
              </a:rPr>
              <a:t>таблице?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)  тромбоцит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2)  </a:t>
            </a:r>
            <a:r>
              <a:rPr lang="ru-RU" sz="2000" dirty="0" err="1">
                <a:solidFill>
                  <a:schemeClr val="tx1"/>
                </a:solidFill>
              </a:rPr>
              <a:t>миоцит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3)  </a:t>
            </a:r>
            <a:r>
              <a:rPr lang="ru-RU" sz="2000" dirty="0" err="1">
                <a:solidFill>
                  <a:schemeClr val="tx1"/>
                </a:solidFill>
              </a:rPr>
              <a:t>гепатоцит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4)  эритроцит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Пояснение 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Перенос кислорода  — эритроцит, т. к. содержит гемоглобин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Правильный ответ указан под номером 4.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39112"/>
              </p:ext>
            </p:extLst>
          </p:nvPr>
        </p:nvGraphicFramePr>
        <p:xfrm>
          <a:off x="1907704" y="1988840"/>
          <a:ext cx="5112568" cy="93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26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6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лимфоцит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иммунный ответ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6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...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перенос кислорода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5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sz="2400" b="1" dirty="0">
                <a:effectLst/>
              </a:rPr>
              <a:t>Приём  « Найди соответствие</a:t>
            </a:r>
            <a:r>
              <a:rPr lang="ru-RU" sz="2400" b="1" dirty="0" smtClean="0">
                <a:effectLst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Задание №</a:t>
            </a:r>
            <a:r>
              <a:rPr lang="ru-RU" b="1" dirty="0">
                <a:solidFill>
                  <a:schemeClr val="tx1"/>
                </a:solidFill>
              </a:rPr>
              <a:t>   18 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Установите соответствие между перечисленными парами костей и типами сочленения костей. Для этого к каждому элементу первого столбца подберите позицию из второго столбца. Впишите в таблицу цифры выбранных ответов.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Установите соответствие между признаком и типом клеток крови, для которого он характерен: к каждому элементу первого столбца подберите соответствующий элемент из второго столбца.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ПРИЗНАК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А)  не имеют постоянной формы тела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Б)  в их состав входит гемоглобин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В)  переносят кислород от органов дыхания ко всем клеткам тела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Г)  обеспечивают иммунитет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Д)  в зрелом состоянии имеют ядро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ТИП КЛЕТОК КРОВИ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1)  эритроциты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2)  лейкоциты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Запишите в ответ цифры, расположив их в порядке, соответствующем буквам: 21122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4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2400" b="1" dirty="0">
                <a:effectLst/>
              </a:rPr>
              <a:t>Прием «Верные и неверные утверждения</a:t>
            </a:r>
            <a:r>
              <a:rPr lang="ru-RU" sz="2400" b="1" dirty="0" smtClean="0">
                <a:effectLst/>
              </a:rPr>
              <a:t>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Задании №12 сделан упор на знание гемодинамических показателей крови, кругов кровообращения, а также на строение и работу сердца.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Движение крови по сосудам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Вариант 12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</a:rPr>
              <a:t>Где кровь движется с наибольшей скоростью?</a:t>
            </a:r>
            <a:endParaRPr lang="ru-RU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в аорте</a:t>
            </a:r>
            <a:endParaRPr lang="ru-RU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в капиллярах</a:t>
            </a:r>
            <a:endParaRPr lang="ru-RU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в нижней полой вене</a:t>
            </a:r>
            <a:endParaRPr lang="ru-RU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в верхней полой вене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Скорость движения крови по сосудам зависит от суммарного просвета сосудов определенного типа. Самый большой суммарный просвет у капилляров, затем по списку из задания идут вены, а потом – аорта. В аорте самая большая скорость движения крови.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Ответ: 1.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1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568952" cy="6120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Верны ли суждения о кровеносной системе земноводных?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А.  Сердце земноводных состоит из двух камер.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Б.  Венозная кровь от органов и тканей собирается в вены и поступает в правое предсердие, а потом в желудочек.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)  верно только 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2)  верно только Б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3)  верны оба суждения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4)  оба суждения неверны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Пояснение.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Суждение А  — неверно, т. к. сердце земноводных состоит из трех камер. Суждение Б  — верно.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Правильный ответ указан под номером 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7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1" y="548680"/>
            <a:ext cx="763284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0088" t="541" r="9791" b="2001"/>
          <a:stretch/>
        </p:blipFill>
        <p:spPr>
          <a:xfrm>
            <a:off x="611560" y="332656"/>
            <a:ext cx="792088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04664"/>
            <a:ext cx="8424936" cy="57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0825" y="333375"/>
            <a:ext cx="8435975" cy="57927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Фактчек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Рефлекс </a:t>
            </a:r>
            <a:r>
              <a:rPr lang="ru-RU" dirty="0">
                <a:solidFill>
                  <a:schemeClr val="tx1"/>
                </a:solidFill>
              </a:rPr>
              <a:t>– это ответная реакция организма на раздражение, которая осуществляется и контролируется с помощью нервной системы, есть две группы рефлексов – </a:t>
            </a:r>
            <a:r>
              <a:rPr lang="ru-RU" b="1" dirty="0">
                <a:solidFill>
                  <a:schemeClr val="tx1"/>
                </a:solidFill>
              </a:rPr>
              <a:t>условные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b="1" dirty="0">
                <a:solidFill>
                  <a:schemeClr val="tx1"/>
                </a:solidFill>
              </a:rPr>
              <a:t>безусловные.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Безусловные рефлексы</a:t>
            </a:r>
            <a:r>
              <a:rPr lang="ru-RU" dirty="0">
                <a:solidFill>
                  <a:schemeClr val="tx1"/>
                </a:solidFill>
              </a:rPr>
              <a:t> – врожденные, видовые, устойчивые, а </a:t>
            </a:r>
            <a:r>
              <a:rPr lang="ru-RU" b="1" dirty="0">
                <a:solidFill>
                  <a:schemeClr val="tx1"/>
                </a:solidFill>
              </a:rPr>
              <a:t>условные</a:t>
            </a:r>
            <a:r>
              <a:rPr lang="ru-RU" dirty="0">
                <a:solidFill>
                  <a:schemeClr val="tx1"/>
                </a:solidFill>
              </a:rPr>
              <a:t> приобретаются в течение жизни, они индивидуальны и могут угасать.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Угасание условных рефлексов называется </a:t>
            </a:r>
            <a:r>
              <a:rPr lang="ru-RU" b="1" dirty="0">
                <a:solidFill>
                  <a:schemeClr val="tx1"/>
                </a:solidFill>
              </a:rPr>
              <a:t>торможением</a:t>
            </a:r>
            <a:r>
              <a:rPr lang="ru-RU" dirty="0">
                <a:solidFill>
                  <a:schemeClr val="tx1"/>
                </a:solidFill>
              </a:rPr>
              <a:t>, оно может происходить при действии какого-то сильного раздражителя (</a:t>
            </a:r>
            <a:r>
              <a:rPr lang="ru-RU" b="1" dirty="0">
                <a:solidFill>
                  <a:schemeClr val="tx1"/>
                </a:solidFill>
              </a:rPr>
              <a:t>безусловное</a:t>
            </a:r>
            <a:r>
              <a:rPr lang="ru-RU" dirty="0">
                <a:solidFill>
                  <a:schemeClr val="tx1"/>
                </a:solidFill>
              </a:rPr>
              <a:t>) или при </a:t>
            </a:r>
            <a:r>
              <a:rPr lang="ru-RU" dirty="0" err="1">
                <a:solidFill>
                  <a:schemeClr val="tx1"/>
                </a:solidFill>
              </a:rPr>
              <a:t>неподкреплении</a:t>
            </a:r>
            <a:r>
              <a:rPr lang="ru-RU" dirty="0">
                <a:solidFill>
                  <a:schemeClr val="tx1"/>
                </a:solidFill>
              </a:rPr>
              <a:t> реакции (</a:t>
            </a:r>
            <a:r>
              <a:rPr lang="ru-RU" b="1" dirty="0">
                <a:solidFill>
                  <a:schemeClr val="tx1"/>
                </a:solidFill>
              </a:rPr>
              <a:t>условное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Нервную систему подразделяют на два физиологических отдела: </a:t>
            </a:r>
            <a:r>
              <a:rPr lang="ru-RU" b="1" dirty="0">
                <a:solidFill>
                  <a:schemeClr val="tx1"/>
                </a:solidFill>
              </a:rPr>
              <a:t>соматическую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вегетативную</a:t>
            </a:r>
            <a:r>
              <a:rPr lang="ru-RU" dirty="0">
                <a:solidFill>
                  <a:schemeClr val="tx1"/>
                </a:solidFill>
              </a:rPr>
              <a:t> нервную систему. 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Вегетативная нервная система работает без нашей воли, в ней выделяют два отдела – </a:t>
            </a:r>
            <a:r>
              <a:rPr lang="ru-RU" b="1" dirty="0">
                <a:solidFill>
                  <a:schemeClr val="tx1"/>
                </a:solidFill>
              </a:rPr>
              <a:t>симпатический</a:t>
            </a:r>
            <a:r>
              <a:rPr lang="ru-RU" dirty="0">
                <a:solidFill>
                  <a:schemeClr val="tx1"/>
                </a:solidFill>
              </a:rPr>
              <a:t> (активируется во время стрессовой ситуации) и </a:t>
            </a:r>
            <a:r>
              <a:rPr lang="ru-RU" b="1" dirty="0">
                <a:solidFill>
                  <a:schemeClr val="tx1"/>
                </a:solidFill>
              </a:rPr>
              <a:t>парасимпатический</a:t>
            </a:r>
            <a:r>
              <a:rPr lang="ru-RU" dirty="0">
                <a:solidFill>
                  <a:schemeClr val="tx1"/>
                </a:solidFill>
              </a:rPr>
              <a:t> (действует в покое). 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505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Верны ли следующие суждения о строении нервной системы человека?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А.  Нервные узлы  — это скопление тел нервных клеток за пределами центральной нервной системы.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Б.  Двигательные нейроны передают нервные импульсы от органов чувств в спинной мозг.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1)  верно только 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2)  верно только Б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3)  верны оба суждения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4)  оба суждения неверны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Пояснение.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Верно только А; Б  — неверно, т. к. двигательные нейроны передают нервные импульсы от спинного мозга к рабочему органу.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Правильный ответ указан под номером 1.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2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531"/>
            <a:ext cx="9144000" cy="565211"/>
          </a:xfrm>
        </p:spPr>
        <p:txBody>
          <a:bodyPr/>
          <a:lstStyle/>
          <a:p>
            <a:r>
              <a:rPr lang="ru-RU" sz="2400" b="1" dirty="0" smtClean="0">
                <a:effectLst/>
              </a:rPr>
              <a:t>Формирование условного рефлекса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820472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Выработка условного слюноотделительного рефлекса начинается с подачи будущего ___________ (А) раздражителя, например зажигания лампочки. После этого животному дают пищу  — ___________ (Б) раздражитель. Пища вызывает возбуждение в ___________ (В), и выделяется слюна. Если данную процедуру повторить несколько раз, то постепенно между зрительным и пищевым центрами образуется ___________ (Г), что свидетельствует о </a:t>
            </a:r>
            <a:r>
              <a:rPr lang="ru-RU" sz="2000" dirty="0" err="1">
                <a:solidFill>
                  <a:schemeClr val="tx1"/>
                </a:solidFill>
              </a:rPr>
              <a:t>сформированности</a:t>
            </a:r>
            <a:r>
              <a:rPr lang="ru-RU" sz="2000" dirty="0">
                <a:solidFill>
                  <a:schemeClr val="tx1"/>
                </a:solidFill>
              </a:rPr>
              <a:t> условного рефлекса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Перечень терминов: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Запишите в ответ цифры, расположив их в порядке, соответствующем буквам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Ответ: 2187.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39303"/>
              </p:ext>
            </p:extLst>
          </p:nvPr>
        </p:nvGraphicFramePr>
        <p:xfrm>
          <a:off x="467544" y="3429000"/>
          <a:ext cx="8496944" cy="648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24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1) безусловный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2) условный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3) сильный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4) пищеварительный тракт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5) большие полушария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6) постоянная связь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7) временная связь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8) продолговатый мозг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ru-RU" sz="4000" b="1" dirty="0"/>
              <a:t>Структура КИМ ОГЭ по биологии в 2025 году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7525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Распределение заданий по уровню </a:t>
            </a:r>
            <a:r>
              <a:rPr lang="ru-RU" dirty="0" smtClean="0">
                <a:solidFill>
                  <a:schemeClr val="tx1"/>
                </a:solidFill>
              </a:rPr>
              <a:t>сложности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</a:rPr>
              <a:t>На выполнение экзаменационной </a:t>
            </a:r>
            <a:r>
              <a:rPr lang="ru-RU" sz="1800" dirty="0" smtClean="0">
                <a:solidFill>
                  <a:schemeClr val="tx1"/>
                </a:solidFill>
              </a:rPr>
              <a:t>работы отводится </a:t>
            </a:r>
            <a:r>
              <a:rPr lang="ru-RU" sz="1800" dirty="0">
                <a:solidFill>
                  <a:schemeClr val="tx1"/>
                </a:solidFill>
              </a:rPr>
              <a:t>2,5 часа (150 минут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609600"/>
            <a:r>
              <a:rPr lang="ru-RU" sz="1800" dirty="0">
                <a:solidFill>
                  <a:schemeClr val="tx1"/>
                </a:solidFill>
              </a:rPr>
              <a:t>«2»: 0-12</a:t>
            </a:r>
          </a:p>
          <a:p>
            <a:pPr marL="609600"/>
            <a:r>
              <a:rPr lang="ru-RU" sz="1800" dirty="0">
                <a:solidFill>
                  <a:schemeClr val="tx1"/>
                </a:solidFill>
              </a:rPr>
              <a:t>«3»: 13-25</a:t>
            </a:r>
          </a:p>
          <a:p>
            <a:pPr marL="609600"/>
            <a:r>
              <a:rPr lang="ru-RU" sz="1800" dirty="0">
                <a:solidFill>
                  <a:schemeClr val="tx1"/>
                </a:solidFill>
              </a:rPr>
              <a:t>«4»: 26-37</a:t>
            </a:r>
          </a:p>
          <a:p>
            <a:pPr marL="609600"/>
            <a:r>
              <a:rPr lang="ru-RU" sz="1800" dirty="0">
                <a:solidFill>
                  <a:schemeClr val="tx1"/>
                </a:solidFill>
              </a:rPr>
              <a:t>«5»: 38-47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59188"/>
              </p:ext>
            </p:extLst>
          </p:nvPr>
        </p:nvGraphicFramePr>
        <p:xfrm>
          <a:off x="683581" y="2204863"/>
          <a:ext cx="7848859" cy="229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86"/>
                <a:gridCol w="1204556"/>
                <a:gridCol w="1411731"/>
                <a:gridCol w="2616286"/>
              </a:tblGrid>
              <a:tr h="5069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сложности</a:t>
                      </a:r>
                    </a:p>
                    <a:p>
                      <a:pPr algn="ctr"/>
                      <a:r>
                        <a:rPr lang="ru-RU" dirty="0" smtClean="0"/>
                        <a:t>заданий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Ко3личество заданий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Максимальный</a:t>
                      </a:r>
                    </a:p>
                    <a:p>
                      <a:pPr algn="ctr"/>
                      <a:r>
                        <a:rPr lang="ru-RU" dirty="0" smtClean="0"/>
                        <a:t>первичный балл</a:t>
                      </a:r>
                      <a:endParaRPr lang="ru-RU" dirty="0"/>
                    </a:p>
                  </a:txBody>
                  <a:tcPr/>
                </a:tc>
              </a:tr>
              <a:tr h="413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413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Повышенный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413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Высокий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13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sz="2400" b="1" dirty="0">
                <a:effectLst/>
              </a:rPr>
              <a:t>Задания с развернутым ответом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Задание 22 – биологическая задача с опорой на рисунок 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оценивается в 2 балла (повышенный уровень) предполагает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развернутый ответ выпускника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Задания этой линии затрагивают вопросы из блоков «Признаки живых организмов», «Система, многообразие и эволюция живой природы», «Человек и его здоровье».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Для ответа на вопросы задания нужно уметь распознавать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биологические объекты и манипуляции, изображенные на рисунках и фотографиях; объяснять виденное, используя знания и умения, полученные из курса биологии; аргументировать те или иные правила, которыми пользуется человек в повседневной жизни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Видеоконсультация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Биология – подготовка к ОГЭ </a:t>
            </a:r>
            <a:r>
              <a:rPr lang="ru-RU" sz="2000" dirty="0">
                <a:solidFill>
                  <a:schemeClr val="tx1"/>
                </a:solidFill>
                <a:hlinkClick r:id="rId2"/>
              </a:rPr>
              <a:t>https://iro23.ru/?</a:t>
            </a:r>
            <a:r>
              <a:rPr lang="ru-RU" sz="2000" dirty="0" smtClean="0">
                <a:solidFill>
                  <a:schemeClr val="tx1"/>
                </a:solidFill>
                <a:hlinkClick r:id="rId2"/>
              </a:rPr>
              <a:t>page_id=62887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23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Дайте развернутый ответ.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Рассмотрите рисунки 1–3, на которых изображены виды наружного кровотечения у человека. Какой сосуд повреждён на рисунке 2? Назовите один из признаков, по которому это можно определить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Ответ: 1. На рисунке 2 изображено повреждение вены.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2. Это можно определить по тому, что темная кровь вытекает ровной струёй, в отличие от пульсирующего тока (иногда фонтана) ярко-алой крови во время артериального кровотечения (на третьем рисунке) или незначительного выделения крови при капиллярном кровотечении (рисунок 1).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628800"/>
            <a:ext cx="5288285" cy="220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305283"/>
            <a:ext cx="8129999" cy="4203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10542" r="12597" b="10975"/>
          <a:stretch/>
        </p:blipFill>
        <p:spPr>
          <a:xfrm>
            <a:off x="1907704" y="4581128"/>
            <a:ext cx="1800000" cy="1849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10711" r="10775" b="11409"/>
          <a:stretch/>
        </p:blipFill>
        <p:spPr>
          <a:xfrm>
            <a:off x="5436096" y="4581128"/>
            <a:ext cx="1798196" cy="18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6430736"/>
            <a:ext cx="35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Домино Нервная система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04551" y="6430736"/>
            <a:ext cx="35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Домино Кровеносная система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8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Screenshot 2025-02-08 at 09-09-46 Учебник с цифровым помощником готовимся к ОГЭ по биологии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2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51" y="33265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fipi.ru/</a:t>
            </a:r>
            <a:r>
              <a:rPr lang="ru-RU" dirty="0" smtClean="0"/>
              <a:t> </a:t>
            </a:r>
            <a:r>
              <a:rPr lang="ru-RU" dirty="0"/>
              <a:t>- здесь вся информация о проведении, сроках. требованиях, демоверсии, спецификации, кодификаторы, а также открытый банк заданий</a:t>
            </a:r>
          </a:p>
          <a:p>
            <a:r>
              <a:rPr lang="en-US" dirty="0">
                <a:hlinkClick r:id="rId3"/>
              </a:rPr>
              <a:t>https://sdamgia.ru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r>
              <a:rPr lang="ru-RU" dirty="0"/>
              <a:t>здесь «бесплатный репетитор», замечательный сайт, с огромной базой </a:t>
            </a:r>
            <a:r>
              <a:rPr lang="ru-RU" dirty="0" err="1"/>
              <a:t>КИМов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Навигатор самостоятельной </a:t>
            </a:r>
            <a:r>
              <a:rPr lang="ru-RU" dirty="0" smtClean="0"/>
              <a:t>подготовки </a:t>
            </a:r>
          </a:p>
          <a:p>
            <a:r>
              <a:rPr lang="ru-RU" dirty="0" smtClean="0"/>
              <a:t>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fipi.ru/navigator-podgotovki/navigator-oge</a:t>
            </a:r>
            <a:endParaRPr lang="ru-RU" dirty="0" smtClean="0"/>
          </a:p>
          <a:p>
            <a:r>
              <a:rPr lang="ru-RU" dirty="0" smtClean="0"/>
              <a:t>Рекомендации </a:t>
            </a:r>
            <a:r>
              <a:rPr lang="ru-RU" dirty="0"/>
              <a:t>по самостоятельной подготовке к ОГЭ по биологии-2024</a:t>
            </a:r>
          </a:p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doc.fipi.ru/navigator-podgotovki/navigator-oge/MR_biologia_oge_2024.pdf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Методические </a:t>
            </a:r>
            <a:r>
              <a:rPr lang="ru-RU" dirty="0"/>
              <a:t>материалы для председателей и членов РПК по проверке</a:t>
            </a:r>
          </a:p>
          <a:p>
            <a:r>
              <a:rPr lang="ru-RU" dirty="0"/>
              <a:t>выполнения заданий с развернутым ответом ОГЭ</a:t>
            </a:r>
          </a:p>
          <a:p>
            <a:r>
              <a:rPr lang="ru-RU" dirty="0">
                <a:hlinkClick r:id="rId6"/>
              </a:rPr>
              <a:t>https://fipi.ru/oge/dlya-predmetnyh-komissiy-subektov-rf#!/</a:t>
            </a:r>
            <a:r>
              <a:rPr lang="ru-RU" dirty="0" smtClean="0">
                <a:hlinkClick r:id="rId6"/>
              </a:rPr>
              <a:t>tab/173940378-6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Анализ результатов ОГЭ по биологии </a:t>
            </a:r>
            <a:r>
              <a:rPr lang="ru-RU" dirty="0">
                <a:hlinkClick r:id="rId7"/>
              </a:rPr>
              <a:t>https://iro23.ru/?</a:t>
            </a:r>
            <a:r>
              <a:rPr lang="ru-RU" dirty="0" smtClean="0">
                <a:hlinkClick r:id="rId7"/>
              </a:rPr>
              <a:t>page_id=2356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О ОГЭ предметно: комментарии председателя предметной комиссии по биологии </a:t>
            </a:r>
            <a:r>
              <a:rPr lang="ru-RU" dirty="0" smtClean="0"/>
              <a:t>и рекомендации </a:t>
            </a:r>
            <a:r>
              <a:rPr lang="ru-RU" dirty="0"/>
              <a:t>по подготовке к экзамену </a:t>
            </a:r>
            <a:r>
              <a:rPr lang="ru-RU" dirty="0">
                <a:hlinkClick r:id="rId8"/>
              </a:rPr>
              <a:t>https://iro23.ru/?</a:t>
            </a:r>
            <a:r>
              <a:rPr lang="ru-RU" dirty="0" smtClean="0">
                <a:hlinkClick r:id="rId8"/>
              </a:rPr>
              <a:t>page_id=56499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Навигатор самостоятельной подготовки к ЕГЭ БИОЛОГИЯ</a:t>
            </a:r>
          </a:p>
          <a:p>
            <a:r>
              <a:rPr lang="ru-RU" dirty="0">
                <a:hlinkClick r:id="rId9"/>
              </a:rPr>
              <a:t>http://</a:t>
            </a:r>
            <a:r>
              <a:rPr lang="ru-RU" dirty="0" smtClean="0">
                <a:hlinkClick r:id="rId9"/>
              </a:rPr>
              <a:t>doc.fipi.ru/navigator-podgotovki/navigator-ege/Bio_5_sistema.pdf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5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t="23881" r="11161" b="23746"/>
          <a:stretch/>
        </p:blipFill>
        <p:spPr>
          <a:xfrm>
            <a:off x="755576" y="404664"/>
            <a:ext cx="1800225" cy="1812925"/>
          </a:xfrm>
        </p:spPr>
      </p:pic>
      <p:sp>
        <p:nvSpPr>
          <p:cNvPr id="6" name="TextBox 5"/>
          <p:cNvSpPr txBox="1"/>
          <p:nvPr/>
        </p:nvSpPr>
        <p:spPr>
          <a:xfrm>
            <a:off x="683568" y="23488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Кровь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t="23947" r="10776" b="23885"/>
          <a:stretch/>
        </p:blipFill>
        <p:spPr>
          <a:xfrm>
            <a:off x="3389662" y="426235"/>
            <a:ext cx="1800000" cy="18044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72529" y="234888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Карточки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0988" r="10812" b="10468"/>
          <a:stretch/>
        </p:blipFill>
        <p:spPr>
          <a:xfrm>
            <a:off x="6012160" y="404664"/>
            <a:ext cx="1800000" cy="18060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98100" y="2357715"/>
            <a:ext cx="2028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Строение сердца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11220" r="10469" b="10902"/>
          <a:stretch/>
        </p:blipFill>
        <p:spPr>
          <a:xfrm>
            <a:off x="899692" y="2996952"/>
            <a:ext cx="1800000" cy="17763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10712" r="10280" b="11363"/>
          <a:stretch/>
        </p:blipFill>
        <p:spPr>
          <a:xfrm>
            <a:off x="6057194" y="3057118"/>
            <a:ext cx="1709931" cy="18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515719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Рабочая тетрадь Нервная система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09579" y="5157192"/>
            <a:ext cx="184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Карточки-пятиминутки </a:t>
            </a:r>
            <a:endParaRPr lang="ru-RU" dirty="0"/>
          </a:p>
        </p:txBody>
      </p:sp>
      <p:pic>
        <p:nvPicPr>
          <p:cNvPr id="5122" name="Picture 2" descr="C:\Users\admin\Downloads\памятка егэ(1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9325" r="9908" b="10132"/>
          <a:stretch/>
        </p:blipFill>
        <p:spPr bwMode="auto">
          <a:xfrm>
            <a:off x="3491880" y="2996952"/>
            <a:ext cx="1800000" cy="181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03496" y="5157192"/>
            <a:ext cx="197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Памятка к ЕГ</a:t>
            </a:r>
            <a:r>
              <a:rPr lang="ru-RU" dirty="0"/>
              <a:t>Э</a:t>
            </a:r>
          </a:p>
        </p:txBody>
      </p:sp>
    </p:spTree>
    <p:extLst>
      <p:ext uri="{BB962C8B-B14F-4D97-AF65-F5344CB8AC3E}">
        <p14:creationId xmlns:p14="http://schemas.microsoft.com/office/powerpoint/2010/main" val="1808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И так, немного истории…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Есть </a:t>
            </a:r>
            <a:r>
              <a:rPr lang="ru-RU" dirty="0">
                <a:solidFill>
                  <a:schemeClr val="tx1"/>
                </a:solidFill>
              </a:rPr>
              <a:t>истины, которые с высот наших дней кажутся очевидными, и трудно предположить, что было время, когда люди их не знали, а обнаружив, ещё спорили чём то.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Одна из таких истин – БОЛЬШОЙ КРУГ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КРОВООБРАЩЕНИЯ в живых организмах –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рождалась особенно мучительно. Вместе с ней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рождалась анатомия и медицина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5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sz="4000" dirty="0"/>
              <a:t>Задания с кратким ответом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Установите </a:t>
            </a:r>
            <a:r>
              <a:rPr lang="ru-RU" dirty="0">
                <a:solidFill>
                  <a:schemeClr val="tx1"/>
                </a:solidFill>
              </a:rPr>
              <a:t>последовательность движения крови в сердце и кровеносных сосудах от правого предсердия к левому желудочку. В ответе запишите соответствующую последовательность цифр.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1) лёгочные вены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2) лёгочная артерия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3) капилляры лёгких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4) левое предсердие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5) правый </a:t>
            </a:r>
            <a:r>
              <a:rPr lang="ru-RU" dirty="0" smtClean="0">
                <a:solidFill>
                  <a:schemeClr val="tx1"/>
                </a:solidFill>
              </a:rPr>
              <a:t>желудочек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Ответ: 52314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24078" r="10776" b="23883"/>
          <a:stretch/>
        </p:blipFill>
        <p:spPr>
          <a:xfrm>
            <a:off x="7524328" y="3789120"/>
            <a:ext cx="1443581" cy="1440000"/>
          </a:xfrm>
          <a:prstGeom prst="rect">
            <a:avLst/>
          </a:prstGeom>
        </p:spPr>
      </p:pic>
      <p:pic>
        <p:nvPicPr>
          <p:cNvPr id="5" name="TEn0IjGIju2mZDMFgynD5Hbrebe5DUHqE8dCldk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960" y="3356992"/>
            <a:ext cx="307234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568952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2. Установите </a:t>
            </a:r>
            <a:r>
              <a:rPr lang="ru-RU" sz="2200" dirty="0">
                <a:solidFill>
                  <a:schemeClr val="tx1"/>
                </a:solidFill>
              </a:rPr>
              <a:t>соответствие между признаком и кругом кровообращения, для которого он характерен.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ПРИЗНАК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A)  берет начало в левом желудочке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Б)  из сердца вытекает артериальная кровь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В)  кровь обогащается углекислым газом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Г)  кровь из сердца попадает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 легочную артерию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Д)  берет начало в правом желудочке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КРУГ КРОВООБРАЩЕНИЯ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1)  малый круг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2)  большой круг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Ответ:</a:t>
            </a:r>
            <a:r>
              <a:rPr lang="ru-RU" sz="2000" dirty="0">
                <a:solidFill>
                  <a:schemeClr val="tx1"/>
                </a:solidFill>
              </a:rPr>
              <a:t>22211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*Знать </a:t>
            </a:r>
            <a:r>
              <a:rPr lang="ru-RU" sz="2000" dirty="0">
                <a:solidFill>
                  <a:srgbClr val="FF0000"/>
                </a:solidFill>
              </a:rPr>
              <a:t>теоретический материал из блока «Человек и его здоровье» </a:t>
            </a:r>
            <a:r>
              <a:rPr lang="ru-RU" sz="2000" dirty="0" smtClean="0">
                <a:solidFill>
                  <a:srgbClr val="FF0000"/>
                </a:solidFill>
              </a:rPr>
              <a:t>- физиология человека*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42172"/>
          <a:stretch/>
        </p:blipFill>
        <p:spPr>
          <a:xfrm>
            <a:off x="5580112" y="1988840"/>
            <a:ext cx="33843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усложнение крови Картинках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8655" cy="5554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ru-RU" sz="2400" b="1" i="1" dirty="0">
                <a:effectLst/>
              </a:rPr>
              <a:t>КРОВООБРАЩЕНИЕ У ПОЗВОНОЧНЫХ ЖИВОТНЫХ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b="1" dirty="0">
                <a:effectLst/>
              </a:rPr>
              <a:t>Задание №</a:t>
            </a:r>
            <a:r>
              <a:rPr lang="ru-RU" sz="2400" b="1" dirty="0" smtClean="0">
                <a:effectLst/>
              </a:rPr>
              <a:t>24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Кровеносная система рыб образована двухкамерным сердцем и одним кругом кровообращения. Недостаток такой кровеносной системы в том, что у проходящей через капилляры кровь резко снижается давление. Это не дает ей быстро циркулировать и тем самым снижает уровень обмена веществ в организме. У остальных позвоночных животных проблема низкого кровяного давления устраняется благодаря двум кругам кровообращения: малому и большому.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Птицы и млекопитающие имеют четырехкамерное сердце, состоящее из двух предсердий и двух желудочков. Сплошная перегородка в сердце полностью разделяет артериальный и венозный потоки крови. В правой половине сердца кровь венозная, а в левой половине сердца артериальная. Кровь в такой кровеносной системе не смешивается, циркули под высоким давлением, что увеличивает скорость кровообращения и повышает уровень обмена веществ в организме.</a:t>
            </a:r>
          </a:p>
          <a:p>
            <a:pPr marL="0" indent="0">
              <a:buNone/>
            </a:pPr>
            <a:r>
              <a:rPr lang="ru-RU" sz="1800" u="sng" dirty="0">
                <a:hlinkClick r:id="rId2"/>
              </a:rPr>
              <a:t>https://rutube.ru/video/6dae702dbd47b4a06ea5244d19ad6098/?playlist=267165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559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sz="2400" b="1" dirty="0">
                <a:effectLst/>
              </a:rPr>
              <a:t>Прием «Дополни определение, предложение</a:t>
            </a:r>
            <a:r>
              <a:rPr lang="ru-RU" sz="2400" b="1" dirty="0" smtClean="0">
                <a:effectLst/>
              </a:rPr>
              <a:t>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1297" r="349"/>
          <a:stretch/>
        </p:blipFill>
        <p:spPr>
          <a:xfrm>
            <a:off x="539552" y="1189608"/>
            <a:ext cx="8027399" cy="493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3" t="2260" r="1"/>
          <a:stretch/>
        </p:blipFill>
        <p:spPr>
          <a:xfrm>
            <a:off x="541538" y="674703"/>
            <a:ext cx="8053540" cy="54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480</TotalTime>
  <Words>921</Words>
  <Application>Microsoft Office PowerPoint</Application>
  <PresentationFormat>Экран (4:3)</PresentationFormat>
  <Paragraphs>209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Исполнительная</vt:lpstr>
      <vt:lpstr>Некоторые аспекты эволюции  кровеносной и нервной систем позвоночных</vt:lpstr>
      <vt:lpstr>Структура КИМ ОГЭ по биологии в 2025 году </vt:lpstr>
      <vt:lpstr>И так, немного истории… </vt:lpstr>
      <vt:lpstr>Задания с кратким ответом</vt:lpstr>
      <vt:lpstr>Презентация PowerPoint</vt:lpstr>
      <vt:lpstr>Презентация PowerPoint</vt:lpstr>
      <vt:lpstr>КРОВООБРАЩЕНИЕ У ПОЗВОНОЧНЫХ ЖИВОТНЫХ Задание №24</vt:lpstr>
      <vt:lpstr>Прием «Дополни определение, предложение»</vt:lpstr>
      <vt:lpstr>Презентация PowerPoint</vt:lpstr>
      <vt:lpstr>Презентация PowerPoint</vt:lpstr>
      <vt:lpstr>Приём  « Найди соответствие»</vt:lpstr>
      <vt:lpstr>Прием «Верные и неверные утверждения»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условного рефлекса</vt:lpstr>
      <vt:lpstr>Задания с развернутым ответом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39</cp:revision>
  <dcterms:created xsi:type="dcterms:W3CDTF">2025-02-08T05:19:50Z</dcterms:created>
  <dcterms:modified xsi:type="dcterms:W3CDTF">2025-02-09T16:02:33Z</dcterms:modified>
</cp:coreProperties>
</file>