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77" r:id="rId4"/>
    <p:sldId id="278" r:id="rId5"/>
    <p:sldId id="279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0E7B-0C94-4461-8B78-D4152400DAA4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8805-EB03-4179-A97B-39766644B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 </a:t>
            </a:r>
            <a:r>
              <a:rPr lang="ru-RU" b="1" i="1" dirty="0" smtClean="0"/>
              <a:t>Типичные ошибки учащихся при выполнении  </a:t>
            </a:r>
            <a:r>
              <a:rPr lang="ru-RU" b="1" i="1" dirty="0" smtClean="0"/>
              <a:t>учащимися задания </a:t>
            </a:r>
            <a:r>
              <a:rPr lang="ru-RU" b="1" i="1" dirty="0" smtClean="0"/>
              <a:t>20 ОГЭ по химии </a:t>
            </a:r>
            <a:r>
              <a:rPr lang="ru-RU" b="1" i="1" dirty="0" smtClean="0"/>
              <a:t>«Окислительно-восстановительные реакции» </a:t>
            </a:r>
            <a:r>
              <a:rPr lang="ru-RU" b="1" i="1" dirty="0" smtClean="0"/>
              <a:t>и пути их устранения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581128"/>
            <a:ext cx="6400800" cy="1752600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r"/>
            <a:r>
              <a:rPr lang="ru-RU" sz="4400" b="1" dirty="0" smtClean="0"/>
              <a:t>Кустов </a:t>
            </a:r>
            <a:r>
              <a:rPr lang="ru-RU" sz="4400" b="1" dirty="0" smtClean="0"/>
              <a:t>Анатолий Геннадиевич</a:t>
            </a:r>
            <a:r>
              <a:rPr lang="ru-RU" b="1" dirty="0" smtClean="0"/>
              <a:t>,</a:t>
            </a:r>
            <a:endParaRPr lang="ru-RU" b="1" dirty="0" smtClean="0"/>
          </a:p>
          <a:p>
            <a:pPr algn="r"/>
            <a:r>
              <a:rPr lang="ru-RU" b="1" dirty="0" smtClean="0"/>
              <a:t>учитель </a:t>
            </a:r>
            <a:r>
              <a:rPr lang="ru-RU" b="1" dirty="0" smtClean="0"/>
              <a:t>химии </a:t>
            </a:r>
            <a:r>
              <a:rPr lang="ru-RU" b="1" dirty="0"/>
              <a:t>высшей </a:t>
            </a:r>
            <a:r>
              <a:rPr lang="ru-RU" b="1" dirty="0" smtClean="0"/>
              <a:t>категории МБОУ Лицей 112 </a:t>
            </a:r>
          </a:p>
          <a:p>
            <a:pPr algn="r"/>
            <a:r>
              <a:rPr lang="ru-RU" b="1" dirty="0" smtClean="0"/>
              <a:t>г. Барнаул</a:t>
            </a:r>
            <a:r>
              <a:rPr lang="ru-RU" b="1" dirty="0" smtClean="0"/>
              <a:t>;</a:t>
            </a:r>
            <a:endParaRPr lang="ru-RU" b="1" dirty="0" smtClean="0"/>
          </a:p>
          <a:p>
            <a:pPr algn="r"/>
            <a:r>
              <a:rPr lang="ru-RU" b="1" dirty="0" smtClean="0"/>
              <a:t>почетный </a:t>
            </a:r>
            <a:r>
              <a:rPr lang="ru-RU" b="1" dirty="0" smtClean="0"/>
              <a:t>работник общего образования РФ;</a:t>
            </a:r>
          </a:p>
          <a:p>
            <a:pPr algn="r"/>
            <a:r>
              <a:rPr lang="ru-RU" b="1" dirty="0" smtClean="0"/>
              <a:t>старший </a:t>
            </a:r>
            <a:r>
              <a:rPr lang="ru-RU" b="1" dirty="0" smtClean="0"/>
              <a:t>эксперт предметной комиссии ОГЭ,ЕГЭ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степеней окисления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643050"/>
            <a:ext cx="8715436" cy="4857784"/>
          </a:xfrm>
        </p:spPr>
        <p:txBody>
          <a:bodyPr>
            <a:normAutofit fontScale="92500" lnSpcReduction="10000"/>
          </a:bodyPr>
          <a:lstStyle/>
          <a:p>
            <a:pPr marL="514350" indent="-514350" algn="l"/>
            <a:r>
              <a:rPr lang="ru-RU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В «больших» молекулах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l"/>
            <a:r>
              <a:rPr lang="ru-RU" dirty="0" smtClean="0">
                <a:solidFill>
                  <a:schemeClr val="tx1"/>
                </a:solidFill>
              </a:rPr>
              <a:t>(NH</a:t>
            </a:r>
            <a:r>
              <a:rPr lang="ru-RU" baseline="-25000" dirty="0" smtClean="0">
                <a:solidFill>
                  <a:schemeClr val="tx1"/>
                </a:solidFill>
              </a:rPr>
              <a:t>4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СO</a:t>
            </a:r>
            <a:r>
              <a:rPr lang="ru-RU" baseline="-25000" dirty="0" smtClean="0">
                <a:solidFill>
                  <a:schemeClr val="tx1"/>
                </a:solidFill>
              </a:rPr>
              <a:t>3</a:t>
            </a:r>
            <a:endParaRPr lang="ru-RU" sz="2800" baseline="-25000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Fe</a:t>
            </a:r>
            <a:r>
              <a:rPr lang="ru-RU" baseline="-25000" dirty="0" smtClean="0">
                <a:solidFill>
                  <a:schemeClr val="tx1"/>
                </a:solidFill>
              </a:rPr>
              <a:t>2 </a:t>
            </a:r>
            <a:r>
              <a:rPr lang="en-US" dirty="0" smtClean="0">
                <a:solidFill>
                  <a:schemeClr val="tx1"/>
                </a:solidFill>
              </a:rPr>
              <a:t>(SO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</a:p>
          <a:p>
            <a:pPr marL="514350" indent="-514350" algn="l"/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веществах с «неудобной» степенью окисления атомов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l"/>
            <a:r>
              <a:rPr lang="ru-RU" dirty="0" smtClean="0">
                <a:solidFill>
                  <a:schemeClr val="tx1"/>
                </a:solidFill>
              </a:rPr>
              <a:t>H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FeS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pPr marL="514350" indent="-514350" algn="l"/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l"/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Составление уравнений ОВР электронным балансом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643050"/>
            <a:ext cx="8715436" cy="4929222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SO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+Br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+2H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O=H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SO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+2HBr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Окислитель         </a:t>
            </a:r>
            <a:r>
              <a:rPr lang="en-US" dirty="0" smtClean="0">
                <a:solidFill>
                  <a:schemeClr val="accent6"/>
                </a:solidFill>
              </a:rPr>
              <a:t>Br</a:t>
            </a:r>
            <a:r>
              <a:rPr lang="en-US" baseline="30000" dirty="0" smtClean="0">
                <a:solidFill>
                  <a:schemeClr val="accent6"/>
                </a:solidFill>
              </a:rPr>
              <a:t>0</a:t>
            </a:r>
            <a:r>
              <a:rPr lang="en-US" dirty="0" smtClean="0">
                <a:solidFill>
                  <a:schemeClr val="accent6"/>
                </a:solidFill>
              </a:rPr>
              <a:t>+1e=Br</a:t>
            </a:r>
            <a:r>
              <a:rPr lang="en-US" baseline="30000" dirty="0" smtClean="0">
                <a:solidFill>
                  <a:schemeClr val="accent6"/>
                </a:solidFill>
              </a:rPr>
              <a:t>-1      2</a:t>
            </a:r>
            <a:r>
              <a:rPr lang="ru-RU" baseline="30000" dirty="0" smtClean="0">
                <a:solidFill>
                  <a:schemeClr val="tx1"/>
                </a:solidFill>
              </a:rPr>
              <a:t>	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Восстановитель  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30000" dirty="0" smtClean="0">
                <a:solidFill>
                  <a:schemeClr val="tx1"/>
                </a:solidFill>
              </a:rPr>
              <a:t>+4</a:t>
            </a:r>
            <a:r>
              <a:rPr lang="en-US" dirty="0" smtClean="0">
                <a:solidFill>
                  <a:schemeClr val="tx1"/>
                </a:solidFill>
              </a:rPr>
              <a:t>-2e=S</a:t>
            </a:r>
            <a:r>
              <a:rPr lang="en-US" baseline="30000" dirty="0" smtClean="0">
                <a:solidFill>
                  <a:schemeClr val="tx1"/>
                </a:solidFill>
              </a:rPr>
              <a:t>+6          1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SO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+Br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+2H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O=H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SO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+2HBr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Окислитель         2</a:t>
            </a:r>
            <a:r>
              <a:rPr lang="en-US" dirty="0" smtClean="0">
                <a:solidFill>
                  <a:schemeClr val="tx1"/>
                </a:solidFill>
              </a:rPr>
              <a:t>Br</a:t>
            </a:r>
            <a:r>
              <a:rPr lang="en-US" baseline="30000" dirty="0" smtClean="0">
                <a:solidFill>
                  <a:schemeClr val="tx1"/>
                </a:solidFill>
              </a:rPr>
              <a:t>0</a:t>
            </a:r>
            <a:r>
              <a:rPr lang="en-US" dirty="0" smtClean="0">
                <a:solidFill>
                  <a:schemeClr val="tx1"/>
                </a:solidFill>
              </a:rPr>
              <a:t>+</a:t>
            </a:r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e=</a:t>
            </a:r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Br</a:t>
            </a:r>
            <a:r>
              <a:rPr lang="en-US" baseline="30000" dirty="0" smtClean="0">
                <a:solidFill>
                  <a:schemeClr val="tx1"/>
                </a:solidFill>
              </a:rPr>
              <a:t>-1</a:t>
            </a:r>
            <a:r>
              <a:rPr lang="ru-RU" baseline="30000" dirty="0" smtClean="0">
                <a:solidFill>
                  <a:schemeClr val="tx1"/>
                </a:solidFill>
              </a:rPr>
              <a:t>   1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Восстановитель  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baseline="30000" dirty="0" smtClean="0">
                <a:solidFill>
                  <a:schemeClr val="tx1"/>
                </a:solidFill>
              </a:rPr>
              <a:t>+4</a:t>
            </a:r>
            <a:r>
              <a:rPr lang="en-US" dirty="0" smtClean="0">
                <a:solidFill>
                  <a:schemeClr val="tx1"/>
                </a:solidFill>
              </a:rPr>
              <a:t>-2e=S</a:t>
            </a:r>
            <a:r>
              <a:rPr lang="en-US" baseline="30000" dirty="0" smtClean="0">
                <a:solidFill>
                  <a:schemeClr val="tx1"/>
                </a:solidFill>
              </a:rPr>
              <a:t>+6</a:t>
            </a:r>
            <a:r>
              <a:rPr lang="ru-RU" baseline="30000" dirty="0" smtClean="0">
                <a:solidFill>
                  <a:schemeClr val="tx1"/>
                </a:solidFill>
              </a:rPr>
              <a:t>             1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4714876" y="3357562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107785" y="5607859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Составление уравнений ОВР электронным балансом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8215370" cy="47863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6FeSO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+2KNO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+4H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=3 Fe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+K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+2NO+4H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</a:t>
            </a:r>
            <a:r>
              <a:rPr lang="ru-RU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2+</a:t>
            </a:r>
            <a:r>
              <a:rPr lang="ru-RU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-1</a:t>
            </a: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ru-RU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</a:t>
            </a:r>
            <a:r>
              <a:rPr lang="ru-RU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3+</a:t>
            </a:r>
            <a:r>
              <a:rPr lang="en-US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3 </a:t>
            </a:r>
            <a:r>
              <a:rPr lang="ru-RU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восстановитель</a:t>
            </a:r>
            <a:endParaRPr lang="ru-RU" sz="9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5+</a:t>
            </a: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+3e=N</a:t>
            </a:r>
            <a:r>
              <a:rPr lang="en-US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2+       1</a:t>
            </a:r>
            <a:r>
              <a:rPr lang="ru-RU" sz="2400" baseline="30000" dirty="0" smtClean="0">
                <a:solidFill>
                  <a:schemeClr val="accent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окислитель</a:t>
            </a:r>
            <a:endParaRPr lang="en-US" sz="2400" baseline="30000" dirty="0" smtClean="0">
              <a:solidFill>
                <a:schemeClr val="accent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6FeSO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+2KNO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+4H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=3 Fe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+K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+2NO+4H</a:t>
            </a:r>
            <a:r>
              <a:rPr lang="en-US" sz="2400" baseline="-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endParaRPr lang="en-US" sz="2400" baseline="300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en-US" sz="800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осстановитель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окислитель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2Fe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ru-RU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2e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2Fe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ru-RU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3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N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+5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+3e=N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+2                2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FeSO</a:t>
            </a:r>
            <a:r>
              <a:rPr lang="en-US" baseline="-25000" dirty="0" smtClean="0"/>
              <a:t>4</a:t>
            </a:r>
            <a:r>
              <a:rPr lang="en-US" dirty="0" smtClean="0"/>
              <a:t>+2KNO</a:t>
            </a:r>
            <a:r>
              <a:rPr lang="en-US" baseline="-25000" dirty="0" smtClean="0"/>
              <a:t>3</a:t>
            </a:r>
            <a:r>
              <a:rPr lang="en-US" dirty="0" smtClean="0"/>
              <a:t>+4H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=3 Fe</a:t>
            </a:r>
            <a:r>
              <a:rPr lang="en-US" baseline="-25000" dirty="0" smtClean="0"/>
              <a:t>2 </a:t>
            </a:r>
            <a:r>
              <a:rPr lang="en-US" dirty="0" smtClean="0"/>
              <a:t>(SO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+K</a:t>
            </a:r>
            <a:r>
              <a:rPr lang="en-US" baseline="-25000" dirty="0" smtClean="0"/>
              <a:t>2</a:t>
            </a:r>
            <a:r>
              <a:rPr lang="en-US" dirty="0" smtClean="0"/>
              <a:t> SO</a:t>
            </a:r>
            <a:r>
              <a:rPr lang="en-US" baseline="-25000" dirty="0" smtClean="0"/>
              <a:t>4</a:t>
            </a:r>
            <a:r>
              <a:rPr lang="en-US" dirty="0" smtClean="0"/>
              <a:t>+2NO+4H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001026" y="271382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465373" y="460693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500174"/>
            <a:ext cx="8858312" cy="50006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этом задании необходимо применять степени окисления, а не заряды ионов.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Индексы в химических формулах используют в электронном балансе в виде коэффициентов (отсутствие таких коэффициентов может привести к ошибке).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Всегда нужно четко указывать восстановитель 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окислитель: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левой части уравнения или электронного баланса.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Кустов Анатолий Геннадьевич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kust010@mail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</TotalTime>
  <Words>192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Типичные ошибки учащихся при выполнении  учащимися задания 20 ОГЭ по химии «Окислительно-восстановительные реакции» и пути их устранения </vt:lpstr>
      <vt:lpstr>Определение степеней окисления</vt:lpstr>
      <vt:lpstr>Составление уравнений ОВР электронным балансом</vt:lpstr>
      <vt:lpstr>Составление уравнений ОВР электронным балансом</vt:lpstr>
      <vt:lpstr>Выводы</vt:lpstr>
      <vt:lpstr>Спасибо за внимание! Кустов Анатолий Геннадьевич kust010@mail.ru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Нормативно-правовая документация ОГЭ по химии. Правила проведения и процедура оценивания ОГЭ</dc:title>
  <dc:creator>Анатолий</dc:creator>
  <cp:lastModifiedBy>IRINA</cp:lastModifiedBy>
  <cp:revision>70</cp:revision>
  <dcterms:created xsi:type="dcterms:W3CDTF">2023-08-25T02:56:24Z</dcterms:created>
  <dcterms:modified xsi:type="dcterms:W3CDTF">2025-02-09T05:54:54Z</dcterms:modified>
</cp:coreProperties>
</file>