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74" r:id="rId4"/>
    <p:sldId id="273" r:id="rId5"/>
    <p:sldId id="259" r:id="rId6"/>
    <p:sldId id="272" r:id="rId7"/>
    <p:sldId id="270" r:id="rId8"/>
    <p:sldId id="269" r:id="rId9"/>
    <p:sldId id="268" r:id="rId10"/>
    <p:sldId id="267" r:id="rId11"/>
    <p:sldId id="266" r:id="rId12"/>
    <p:sldId id="265" r:id="rId13"/>
    <p:sldId id="264" r:id="rId14"/>
    <p:sldId id="263" r:id="rId15"/>
    <p:sldId id="279" r:id="rId16"/>
    <p:sldId id="261" r:id="rId17"/>
    <p:sldId id="260" r:id="rId18"/>
    <p:sldId id="275" r:id="rId19"/>
    <p:sldId id="276" r:id="rId20"/>
    <p:sldId id="277" r:id="rId21"/>
    <p:sldId id="278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2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54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C69E10-48F1-4873-9E6B-F4913E5473DA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1B0F0E-81E9-4DEB-A0A6-6E9600AA4F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728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B0F0E-81E9-4DEB-A0A6-6E9600AA4FF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185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B0F0E-81E9-4DEB-A0A6-6E9600AA4FF5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236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0D5203-C7A3-C671-A7A9-BD25EE0A18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9486" y="1638409"/>
            <a:ext cx="8827893" cy="2399019"/>
          </a:xfrm>
          <a:solidFill>
            <a:schemeClr val="bg1">
              <a:lumMod val="65000"/>
              <a:alpha val="1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extrusionH="76200">
            <a:bevelT w="304800" h="152400" prst="relaxedInset"/>
          </a:sp3d>
        </p:spPr>
        <p:txBody>
          <a:bodyPr>
            <a:normAutofit/>
          </a:bodyPr>
          <a:lstStyle/>
          <a:p>
            <a:r>
              <a:rPr lang="ru-RU" sz="6600" b="1" dirty="0" smtClean="0"/>
              <a:t>Жизненные циклы</a:t>
            </a:r>
            <a:endParaRPr lang="ru-RU" sz="6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070167" y="6103483"/>
            <a:ext cx="507843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Автор: Навроцкая О. Н.</a:t>
            </a:r>
          </a:p>
          <a:p>
            <a:pPr algn="ctr"/>
            <a:r>
              <a:rPr lang="ru-RU" sz="2000" b="1" dirty="0" smtClean="0"/>
              <a:t>МБОУ «Лицей  №124»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942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6AE3E19-4EDE-96E0-425A-1D9A1074AB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BD277D1-E744-454C-8BD3-901ED2A4EA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4092" y="914401"/>
            <a:ext cx="10132797" cy="53637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8F1D38F-FD0F-0221-3E28-E57ABDFADE7D}"/>
              </a:ext>
            </a:extLst>
          </p:cNvPr>
          <p:cNvSpPr txBox="1"/>
          <p:nvPr/>
        </p:nvSpPr>
        <p:spPr>
          <a:xfrm>
            <a:off x="2861806" y="175070"/>
            <a:ext cx="6567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Жизненный цикл моховидных</a:t>
            </a:r>
          </a:p>
        </p:txBody>
      </p:sp>
    </p:spTree>
    <p:extLst>
      <p:ext uri="{BB962C8B-B14F-4D97-AF65-F5344CB8AC3E}">
        <p14:creationId xmlns:p14="http://schemas.microsoft.com/office/powerpoint/2010/main" val="168758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BC1789D-E3A2-2006-8C3C-381C6F4734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52A6CB8-5340-19DE-0BCB-5C5C346E7C53}"/>
              </a:ext>
            </a:extLst>
          </p:cNvPr>
          <p:cNvSpPr txBox="1"/>
          <p:nvPr/>
        </p:nvSpPr>
        <p:spPr>
          <a:xfrm>
            <a:off x="3334215" y="178420"/>
            <a:ext cx="48880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Папоротниковидные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AF725BE-AD60-4A7D-BA8B-2A9A061EF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637" y="1037063"/>
            <a:ext cx="11051466" cy="56425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93381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1E80BC4-E5BF-5D76-E9E0-0C8DEAC92A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BF6145F-BD44-BEFC-05FA-ED66838079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2458" y="1114425"/>
            <a:ext cx="10158761" cy="55273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3CD4154-B1FC-178E-2B11-53FD84953789}"/>
              </a:ext>
            </a:extLst>
          </p:cNvPr>
          <p:cNvSpPr txBox="1"/>
          <p:nvPr/>
        </p:nvSpPr>
        <p:spPr>
          <a:xfrm>
            <a:off x="886950" y="182880"/>
            <a:ext cx="119005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/>
              <a:t>Жизненный </a:t>
            </a:r>
            <a:r>
              <a:rPr lang="ru-RU" sz="4000" b="1" dirty="0" smtClean="0"/>
              <a:t>цикл папоротникообразных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52793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531FAC7-2FB4-45B6-A4B6-26E4FFCF5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B11A679-A7B5-24F0-E2AB-166E53FE12DE}"/>
              </a:ext>
            </a:extLst>
          </p:cNvPr>
          <p:cNvSpPr txBox="1"/>
          <p:nvPr/>
        </p:nvSpPr>
        <p:spPr>
          <a:xfrm>
            <a:off x="1660813" y="182880"/>
            <a:ext cx="6478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/>
              <a:t>              Голосеменные 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30AFA41-073E-6543-1873-186585AEA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5179" y="1188058"/>
            <a:ext cx="5079497" cy="47414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694D2CA-524B-1E3D-EF7A-A16B4D95E3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598" y="1271754"/>
            <a:ext cx="5949661" cy="46747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53678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CCFC10C-5598-6E8A-B807-517B4EAEA0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4E2CCD9-3611-E527-9E65-5DF684D4F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987" y="1342080"/>
            <a:ext cx="3769111" cy="50697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CC20B87-B133-8BDD-BA18-6AB6AF6BA5E1}"/>
              </a:ext>
            </a:extLst>
          </p:cNvPr>
          <p:cNvSpPr txBox="1"/>
          <p:nvPr/>
        </p:nvSpPr>
        <p:spPr>
          <a:xfrm>
            <a:off x="1129963" y="281354"/>
            <a:ext cx="123198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sz="4000" b="1" dirty="0"/>
              <a:t>Жизненный цикл сосны обыкновенной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71F64FE-C925-5170-F1A1-B9497205C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6397" y="1371127"/>
            <a:ext cx="3203711" cy="50219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66233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inet\Downloads\image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98184" y="375758"/>
            <a:ext cx="6759353" cy="627335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25400">
            <a:bevelT w="304800" h="152400" prst="relaxedInset"/>
            <a:bevelB w="304800" h="152400" prst="relaxedInset"/>
          </a:sp3d>
        </p:spPr>
      </p:pic>
      <p:sp>
        <p:nvSpPr>
          <p:cNvPr id="4" name="TextBox 3"/>
          <p:cNvSpPr txBox="1"/>
          <p:nvPr/>
        </p:nvSpPr>
        <p:spPr>
          <a:xfrm>
            <a:off x="225083" y="1659988"/>
            <a:ext cx="68087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Жизненный цикл</a:t>
            </a:r>
          </a:p>
          <a:p>
            <a:r>
              <a:rPr lang="ru-RU" sz="3200" b="1" dirty="0" smtClean="0"/>
              <a:t>сосны обыкновенной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F22E053-FF9A-51C9-96F8-83EA6F0846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1E169D5-49FF-DA39-DDC7-9AF73B3552A8}"/>
              </a:ext>
            </a:extLst>
          </p:cNvPr>
          <p:cNvSpPr txBox="1"/>
          <p:nvPr/>
        </p:nvSpPr>
        <p:spPr>
          <a:xfrm>
            <a:off x="3713276" y="199634"/>
            <a:ext cx="44278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Покрытосеменные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68ED99B-3029-DB20-F8C6-E8661985A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501" y="1215483"/>
            <a:ext cx="10820997" cy="52856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91054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173A555-4A9E-2495-1151-E75F91E1BC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C73EE9E-9ACC-4BC7-8C1B-DE5942374A8A}"/>
              </a:ext>
            </a:extLst>
          </p:cNvPr>
          <p:cNvSpPr txBox="1"/>
          <p:nvPr/>
        </p:nvSpPr>
        <p:spPr>
          <a:xfrm>
            <a:off x="3394256" y="-234176"/>
            <a:ext cx="555279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                                                                 </a:t>
            </a:r>
            <a:r>
              <a:rPr lang="ru-RU" sz="4000" b="1" dirty="0"/>
              <a:t>Покрытосеменные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769F563-E492-3058-EE1F-81116CD4E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706" y="999071"/>
            <a:ext cx="9362313" cy="5713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09020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net\Downloads\Nppk_sGJpJ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2160" y="514032"/>
            <a:ext cx="5902399" cy="58727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25400">
            <a:bevelT w="304800" h="152400" prst="relaxedInset"/>
          </a:sp3d>
        </p:spPr>
      </p:pic>
      <p:sp>
        <p:nvSpPr>
          <p:cNvPr id="3" name="TextBox 2"/>
          <p:cNvSpPr txBox="1"/>
          <p:nvPr/>
        </p:nvSpPr>
        <p:spPr>
          <a:xfrm>
            <a:off x="365758" y="1800664"/>
            <a:ext cx="53597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Жизненный цикл</a:t>
            </a:r>
          </a:p>
          <a:p>
            <a:r>
              <a:rPr lang="ru-RU" sz="3200" b="1" dirty="0" smtClean="0"/>
              <a:t>цветкового растения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96189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8ACBB0F-1662-8F50-9E60-659F5E187E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222693" y="0"/>
            <a:ext cx="109446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Рассмотрите рисунок и выполните задание</a:t>
            </a:r>
          </a:p>
        </p:txBody>
      </p:sp>
      <p:pic>
        <p:nvPicPr>
          <p:cNvPr id="5126" name="Picture 6" descr="C:\Users\inet\Downloads\52651522319744984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2044" y="1364565"/>
            <a:ext cx="5362976" cy="310357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25400">
            <a:bevelT w="304800" h="152400" prst="relaxedInset"/>
          </a:sp3d>
        </p:spPr>
      </p:pic>
      <p:pic>
        <p:nvPicPr>
          <p:cNvPr id="5127" name="Picture 7" descr="C:\Users\inet\Downloads\526515223197449846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66770" y="1073383"/>
            <a:ext cx="4257723" cy="527578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25400"/>
        </p:spPr>
      </p:pic>
    </p:spTree>
    <p:extLst>
      <p:ext uri="{BB962C8B-B14F-4D97-AF65-F5344CB8AC3E}">
        <p14:creationId xmlns:p14="http://schemas.microsoft.com/office/powerpoint/2010/main" val="124192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DEDD2F0-5651-DB26-5CBD-FA347F94C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124" y="116605"/>
            <a:ext cx="11213751" cy="66247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48699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9C17C0E-34F6-00FE-2FD2-D67EA8DFD2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8096" y="281353"/>
            <a:ext cx="6724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Ответы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4097" name="Picture 1" descr="C:\Users\inet\Downloads\52651522319744984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67497" y="2319838"/>
            <a:ext cx="5236824" cy="2610009"/>
          </a:xfrm>
          <a:prstGeom prst="rect">
            <a:avLst/>
          </a:prstGeom>
          <a:noFill/>
        </p:spPr>
      </p:pic>
      <p:pic>
        <p:nvPicPr>
          <p:cNvPr id="4098" name="Picture 2" descr="C:\Users\inet\Downloads\526515223197449847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3582" y="2306859"/>
            <a:ext cx="5621460" cy="26168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759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820F174-3237-BB11-347A-051857F1D9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1307" y="304186"/>
            <a:ext cx="90944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Arial" charset="0"/>
                <a:cs typeface="Arial" charset="0"/>
              </a:rPr>
              <a:t>Рассмотрите рисунок и выполните задание</a:t>
            </a:r>
          </a:p>
        </p:txBody>
      </p:sp>
      <p:pic>
        <p:nvPicPr>
          <p:cNvPr id="3073" name="Picture 1" descr="C:\Users\inet\Downloads\52651522319744984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63187" y="1524459"/>
            <a:ext cx="4043854" cy="4676643"/>
          </a:xfrm>
          <a:prstGeom prst="rect">
            <a:avLst/>
          </a:prstGeom>
          <a:noFill/>
        </p:spPr>
      </p:pic>
      <p:pic>
        <p:nvPicPr>
          <p:cNvPr id="3074" name="Picture 2" descr="C:\Users\inet\Downloads\526515223197449847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631" y="1625179"/>
            <a:ext cx="5329069" cy="45142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25400">
            <a:bevelT w="304800" h="152400" prst="relaxedInset"/>
          </a:sp3d>
        </p:spPr>
      </p:pic>
    </p:spTree>
    <p:extLst>
      <p:ext uri="{BB962C8B-B14F-4D97-AF65-F5344CB8AC3E}">
        <p14:creationId xmlns:p14="http://schemas.microsoft.com/office/powerpoint/2010/main" val="200956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90756" y="276052"/>
            <a:ext cx="18137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Ответы</a:t>
            </a:r>
            <a:r>
              <a:rPr lang="ru-RU" sz="3200" dirty="0" smtClean="0"/>
              <a:t>:</a:t>
            </a:r>
            <a:endParaRPr lang="ru-RU" sz="3200" dirty="0"/>
          </a:p>
        </p:txBody>
      </p:sp>
      <p:pic>
        <p:nvPicPr>
          <p:cNvPr id="44034" name="Picture 2" descr="C:\Users\inet\Downloads\52651522319744984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1767" y="1809150"/>
            <a:ext cx="4965895" cy="2951536"/>
          </a:xfrm>
          <a:prstGeom prst="rect">
            <a:avLst/>
          </a:prstGeom>
          <a:noFill/>
        </p:spPr>
      </p:pic>
      <p:pic>
        <p:nvPicPr>
          <p:cNvPr id="44035" name="Picture 3" descr="C:\Users\inet\Downloads\526515223197449847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04164" y="1770741"/>
            <a:ext cx="5623379" cy="29915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87094" y="388593"/>
            <a:ext cx="55422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Циклы развития растений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91063" y="1941340"/>
            <a:ext cx="1058359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Жизненный цикл зелёных водорослей В жизненном цикле зелёных водорослей преобладает _________ (__), то есть клетки их слоевища __________(__). При наступлении неблагоприятных условий (похолодание, пересыхание водоёма) происходит ________ размножение – образуются _________(__), которые ____________(__).__________(__), покрытая оболочкой зимует, после чего при наступлении благоприятных условий делится _______ с образованием ____________, из которых развиваются новые особи (__).</a:t>
            </a:r>
            <a:endParaRPr lang="ru-RU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87094" y="388593"/>
            <a:ext cx="55422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Циклы развития растений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81575" y="1983544"/>
            <a:ext cx="1062110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Жизненный цикл зелёных водорослей В жизненном цикле зелёных водорослей преобладает гаметофит (</a:t>
            </a:r>
            <a:r>
              <a:rPr lang="ru-RU" sz="2400" dirty="0" err="1" smtClean="0"/>
              <a:t>n</a:t>
            </a:r>
            <a:r>
              <a:rPr lang="ru-RU" sz="2400" dirty="0" smtClean="0"/>
              <a:t>), то есть клетки их слоевища гаплоидны (</a:t>
            </a:r>
            <a:r>
              <a:rPr lang="ru-RU" sz="2400" dirty="0" err="1" smtClean="0"/>
              <a:t>n</a:t>
            </a:r>
            <a:r>
              <a:rPr lang="ru-RU" sz="2400" dirty="0" smtClean="0"/>
              <a:t>). При наступлении неблагоприятных условий (похолодание, пересыхание водоёма) происходит половое размножение – образуются гаметы (</a:t>
            </a:r>
            <a:r>
              <a:rPr lang="ru-RU" sz="2400" dirty="0" err="1" smtClean="0"/>
              <a:t>n</a:t>
            </a:r>
            <a:r>
              <a:rPr lang="ru-RU" sz="2400" dirty="0" smtClean="0"/>
              <a:t>), которые попарно сливаются в зиготу (2n). Зигота (2n), покрытая оболочкой зимует, после чего при наступлении благоприятных условий делится мейозом с образованием гаплоидных спор (</a:t>
            </a:r>
            <a:r>
              <a:rPr lang="ru-RU" sz="2400" dirty="0" err="1" smtClean="0"/>
              <a:t>n</a:t>
            </a:r>
            <a:r>
              <a:rPr lang="ru-RU" sz="2400" dirty="0" smtClean="0"/>
              <a:t>), из которых развиваются новые особи (</a:t>
            </a:r>
            <a:r>
              <a:rPr lang="ru-RU" sz="2400" dirty="0" err="1" smtClean="0"/>
              <a:t>n</a:t>
            </a:r>
            <a:r>
              <a:rPr lang="ru-RU" sz="2400" dirty="0" smtClean="0"/>
              <a:t>).</a:t>
            </a:r>
            <a:endParaRPr lang="ru-RU" sz="2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4214" y="388593"/>
            <a:ext cx="55422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Циклы развития растений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67841" y="2181723"/>
            <a:ext cx="767158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Какой хромосомный набор характерен для клеток микроспоры и спермия томата? Объясните, из каких исходных клеток и в результате какого деления они образуются.</a:t>
            </a:r>
            <a:endParaRPr lang="ru-RU" sz="32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87094" y="388593"/>
            <a:ext cx="55422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Циклы развития растений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25636" y="1404819"/>
            <a:ext cx="943004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Какой хромосомный набор характерен для клеток микроспоры и спермия томата? Объясните, из каких исходных клеток и в результате какого деления они образуются. • Пояснение.1. В клетках микроспор — гаплоидный набор (</a:t>
            </a:r>
            <a:r>
              <a:rPr lang="ru-RU" sz="2800" dirty="0" err="1" smtClean="0"/>
              <a:t>n</a:t>
            </a:r>
            <a:r>
              <a:rPr lang="ru-RU" sz="2800" dirty="0" smtClean="0"/>
              <a:t>), спермий имеет гаплоидный набор (</a:t>
            </a:r>
            <a:r>
              <a:rPr lang="ru-RU" sz="2800" dirty="0" err="1" smtClean="0"/>
              <a:t>n</a:t>
            </a:r>
            <a:r>
              <a:rPr lang="ru-RU" sz="2800" dirty="0" smtClean="0"/>
              <a:t>). • 2. Микроспоры образованы из клеток спорогонной ткани (пыльников тычинок) мейозом. • 3. Спермий образован из генеративной клетки пыльцевого зерна (микрогаметофита) митозом.</a:t>
            </a:r>
            <a:endParaRPr lang="ru-RU" sz="28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87094" y="388593"/>
            <a:ext cx="55422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Циклы развития растений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77329" y="1902545"/>
            <a:ext cx="779819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Какой хромосомный набор характерен для клеток чешуй женских шишек и женской споры ели? Объясните, из каких исходных клеток и в результате какого деления образуются клетки шишки и </a:t>
            </a:r>
            <a:r>
              <a:rPr lang="ru-RU" sz="2800" smtClean="0"/>
              <a:t>мегаспора ели.</a:t>
            </a:r>
            <a:endParaRPr lang="ru-RU" sz="28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87094" y="388593"/>
            <a:ext cx="55422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Циклы развития растений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39705" y="1440489"/>
            <a:ext cx="874072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ru-RU" sz="2800" dirty="0" smtClean="0"/>
              <a:t>в клетках женских шишек диплоидный набор хромосом — 2n; </a:t>
            </a:r>
          </a:p>
          <a:p>
            <a:pPr marL="342900" indent="-342900">
              <a:buAutoNum type="arabicParenR"/>
            </a:pPr>
            <a:r>
              <a:rPr lang="ru-RU" sz="2800" dirty="0" smtClean="0"/>
              <a:t> в женской споре гаплоидный набор хромосом — </a:t>
            </a:r>
            <a:r>
              <a:rPr lang="ru-RU" sz="2800" dirty="0" err="1" smtClean="0"/>
              <a:t>n</a:t>
            </a:r>
            <a:r>
              <a:rPr lang="ru-RU" sz="2800" dirty="0" smtClean="0"/>
              <a:t>;  </a:t>
            </a:r>
          </a:p>
          <a:p>
            <a:pPr marL="342900" indent="-342900">
              <a:buAutoNum type="arabicParenR"/>
            </a:pPr>
            <a:r>
              <a:rPr lang="ru-RU" sz="2800" dirty="0" smtClean="0"/>
              <a:t>женские шишки развиваются из диплоидных клеток спорофита (взрослого растения) в результате митоза; </a:t>
            </a:r>
          </a:p>
          <a:p>
            <a:pPr marL="342900" indent="-342900">
              <a:buAutoNum type="arabicParenR"/>
            </a:pPr>
            <a:r>
              <a:rPr lang="ru-RU" sz="2800" dirty="0" smtClean="0"/>
              <a:t>женская спора образуется из клеток спорангия в шишках в результате мейоза.</a:t>
            </a:r>
            <a:endParaRPr lang="ru-RU" sz="28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87094" y="388593"/>
            <a:ext cx="55422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Циклы развития растений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30216" y="2282373"/>
            <a:ext cx="969733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Какой хромосомный набор характерен для вегетативной, генеративной клеток и спермиев пыльцевого зерна цветкового растения? Объясните, из каких исходных клеток и в результате какого деления образуются эти клетки.</a:t>
            </a:r>
            <a:endParaRPr lang="ru-RU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36544AF-1F4F-6DBF-834F-9742AE71B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520043"/>
            <a:ext cx="10364451" cy="1596177"/>
          </a:xfrm>
        </p:spPr>
        <p:txBody>
          <a:bodyPr/>
          <a:lstStyle/>
          <a:p>
            <a:r>
              <a:rPr lang="en-US" dirty="0"/>
              <a:t>  </a:t>
            </a:r>
            <a:r>
              <a:rPr lang="ru-RU" b="1" dirty="0"/>
              <a:t>размножение водорослей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A2A478A-FA47-2B2C-E1E8-1716BDDCA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0395" y="2145935"/>
            <a:ext cx="4873474" cy="679994"/>
          </a:xfrm>
        </p:spPr>
        <p:txBody>
          <a:bodyPr/>
          <a:lstStyle/>
          <a:p>
            <a:r>
              <a:rPr lang="ru-RU" dirty="0"/>
              <a:t>Благоприятные условия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5AC3687-12F1-C58C-92C1-ACF4ADB2A82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b="1" dirty="0"/>
              <a:t>Бесполое</a:t>
            </a:r>
          </a:p>
          <a:p>
            <a:r>
              <a:rPr lang="ru-RU" dirty="0"/>
              <a:t>Фрагментация</a:t>
            </a:r>
          </a:p>
          <a:p>
            <a:r>
              <a:rPr lang="ru-RU" dirty="0"/>
              <a:t>деление</a:t>
            </a:r>
          </a:p>
          <a:p>
            <a:r>
              <a:rPr lang="ru-RU" dirty="0"/>
              <a:t>зооспоры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3F1F7E4-980F-3D12-421C-A011120800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54220" y="2427289"/>
            <a:ext cx="4881804" cy="679994"/>
          </a:xfrm>
        </p:spPr>
        <p:txBody>
          <a:bodyPr/>
          <a:lstStyle/>
          <a:p>
            <a:r>
              <a:rPr lang="ru-RU" dirty="0"/>
              <a:t>Неблагоприятные условия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47EA8C5F-78A7-C7D0-E3F8-1E60A5D0235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b="1" dirty="0"/>
              <a:t>Половое</a:t>
            </a:r>
          </a:p>
          <a:p>
            <a:r>
              <a:rPr lang="ru-RU" dirty="0"/>
              <a:t>коньюгация</a:t>
            </a:r>
          </a:p>
        </p:txBody>
      </p:sp>
    </p:spTree>
    <p:extLst>
      <p:ext uri="{BB962C8B-B14F-4D97-AF65-F5344CB8AC3E}">
        <p14:creationId xmlns:p14="http://schemas.microsoft.com/office/powerpoint/2010/main" val="298917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87094" y="388593"/>
            <a:ext cx="55422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Циклы развития растений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44614" y="1738089"/>
            <a:ext cx="741836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ru-RU" sz="2400" dirty="0" smtClean="0"/>
              <a:t>набор хромосом вегетативной и генеративной клеток — </a:t>
            </a:r>
            <a:r>
              <a:rPr lang="ru-RU" sz="2400" dirty="0" err="1" smtClean="0"/>
              <a:t>n</a:t>
            </a:r>
            <a:r>
              <a:rPr lang="ru-RU" sz="2400" dirty="0" smtClean="0"/>
              <a:t>; </a:t>
            </a:r>
          </a:p>
          <a:p>
            <a:pPr marL="342900" indent="-342900">
              <a:buAutoNum type="arabicParenR"/>
            </a:pPr>
            <a:r>
              <a:rPr lang="ru-RU" sz="2400" dirty="0" smtClean="0"/>
              <a:t>вегетативная и генеративная клетки пыльцы образуются путём митоза при прорастании гаплоидной споры; </a:t>
            </a:r>
          </a:p>
          <a:p>
            <a:pPr marL="342900" indent="-342900">
              <a:buAutoNum type="arabicParenR"/>
            </a:pPr>
            <a:r>
              <a:rPr lang="ru-RU" sz="2400" dirty="0" smtClean="0"/>
              <a:t>хромосомный набор спермиев — </a:t>
            </a:r>
            <a:r>
              <a:rPr lang="ru-RU" sz="2400" dirty="0" err="1" smtClean="0"/>
              <a:t>n</a:t>
            </a:r>
            <a:r>
              <a:rPr lang="ru-RU" sz="2400" dirty="0" smtClean="0"/>
              <a:t>; </a:t>
            </a:r>
          </a:p>
          <a:p>
            <a:pPr marL="342900" indent="-342900">
              <a:buAutoNum type="arabicParenR"/>
            </a:pPr>
            <a:r>
              <a:rPr lang="ru-RU" sz="2400" dirty="0" smtClean="0"/>
              <a:t>спермии образуются из генеративной клетки путём митоза</a:t>
            </a:r>
            <a:endParaRPr lang="ru-RU" sz="24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net\Downloads\52737785750042648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44" y="1512369"/>
            <a:ext cx="5250743" cy="2990558"/>
          </a:xfrm>
          <a:prstGeom prst="rect">
            <a:avLst/>
          </a:prstGeom>
          <a:noFill/>
        </p:spPr>
      </p:pic>
      <p:pic>
        <p:nvPicPr>
          <p:cNvPr id="1027" name="Picture 3" descr="C:\Users\inet\Downloads\527377857500426489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6655" y="1484140"/>
            <a:ext cx="5467325" cy="302416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187094" y="388593"/>
            <a:ext cx="55422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Циклы развития растений</a:t>
            </a:r>
            <a:endParaRPr lang="ru-RU" sz="3200" b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26745" y="323557"/>
            <a:ext cx="4867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Ответы:</a:t>
            </a:r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12875" y="2025748"/>
            <a:ext cx="54582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Задание 9: 5;</a:t>
            </a:r>
          </a:p>
          <a:p>
            <a:endParaRPr lang="ru-RU" sz="3200" b="1" dirty="0" smtClean="0"/>
          </a:p>
          <a:p>
            <a:endParaRPr lang="ru-RU" sz="3200" b="1" dirty="0" smtClean="0"/>
          </a:p>
          <a:p>
            <a:r>
              <a:rPr lang="ru-RU" sz="3200" b="1" dirty="0" smtClean="0"/>
              <a:t>Задание 10: 323131.</a:t>
            </a:r>
            <a:endParaRPr lang="ru-RU" sz="32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E6972C3-0C21-E88D-3F17-21C9A32793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FADAB6-51EC-4B9D-9CE2-7D585B285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896" y="294960"/>
            <a:ext cx="11352628" cy="159617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/>
              <a:t>Основные представители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E33DEA3-34DD-70FF-8C0D-17234C78F5A9}"/>
              </a:ext>
            </a:extLst>
          </p:cNvPr>
          <p:cNvSpPr txBox="1"/>
          <p:nvPr/>
        </p:nvSpPr>
        <p:spPr>
          <a:xfrm>
            <a:off x="702758" y="2108499"/>
            <a:ext cx="1102969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/>
              <a:t>Зеленые водоросли </a:t>
            </a:r>
            <a:r>
              <a:rPr lang="ru-RU" sz="4000" b="1" dirty="0" smtClean="0"/>
              <a:t>     </a:t>
            </a:r>
            <a:r>
              <a:rPr lang="ru-RU" sz="4000" b="1" dirty="0"/>
              <a:t>Бурые </a:t>
            </a:r>
            <a:r>
              <a:rPr lang="ru-RU" sz="4000" b="1" dirty="0" smtClean="0"/>
              <a:t>водоросли                                   </a:t>
            </a:r>
            <a:endParaRPr lang="ru-RU" sz="4000" b="1" dirty="0"/>
          </a:p>
          <a:p>
            <a:r>
              <a:rPr lang="ru-RU" sz="2800" dirty="0">
                <a:latin typeface="Arial Black" panose="020B0A04020102020204" pitchFamily="34" charset="0"/>
              </a:rPr>
              <a:t>1.Хлорелла                          1.  Ламинария</a:t>
            </a:r>
          </a:p>
          <a:p>
            <a:endParaRPr lang="ru-RU" sz="2800" dirty="0">
              <a:latin typeface="Arial Black" panose="020B0A04020102020204" pitchFamily="34" charset="0"/>
            </a:endParaRPr>
          </a:p>
          <a:p>
            <a:r>
              <a:rPr lang="ru-RU" sz="2800" dirty="0">
                <a:latin typeface="Arial Black" panose="020B0A04020102020204" pitchFamily="34" charset="0"/>
              </a:rPr>
              <a:t>2.Хламидомонада</a:t>
            </a:r>
          </a:p>
          <a:p>
            <a:endParaRPr lang="ru-RU" sz="2800" dirty="0">
              <a:latin typeface="Arial Black" panose="020B0A04020102020204" pitchFamily="34" charset="0"/>
            </a:endParaRPr>
          </a:p>
          <a:p>
            <a:r>
              <a:rPr lang="ru-RU" sz="2800" dirty="0">
                <a:latin typeface="Arial Black" panose="020B0A04020102020204" pitchFamily="34" charset="0"/>
              </a:rPr>
              <a:t>3.Спирогира</a:t>
            </a:r>
          </a:p>
          <a:p>
            <a:endParaRPr lang="ru-RU" sz="2800" dirty="0">
              <a:latin typeface="Arial Black" panose="020B0A04020102020204" pitchFamily="34" charset="0"/>
            </a:endParaRPr>
          </a:p>
          <a:p>
            <a:r>
              <a:rPr lang="ru-RU" sz="2800" dirty="0">
                <a:latin typeface="Arial Black" panose="020B0A04020102020204" pitchFamily="34" charset="0"/>
              </a:rPr>
              <a:t>4.Улотрикс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107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C21E4B2-D76D-326F-3A88-4DA9C537B2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4A26A79-97DA-F9F0-E40F-45F3564C3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8215" y="133815"/>
            <a:ext cx="10047248" cy="66239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91616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607DB26-3DA1-9EC8-0597-6436330687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A000C2B-9579-92DC-F4C9-D6C9B9079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806" y="1260089"/>
            <a:ext cx="11068028" cy="53637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D3CCF5B-CDB5-F958-CA87-0EB396862721}"/>
              </a:ext>
            </a:extLst>
          </p:cNvPr>
          <p:cNvSpPr txBox="1"/>
          <p:nvPr/>
        </p:nvSpPr>
        <p:spPr>
          <a:xfrm>
            <a:off x="1308312" y="173995"/>
            <a:ext cx="12221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/>
              <a:t>Цикл развития зеленых водорослей</a:t>
            </a:r>
          </a:p>
        </p:txBody>
      </p:sp>
    </p:spTree>
    <p:extLst>
      <p:ext uri="{BB962C8B-B14F-4D97-AF65-F5344CB8AC3E}">
        <p14:creationId xmlns:p14="http://schemas.microsoft.com/office/powerpoint/2010/main" val="225711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01FC642-7E7F-A0F5-0ABE-6629731A74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70DA855-6748-944B-05C6-BC03D157C611}"/>
              </a:ext>
            </a:extLst>
          </p:cNvPr>
          <p:cNvSpPr txBox="1"/>
          <p:nvPr/>
        </p:nvSpPr>
        <p:spPr>
          <a:xfrm>
            <a:off x="1872344" y="97868"/>
            <a:ext cx="87521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/>
              <a:t>Спирогира </a:t>
            </a:r>
          </a:p>
          <a:p>
            <a:r>
              <a:rPr lang="ru-RU" sz="4000" b="1" dirty="0"/>
              <a:t>Половой  процесс: КОНЬЮГАЦИЯ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CC6C119-0B82-3CF8-DE1D-DA2D592BB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620" y="1481573"/>
            <a:ext cx="5765180" cy="52785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33919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44F10C9-5782-023C-2BD4-BB129AAC6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FC0E0A5-259F-9F3F-16E5-49225BC294CE}"/>
              </a:ext>
            </a:extLst>
          </p:cNvPr>
          <p:cNvSpPr txBox="1"/>
          <p:nvPr/>
        </p:nvSpPr>
        <p:spPr>
          <a:xfrm>
            <a:off x="2131771" y="77335"/>
            <a:ext cx="9010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/>
              <a:t>Бурые водоросли: ламинария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2CA7CB2-EE6E-444F-8828-06C5B624E0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797" y="1031843"/>
            <a:ext cx="7865523" cy="560210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70066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B93DF55-772A-F461-30BF-403E02DDAA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C3236C6-8CA8-EAA6-D90C-C8AD956EDE01}"/>
              </a:ext>
            </a:extLst>
          </p:cNvPr>
          <p:cNvSpPr txBox="1"/>
          <p:nvPr/>
        </p:nvSpPr>
        <p:spPr>
          <a:xfrm>
            <a:off x="2972064" y="0"/>
            <a:ext cx="6889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/>
              <a:t>Моховидные</a:t>
            </a:r>
            <a:endParaRPr lang="ru-RU" sz="72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BE2E0D7-5FA2-29C5-88A9-044BDC0D8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527" y="1448110"/>
            <a:ext cx="10415239" cy="508890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64347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470</TotalTime>
  <Words>517</Words>
  <Application>Microsoft Office PowerPoint</Application>
  <PresentationFormat>Широкоэкранный</PresentationFormat>
  <Paragraphs>71</Paragraphs>
  <Slides>32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7" baseType="lpstr">
      <vt:lpstr>Arial</vt:lpstr>
      <vt:lpstr>Arial Black</vt:lpstr>
      <vt:lpstr>Calibri</vt:lpstr>
      <vt:lpstr>Tw Cen MT</vt:lpstr>
      <vt:lpstr>Капля</vt:lpstr>
      <vt:lpstr>Жизненные циклы</vt:lpstr>
      <vt:lpstr>Презентация PowerPoint</vt:lpstr>
      <vt:lpstr>  размножение водорослей</vt:lpstr>
      <vt:lpstr>Основные представители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Жизненные циклы</dc:title>
  <dc:creator>Елена Зайцева</dc:creator>
  <cp:lastModifiedBy>Горбатова О.Н.</cp:lastModifiedBy>
  <cp:revision>26</cp:revision>
  <dcterms:created xsi:type="dcterms:W3CDTF">2025-02-02T10:38:48Z</dcterms:created>
  <dcterms:modified xsi:type="dcterms:W3CDTF">2025-02-07T09:20:44Z</dcterms:modified>
</cp:coreProperties>
</file>