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113.xml" ContentType="application/vnd.openxmlformats-officedocument.presentationml.slide+xml"/>
  <Override PartName="/ppt/slides/slide142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s/slide102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129.xml" ContentType="application/vnd.openxmlformats-officedocument.presentationml.slide+xml"/>
  <Override PartName="/ppt/slides/slide147.xml" ContentType="application/vnd.openxmlformats-officedocument.presentationml.slide+xml"/>
  <Override PartName="/ppt/slides/slide99.xml" ContentType="application/vnd.openxmlformats-officedocument.presentationml.slide+xml"/>
  <Override PartName="/ppt/slides/slide118.xml" ContentType="application/vnd.openxmlformats-officedocument.presentationml.slide+xml"/>
  <Override PartName="/ppt/slides/slide136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07.xml" ContentType="application/vnd.openxmlformats-officedocument.presentationml.slide+xml"/>
  <Override PartName="/ppt/slides/slide125.xml" ContentType="application/vnd.openxmlformats-officedocument.presentationml.slide+xml"/>
  <Override PartName="/ppt/slides/slide143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32.xml" ContentType="application/vnd.openxmlformats-officedocument.presentationml.slide+xml"/>
  <Override PartName="/ppt/slides/slide150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s/slide119.xml" ContentType="application/vnd.openxmlformats-officedocument.presentationml.slide+xml"/>
  <Override PartName="/ppt/slides/slide148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108.xml" ContentType="application/vnd.openxmlformats-officedocument.presentationml.slide+xml"/>
  <Override PartName="/ppt/slides/slide117.xml" ContentType="application/vnd.openxmlformats-officedocument.presentationml.slide+xml"/>
  <Override PartName="/ppt/slides/slide126.xml" ContentType="application/vnd.openxmlformats-officedocument.presentationml.slide+xml"/>
  <Override PartName="/ppt/slides/slide128.xml" ContentType="application/vnd.openxmlformats-officedocument.presentationml.slide+xml"/>
  <Override PartName="/ppt/slides/slide137.xml" ContentType="application/vnd.openxmlformats-officedocument.presentationml.slide+xml"/>
  <Override PartName="/ppt/slides/slide146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slides/slide106.xml" ContentType="application/vnd.openxmlformats-officedocument.presentationml.slide+xml"/>
  <Override PartName="/ppt/slides/slide115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44.xml" ContentType="application/vnd.openxmlformats-officedocument.presentationml.slide+xml"/>
  <Override PartName="/ppt/slides/slide153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s/slide140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slideLayouts/slideLayout11.xml" ContentType="application/vnd.openxmlformats-officedocument.presentationml.slideLayout+xml"/>
  <Override PartName="/ppt/slides/slide138.xml" ContentType="application/vnd.openxmlformats-officedocument.presentationml.slide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slides/slide127.xml" ContentType="application/vnd.openxmlformats-officedocument.presentationml.slide+xml"/>
  <Override PartName="/ppt/slides/slide145.xml" ContentType="application/vnd.openxmlformats-officedocument.presentationml.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s/slide116.xml" ContentType="application/vnd.openxmlformats-officedocument.presentationml.slide+xml"/>
  <Override PartName="/ppt/slides/slide134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slides/slide123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s/slide130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20.xml" ContentType="application/vnd.openxmlformats-officedocument.presentationml.slide+xml"/>
  <Override PartName="/ppt/slides/slide13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155"/>
  </p:handoutMasterIdLst>
  <p:sldIdLst>
    <p:sldId id="515" r:id="rId2"/>
    <p:sldId id="662" r:id="rId3"/>
    <p:sldId id="663" r:id="rId4"/>
    <p:sldId id="664" r:id="rId5"/>
    <p:sldId id="665" r:id="rId6"/>
    <p:sldId id="666" r:id="rId7"/>
    <p:sldId id="516" r:id="rId8"/>
    <p:sldId id="517" r:id="rId9"/>
    <p:sldId id="519" r:id="rId10"/>
    <p:sldId id="521" r:id="rId11"/>
    <p:sldId id="523" r:id="rId12"/>
    <p:sldId id="537" r:id="rId13"/>
    <p:sldId id="667" r:id="rId14"/>
    <p:sldId id="668" r:id="rId15"/>
    <p:sldId id="342" r:id="rId16"/>
    <p:sldId id="344" r:id="rId17"/>
    <p:sldId id="677" r:id="rId18"/>
    <p:sldId id="678" r:id="rId19"/>
    <p:sldId id="670" r:id="rId20"/>
    <p:sldId id="671" r:id="rId21"/>
    <p:sldId id="672" r:id="rId22"/>
    <p:sldId id="673" r:id="rId23"/>
    <p:sldId id="674" r:id="rId24"/>
    <p:sldId id="675" r:id="rId25"/>
    <p:sldId id="676" r:id="rId26"/>
    <p:sldId id="563" r:id="rId27"/>
    <p:sldId id="355" r:id="rId28"/>
    <p:sldId id="356" r:id="rId29"/>
    <p:sldId id="357" r:id="rId30"/>
    <p:sldId id="358" r:id="rId31"/>
    <p:sldId id="359" r:id="rId32"/>
    <p:sldId id="360" r:id="rId33"/>
    <p:sldId id="565" r:id="rId34"/>
    <p:sldId id="648" r:id="rId35"/>
    <p:sldId id="669" r:id="rId36"/>
    <p:sldId id="566" r:id="rId37"/>
    <p:sldId id="567" r:id="rId38"/>
    <p:sldId id="361" r:id="rId39"/>
    <p:sldId id="679" r:id="rId40"/>
    <p:sldId id="571" r:id="rId41"/>
    <p:sldId id="568" r:id="rId42"/>
    <p:sldId id="569" r:id="rId43"/>
    <p:sldId id="572" r:id="rId44"/>
    <p:sldId id="574" r:id="rId45"/>
    <p:sldId id="579" r:id="rId46"/>
    <p:sldId id="362" r:id="rId47"/>
    <p:sldId id="581" r:id="rId48"/>
    <p:sldId id="583" r:id="rId49"/>
    <p:sldId id="585" r:id="rId50"/>
    <p:sldId id="587" r:id="rId51"/>
    <p:sldId id="589" r:id="rId52"/>
    <p:sldId id="591" r:id="rId53"/>
    <p:sldId id="593" r:id="rId54"/>
    <p:sldId id="595" r:id="rId55"/>
    <p:sldId id="653" r:id="rId56"/>
    <p:sldId id="655" r:id="rId57"/>
    <p:sldId id="656" r:id="rId58"/>
    <p:sldId id="657" r:id="rId59"/>
    <p:sldId id="611" r:id="rId60"/>
    <p:sldId id="612" r:id="rId61"/>
    <p:sldId id="613" r:id="rId62"/>
    <p:sldId id="680" r:id="rId63"/>
    <p:sldId id="614" r:id="rId64"/>
    <p:sldId id="615" r:id="rId65"/>
    <p:sldId id="701" r:id="rId66"/>
    <p:sldId id="616" r:id="rId67"/>
    <p:sldId id="617" r:id="rId68"/>
    <p:sldId id="618" r:id="rId69"/>
    <p:sldId id="620" r:id="rId70"/>
    <p:sldId id="622" r:id="rId71"/>
    <p:sldId id="623" r:id="rId72"/>
    <p:sldId id="625" r:id="rId73"/>
    <p:sldId id="626" r:id="rId74"/>
    <p:sldId id="627" r:id="rId75"/>
    <p:sldId id="628" r:id="rId76"/>
    <p:sldId id="632" r:id="rId77"/>
    <p:sldId id="640" r:id="rId78"/>
    <p:sldId id="641" r:id="rId79"/>
    <p:sldId id="658" r:id="rId80"/>
    <p:sldId id="659" r:id="rId81"/>
    <p:sldId id="660" r:id="rId82"/>
    <p:sldId id="562" r:id="rId83"/>
    <p:sldId id="448" r:id="rId84"/>
    <p:sldId id="449" r:id="rId85"/>
    <p:sldId id="450" r:id="rId86"/>
    <p:sldId id="451" r:id="rId87"/>
    <p:sldId id="452" r:id="rId88"/>
    <p:sldId id="453" r:id="rId89"/>
    <p:sldId id="454" r:id="rId90"/>
    <p:sldId id="455" r:id="rId91"/>
    <p:sldId id="456" r:id="rId92"/>
    <p:sldId id="458" r:id="rId93"/>
    <p:sldId id="459" r:id="rId94"/>
    <p:sldId id="460" r:id="rId95"/>
    <p:sldId id="461" r:id="rId96"/>
    <p:sldId id="463" r:id="rId97"/>
    <p:sldId id="462" r:id="rId98"/>
    <p:sldId id="464" r:id="rId99"/>
    <p:sldId id="465" r:id="rId100"/>
    <p:sldId id="466" r:id="rId101"/>
    <p:sldId id="468" r:id="rId102"/>
    <p:sldId id="469" r:id="rId103"/>
    <p:sldId id="470" r:id="rId104"/>
    <p:sldId id="482" r:id="rId105"/>
    <p:sldId id="483" r:id="rId106"/>
    <p:sldId id="649" r:id="rId107"/>
    <p:sldId id="651" r:id="rId108"/>
    <p:sldId id="331" r:id="rId109"/>
    <p:sldId id="647" r:id="rId110"/>
    <p:sldId id="652" r:id="rId111"/>
    <p:sldId id="661" r:id="rId112"/>
    <p:sldId id="491" r:id="rId113"/>
    <p:sldId id="490" r:id="rId114"/>
    <p:sldId id="492" r:id="rId115"/>
    <p:sldId id="493" r:id="rId116"/>
    <p:sldId id="494" r:id="rId117"/>
    <p:sldId id="495" r:id="rId118"/>
    <p:sldId id="496" r:id="rId119"/>
    <p:sldId id="497" r:id="rId120"/>
    <p:sldId id="498" r:id="rId121"/>
    <p:sldId id="499" r:id="rId122"/>
    <p:sldId id="500" r:id="rId123"/>
    <p:sldId id="501" r:id="rId124"/>
    <p:sldId id="502" r:id="rId125"/>
    <p:sldId id="503" r:id="rId126"/>
    <p:sldId id="548" r:id="rId127"/>
    <p:sldId id="549" r:id="rId128"/>
    <p:sldId id="550" r:id="rId129"/>
    <p:sldId id="551" r:id="rId130"/>
    <p:sldId id="552" r:id="rId131"/>
    <p:sldId id="553" r:id="rId132"/>
    <p:sldId id="554" r:id="rId133"/>
    <p:sldId id="555" r:id="rId134"/>
    <p:sldId id="556" r:id="rId135"/>
    <p:sldId id="557" r:id="rId136"/>
    <p:sldId id="558" r:id="rId137"/>
    <p:sldId id="504" r:id="rId138"/>
    <p:sldId id="505" r:id="rId139"/>
    <p:sldId id="506" r:id="rId140"/>
    <p:sldId id="564" r:id="rId141"/>
    <p:sldId id="507" r:id="rId142"/>
    <p:sldId id="508" r:id="rId143"/>
    <p:sldId id="509" r:id="rId144"/>
    <p:sldId id="510" r:id="rId145"/>
    <p:sldId id="511" r:id="rId146"/>
    <p:sldId id="694" r:id="rId147"/>
    <p:sldId id="695" r:id="rId148"/>
    <p:sldId id="696" r:id="rId149"/>
    <p:sldId id="697" r:id="rId150"/>
    <p:sldId id="698" r:id="rId151"/>
    <p:sldId id="699" r:id="rId152"/>
    <p:sldId id="700" r:id="rId153"/>
    <p:sldId id="702" r:id="rId154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1"/>
    <a:srgbClr val="AEAEAE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72" autoAdjust="0"/>
    <p:restoredTop sz="94660"/>
  </p:normalViewPr>
  <p:slideViewPr>
    <p:cSldViewPr>
      <p:cViewPr varScale="1">
        <p:scale>
          <a:sx n="76" d="100"/>
          <a:sy n="76" d="100"/>
        </p:scale>
        <p:origin x="-1206" y="-90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handoutMaster" Target="handoutMasters/handoutMaster1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slide" Target="slides/slide15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62FA87-2222-4C38-BEB9-CF352CF066E4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AF066F-DE4A-4D72-8D73-A59F7B228EAB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1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1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1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zrCFF-mxbg" TargetMode="External"/><Relationship Id="rId2" Type="http://schemas.openxmlformats.org/officeDocument/2006/relationships/hyperlink" Target="https://www.youtube.com/watch?v=eelVR5Yq6cs" TargetMode="External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pn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1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pn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png"/><Relationship Id="rId4" Type="http://schemas.openxmlformats.org/officeDocument/2006/relationships/image" Target="../media/image30.pn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2.jpeg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1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932040" y="3219822"/>
            <a:ext cx="3924436" cy="936104"/>
          </a:xfrm>
        </p:spPr>
        <p:txBody>
          <a:bodyPr>
            <a:noAutofit/>
          </a:bodyPr>
          <a:lstStyle/>
          <a:p>
            <a:pPr algn="r"/>
            <a:r>
              <a:rPr lang="ru-RU" sz="1600" dirty="0"/>
              <a:t> </a:t>
            </a:r>
            <a:r>
              <a:rPr lang="ru-RU" sz="1600" b="1" i="1" dirty="0"/>
              <a:t>Петровских Сергей Анатольевич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ru-RU" sz="1600" dirty="0"/>
              <a:t> учитель физики МОУ </a:t>
            </a:r>
            <a:r>
              <a:rPr lang="ru-RU" sz="1600" dirty="0" smtClean="0"/>
              <a:t>«Егорьевская СОШ» Егорьевского района</a:t>
            </a:r>
            <a:endParaRPr lang="ru-RU" sz="16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1547664" y="170765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Особенности выполнения экспериментального задания ОГЭ по физике с использованием комплекта № 3</a:t>
            </a:r>
            <a:r>
              <a:rPr lang="ru-RU" sz="2400" dirty="0" smtClean="0"/>
              <a:t>.</a:t>
            </a:r>
            <a:endParaRPr lang="ru-RU" sz="2400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635896" y="4515966"/>
            <a:ext cx="136815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2025 г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979712" y="195486"/>
            <a:ext cx="5328592" cy="4320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ctr">
              <a:spcBef>
                <a:spcPct val="0"/>
              </a:spcBef>
            </a:pPr>
            <a:r>
              <a:rPr lang="ru-RU" sz="1600" dirty="0" smtClean="0">
                <a:latin typeface="+mj-lt"/>
                <a:ea typeface="+mj-ea"/>
                <a:cs typeface="+mj-cs"/>
              </a:rPr>
              <a:t>Муниципальное общеобразовательное учреждение «Егорьевская средняя общеобразовательная школа»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915566"/>
            <a:ext cx="4406437" cy="12775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44008" y="915566"/>
            <a:ext cx="4286250" cy="36140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504" y="2558589"/>
            <a:ext cx="4434861" cy="1597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3648" y="618242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640" y="2202418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24128" y="555526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67544" y="60970"/>
            <a:ext cx="40324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ОГЭ</a:t>
            </a:r>
            <a:r>
              <a:rPr lang="en-US" sz="2400" b="1" dirty="0"/>
              <a:t>-2019</a:t>
            </a:r>
            <a:endParaRPr lang="ru-RU" sz="2400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4932040" y="60970"/>
            <a:ext cx="388843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ОГЭ</a:t>
            </a:r>
            <a:r>
              <a:rPr lang="en-US" sz="2400" b="1" dirty="0"/>
              <a:t>-20</a:t>
            </a:r>
            <a:r>
              <a:rPr lang="ru-RU" sz="2400" b="1" dirty="0"/>
              <a:t>20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4716016" y="1851670"/>
            <a:ext cx="4032448" cy="28803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4716016" y="2427734"/>
            <a:ext cx="4032448" cy="720080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4716016" y="3579862"/>
            <a:ext cx="4032448" cy="86409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42917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C:\Users\Сергей\Desktop\4\2\DSC_026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33092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C:\Users\Сергей\Desktop\4\2\DSC_02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93132"/>
            <a:ext cx="9144000" cy="6073194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3363838"/>
          <a:ext cx="3099647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реостат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10,81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10,52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C:\Users\Сергей\Desktop\4\2\DSC_026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40618"/>
            <a:ext cx="9252520" cy="61452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C:\Users\Сергей\Desktop\4\2\DSC_027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80578"/>
            <a:ext cx="9144000" cy="6073195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179512" y="3363838"/>
          <a:ext cx="3099647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реостат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10,81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10,52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10,52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2" descr="C:\Users\Сергей\Desktop\4\2\DSC_02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0857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C:\Users\Сергей\Desktop\4\2\DSC_028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24594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664" y="1419622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R2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R3</a:t>
                      </a:r>
                      <a:endParaRPr lang="ru-RU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0,21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МАКС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0,42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48351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Сила тока в резисторах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3939902"/>
          <a:ext cx="8568952" cy="10165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338842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33884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МИН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0,24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0,22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0,21</a:t>
                      </a:r>
                      <a:endParaRPr lang="ru-RU" sz="1600" dirty="0"/>
                    </a:p>
                  </a:txBody>
                  <a:tcPr/>
                </a:tc>
              </a:tr>
              <a:tr h="33884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МАКС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0,6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0,5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/>
                        <a:t>0,42</a:t>
                      </a:r>
                      <a:endParaRPr lang="ru-RU" sz="16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3040" y="-2252786"/>
          <a:ext cx="8640960" cy="1834128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Лабораторная</a:t>
                      </a:r>
                      <a:r>
                        <a:rPr lang="ru-RU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работа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электрического сопротивления </a:t>
                      </a: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резистора (6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мощности электрического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тока (4 работы)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работы электрического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тока (5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проводника (8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195486"/>
          <a:ext cx="8568954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9"/>
                <a:gridCol w="1428159"/>
                <a:gridCol w="1428159"/>
                <a:gridCol w="1428159"/>
                <a:gridCol w="1428159"/>
                <a:gridCol w="1428159"/>
              </a:tblGrid>
              <a:tr h="37084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электрического сопротивления резистора (6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1037982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мощности электрического тока (4 работы)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1851670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работы электрического тока (5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2787774"/>
          <a:ext cx="864096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288032"/>
            <a:ext cx="9130462" cy="4515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2008" y="4155926"/>
            <a:ext cx="2051720" cy="72008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71700" y="1352550"/>
            <a:ext cx="4800600" cy="2438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15566"/>
            <a:ext cx="4254169" cy="2520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860031" y="843558"/>
            <a:ext cx="4159689" cy="3240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403648" y="618242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652120" y="483518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67544" y="60970"/>
            <a:ext cx="40324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ОГЭ</a:t>
            </a:r>
            <a:r>
              <a:rPr lang="en-US" sz="2400" b="1" dirty="0"/>
              <a:t>-2019</a:t>
            </a:r>
            <a:endParaRPr lang="ru-RU" sz="24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4932040" y="60970"/>
            <a:ext cx="388843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ОГЭ</a:t>
            </a:r>
            <a:r>
              <a:rPr lang="en-US" sz="2400" b="1" dirty="0"/>
              <a:t>-20</a:t>
            </a:r>
            <a:r>
              <a:rPr lang="ru-RU" sz="2400" b="1" dirty="0"/>
              <a:t>20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4932040" y="1419622"/>
            <a:ext cx="1656184" cy="57606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932040" y="2309658"/>
            <a:ext cx="1656184" cy="144016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32040" y="2499742"/>
            <a:ext cx="1656184" cy="4320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10588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4277454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3040" y="-2252786"/>
          <a:ext cx="8640960" cy="1834128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Лабораторная</a:t>
                      </a:r>
                      <a:r>
                        <a:rPr lang="ru-RU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работа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электрического сопротивления </a:t>
                      </a: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резистора (6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мощности электрического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тока (4 работы)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работы электрического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тока (5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проводника (8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51470"/>
          <a:ext cx="8568954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9"/>
                <a:gridCol w="1428159"/>
                <a:gridCol w="1428159"/>
                <a:gridCol w="1428159"/>
                <a:gridCol w="1428159"/>
                <a:gridCol w="1428159"/>
              </a:tblGrid>
              <a:tr h="37084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электрического сопротивления резистора (6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6CAEB6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R1</a:t>
                      </a:r>
                      <a:r>
                        <a:rPr lang="ru-RU" sz="1400" dirty="0" smtClean="0"/>
                        <a:t>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,8А</a:t>
                      </a: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FA6A26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,5А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B16450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,4А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930128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,3А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C7C9ED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,5А</a:t>
                      </a: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6CAEB6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smtClean="0"/>
                        <a:t>Лампа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987574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мощности электрического тока (4 работы)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D4B818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R1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/>
                        <a:t>0</a:t>
                      </a:r>
                      <a:r>
                        <a:rPr lang="ru-RU" sz="1800" dirty="0" smtClean="0"/>
                        <a:t>,4А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735140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R2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D4815C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R3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/>
                        <a:t>0</a:t>
                      </a:r>
                      <a:r>
                        <a:rPr lang="ru-RU" sz="1800" dirty="0" smtClean="0"/>
                        <a:t>,</a:t>
                      </a:r>
                      <a:r>
                        <a:rPr lang="en-US" sz="1800" dirty="0" smtClean="0"/>
                        <a:t>3</a:t>
                      </a:r>
                      <a:r>
                        <a:rPr lang="ru-RU" sz="1800" dirty="0" smtClean="0"/>
                        <a:t>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DEF7F0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dirty="0" smtClean="0"/>
                        <a:t>Лампа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1779662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работы электрического тока (5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D0B9B0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R1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,4А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E50BB3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R1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5</a:t>
                      </a:r>
                      <a:r>
                        <a:rPr lang="ru-RU" sz="1700" dirty="0" smtClean="0"/>
                        <a:t>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908A55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R2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5</a:t>
                      </a:r>
                      <a:r>
                        <a:rPr lang="ru-RU" sz="1700" dirty="0" smtClean="0"/>
                        <a:t>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9D489F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R2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4</a:t>
                      </a:r>
                      <a:r>
                        <a:rPr lang="ru-RU" sz="1700" dirty="0" smtClean="0"/>
                        <a:t>А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22FAB7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R3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3</a:t>
                      </a:r>
                      <a:r>
                        <a:rPr lang="ru-RU" sz="1700" dirty="0" smtClean="0"/>
                        <a:t>А</a:t>
                      </a:r>
                      <a:endParaRPr lang="ru-RU" sz="17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2643758"/>
          <a:ext cx="864096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4277454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503040" y="-2252786"/>
          <a:ext cx="8640960" cy="1834128"/>
        </p:xfrm>
        <a:graphic>
          <a:graphicData uri="http://schemas.openxmlformats.org/drawingml/2006/table">
            <a:tbl>
              <a:tblPr/>
              <a:tblGrid>
                <a:gridCol w="8640960"/>
              </a:tblGrid>
              <a:tr h="43204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 smtClean="0">
                          <a:latin typeface="Calibri"/>
                          <a:ea typeface="Calibri"/>
                          <a:cs typeface="Times New Roman"/>
                        </a:rPr>
                        <a:t>Лабораторная</a:t>
                      </a:r>
                      <a:r>
                        <a:rPr lang="ru-RU" sz="1600" b="1" baseline="0" dirty="0" smtClean="0">
                          <a:latin typeface="Calibri"/>
                          <a:ea typeface="Calibri"/>
                          <a:cs typeface="Times New Roman"/>
                        </a:rPr>
                        <a:t> работа</a:t>
                      </a:r>
                      <a:endParaRPr lang="ru-RU" sz="1600" b="1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электрического сопротивления </a:t>
                      </a:r>
                      <a:r>
                        <a:rPr lang="ru-RU" sz="1600" dirty="0" smtClean="0">
                          <a:latin typeface="Calibri"/>
                          <a:ea typeface="Calibri"/>
                          <a:cs typeface="Times New Roman"/>
                        </a:rPr>
                        <a:t>резистора (6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мощности электрического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тока (4 работы)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79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Измерение работы электрического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тока (5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5881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Calibri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</a:t>
                      </a:r>
                      <a:r>
                        <a:rPr lang="ru-RU" sz="1600" dirty="0" smtClean="0">
                          <a:latin typeface="+mn-lt"/>
                          <a:ea typeface="Calibri"/>
                          <a:cs typeface="Times New Roman"/>
                        </a:rPr>
                        <a:t>проводника (8 работ)</a:t>
                      </a:r>
                      <a:endParaRPr lang="ru-RU" sz="16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3820" marR="6382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51470"/>
          <a:ext cx="8568954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9"/>
                <a:gridCol w="1428159"/>
                <a:gridCol w="1428159"/>
                <a:gridCol w="1428159"/>
                <a:gridCol w="1428159"/>
                <a:gridCol w="1428159"/>
              </a:tblGrid>
              <a:tr h="37084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электрического сопротивления резистора (6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6CAEB6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R1</a:t>
                      </a:r>
                      <a:r>
                        <a:rPr lang="ru-RU" sz="1400" dirty="0" smtClean="0"/>
                        <a:t>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,8А</a:t>
                      </a: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FA6A26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,5А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B16450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,4А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930128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,3А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C7C9ED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,5А</a:t>
                      </a: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6CAEB6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smtClean="0"/>
                        <a:t>Лампа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987574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мощности электрического тока (4 работы)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D4B818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R1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/>
                        <a:t>0</a:t>
                      </a:r>
                      <a:r>
                        <a:rPr lang="ru-RU" sz="1800" dirty="0" smtClean="0"/>
                        <a:t>,4А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735140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R2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D4815C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R3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/>
                        <a:t>0</a:t>
                      </a:r>
                      <a:r>
                        <a:rPr lang="ru-RU" sz="1800" dirty="0" smtClean="0"/>
                        <a:t>,</a:t>
                      </a:r>
                      <a:r>
                        <a:rPr lang="en-US" sz="1800" dirty="0" smtClean="0"/>
                        <a:t>3</a:t>
                      </a:r>
                      <a:r>
                        <a:rPr lang="ru-RU" sz="1800" dirty="0" smtClean="0"/>
                        <a:t>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DEF7F0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dirty="0" smtClean="0"/>
                        <a:t>Лампа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1779662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работы электрического тока (5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D0B9B0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R1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,4А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E50BB3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R1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5</a:t>
                      </a:r>
                      <a:r>
                        <a:rPr lang="ru-RU" sz="1700" dirty="0" smtClean="0"/>
                        <a:t>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908A55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R2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5</a:t>
                      </a:r>
                      <a:r>
                        <a:rPr lang="ru-RU" sz="1700" dirty="0" smtClean="0"/>
                        <a:t>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9D489F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R2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4</a:t>
                      </a:r>
                      <a:r>
                        <a:rPr lang="ru-RU" sz="1700" dirty="0" smtClean="0"/>
                        <a:t>А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22FAB7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R3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3</a:t>
                      </a:r>
                      <a:r>
                        <a:rPr lang="ru-RU" sz="1700" dirty="0" smtClean="0"/>
                        <a:t>А</a:t>
                      </a:r>
                      <a:endParaRPr lang="ru-RU" sz="17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2643758"/>
          <a:ext cx="864096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433735"/>
            <a:ext cx="1440160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445377"/>
            <a:ext cx="1440160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6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972616" y="0"/>
            <a:ext cx="10409657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11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7639" y="987574"/>
            <a:ext cx="8978857" cy="284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1"/>
            <a:ext cx="686023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1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043608" y="0"/>
            <a:ext cx="6981444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88418" y="0"/>
            <a:ext cx="6923942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-8661"/>
            <a:ext cx="6912768" cy="51521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0"/>
            <a:ext cx="6887405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37914"/>
            <a:ext cx="9144000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116921"/>
            <a:ext cx="9144000" cy="5026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187624" y="2499742"/>
            <a:ext cx="4248472" cy="4320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259632" y="56438"/>
            <a:ext cx="6840760" cy="508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5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15616" y="13571"/>
            <a:ext cx="6912768" cy="51299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37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8445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244674"/>
            <a:ext cx="9144000" cy="6810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1203598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Почему?</a:t>
            </a:r>
            <a:br>
              <a:rPr lang="ru-RU" sz="4400" dirty="0" smtClean="0"/>
            </a:br>
            <a:r>
              <a:rPr lang="ru-RU" sz="4400" dirty="0" smtClean="0"/>
              <a:t>Кто ему про это скажет?</a:t>
            </a:r>
            <a:endParaRPr lang="ru-RU" sz="4400" dirty="0"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84634"/>
            <a:ext cx="9144000" cy="675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971600" y="0"/>
            <a:ext cx="7362825" cy="472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185863" y="57150"/>
            <a:ext cx="6772275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0"/>
            <a:ext cx="6800850" cy="145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1680" y="0"/>
            <a:ext cx="6059959" cy="4844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84584" y="-20538"/>
            <a:ext cx="1013369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847435" y="2427734"/>
            <a:ext cx="1009995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3563888" y="0"/>
            <a:ext cx="1728192" cy="432048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38150" y="233363"/>
            <a:ext cx="826770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331640" y="0"/>
            <a:ext cx="621182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447675" y="128588"/>
            <a:ext cx="8248650" cy="488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62013" y="495300"/>
            <a:ext cx="7419975" cy="415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39764"/>
            <a:ext cx="9144000" cy="4080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83518"/>
            <a:ext cx="9199022" cy="40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55526"/>
            <a:ext cx="9144000" cy="40103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915566"/>
            <a:ext cx="646246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hlinkClick r:id="rId2"/>
              </a:rPr>
              <a:t>https://www.youtube.com/watch?v=eelVR5Yq6cs</a:t>
            </a:r>
            <a:endParaRPr lang="ru-RU" dirty="0" smtClean="0"/>
          </a:p>
          <a:p>
            <a:r>
              <a:rPr lang="en-US" dirty="0" smtClean="0"/>
              <a:t>https://www.youtube.com/watch?v=jWttXHwoB3I</a:t>
            </a:r>
            <a:endParaRPr lang="ru-RU" dirty="0" smtClean="0"/>
          </a:p>
          <a:p>
            <a:r>
              <a:rPr lang="en-US" dirty="0" smtClean="0"/>
              <a:t>https://www.youtube.com/watch?v=BDVqCgIRyYc</a:t>
            </a:r>
            <a:endParaRPr lang="ru-RU" dirty="0" smtClean="0"/>
          </a:p>
          <a:p>
            <a:r>
              <a:rPr lang="en-US" dirty="0" smtClean="0"/>
              <a:t>https://www.youtube.com/watch?v=YedRa5-9AUE</a:t>
            </a:r>
            <a:endParaRPr lang="ru-RU" dirty="0" smtClean="0"/>
          </a:p>
          <a:p>
            <a:r>
              <a:rPr lang="en-US" dirty="0" smtClean="0">
                <a:hlinkClick r:id="rId3"/>
              </a:rPr>
              <a:t>https://www.youtube.com/watch?v=qzrCFF-mxbg</a:t>
            </a:r>
            <a:endParaRPr lang="ru-RU" dirty="0" smtClean="0"/>
          </a:p>
          <a:p>
            <a:r>
              <a:rPr lang="en-US" dirty="0" smtClean="0"/>
              <a:t> https://www.youtube.com/watch?v=R2gdRqp0USY</a:t>
            </a:r>
            <a:endParaRPr lang="ru-RU" dirty="0" smtClean="0"/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2" name="Picture 4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216024" y="0"/>
            <a:ext cx="8820472" cy="555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41413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84584" y="-20538"/>
            <a:ext cx="10133697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847435" y="2427734"/>
            <a:ext cx="10099955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3"/>
          <p:cNvSpPr/>
          <p:nvPr/>
        </p:nvSpPr>
        <p:spPr>
          <a:xfrm>
            <a:off x="2987824" y="1707654"/>
            <a:ext cx="5832648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995686"/>
            <a:ext cx="2016224" cy="432048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323528" y="4083918"/>
            <a:ext cx="8568952" cy="720080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Сергей\Desktop\4\2\DSC_005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56642"/>
            <a:ext cx="9201144" cy="611114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50726" y="0"/>
            <a:ext cx="9093274" cy="4529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3603" cy="3819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555526"/>
            <a:ext cx="9082913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11510"/>
            <a:ext cx="9110412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483517"/>
            <a:ext cx="9144000" cy="4508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4277454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251520" y="51470"/>
          <a:ext cx="8568954" cy="88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8159"/>
                <a:gridCol w="1428159"/>
                <a:gridCol w="1428159"/>
                <a:gridCol w="1428159"/>
                <a:gridCol w="1428159"/>
                <a:gridCol w="1428159"/>
              </a:tblGrid>
              <a:tr h="370840">
                <a:tc gridSpan="6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электрического сопротивления резистора (6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6CAEB6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R1</a:t>
                      </a:r>
                      <a:r>
                        <a:rPr lang="ru-RU" sz="1400" dirty="0" smtClean="0"/>
                        <a:t>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,8А</a:t>
                      </a: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FA6A26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,5А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B16450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,4А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930128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/>
                        <a:t>0</a:t>
                      </a:r>
                      <a:r>
                        <a:rPr lang="ru-RU" sz="1400" dirty="0" smtClean="0"/>
                        <a:t>,3А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/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C7C9ED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3,</a:t>
                      </a:r>
                      <a:r>
                        <a:rPr lang="ru-RU" sz="1400" baseline="0" dirty="0" smtClean="0"/>
                        <a:t> </a:t>
                      </a:r>
                      <a:r>
                        <a:rPr lang="en-US" sz="14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400" dirty="0" smtClean="0">
                          <a:solidFill>
                            <a:srgbClr val="FF0000"/>
                          </a:solidFill>
                        </a:rPr>
                        <a:t>,5А</a:t>
                      </a:r>
                      <a:r>
                        <a:rPr lang="en-US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400" dirty="0" smtClean="0">
                        <a:solidFill>
                          <a:srgbClr val="FF0000"/>
                        </a:solidFill>
                      </a:endParaRPr>
                    </a:p>
                    <a:p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6CAEB6</a:t>
                      </a:r>
                      <a:r>
                        <a:rPr lang="en-US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400" dirty="0" smtClean="0"/>
                        <a:t>Лампа</a:t>
                      </a:r>
                    </a:p>
                    <a:p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/>
        </p:nvGraphicFramePr>
        <p:xfrm>
          <a:off x="251520" y="987574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60240"/>
                <a:gridCol w="2160240"/>
                <a:gridCol w="2160240"/>
                <a:gridCol w="2160240"/>
              </a:tblGrid>
              <a:tr h="370840">
                <a:tc grid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мощности электрического тока (4 работы)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D4B818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R1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/>
                        <a:t>0</a:t>
                      </a:r>
                      <a:r>
                        <a:rPr lang="ru-RU" sz="1800" dirty="0" smtClean="0"/>
                        <a:t>,4А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8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735140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R2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0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18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  <a:r>
                        <a:rPr lang="ru-RU" sz="1800" dirty="0" smtClean="0">
                          <a:solidFill>
                            <a:srgbClr val="FF0000"/>
                          </a:solidFill>
                        </a:rPr>
                        <a:t>А</a:t>
                      </a:r>
                      <a:r>
                        <a:rPr lang="en-US" sz="18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D4815C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dirty="0" smtClean="0"/>
                        <a:t>R3</a:t>
                      </a:r>
                      <a:r>
                        <a:rPr lang="ru-RU" sz="1800" dirty="0" smtClean="0"/>
                        <a:t>,</a:t>
                      </a:r>
                      <a:r>
                        <a:rPr lang="ru-RU" sz="1800" baseline="0" dirty="0" smtClean="0"/>
                        <a:t> </a:t>
                      </a:r>
                      <a:r>
                        <a:rPr lang="en-US" sz="1800" dirty="0" smtClean="0"/>
                        <a:t>0</a:t>
                      </a:r>
                      <a:r>
                        <a:rPr lang="ru-RU" sz="1800" dirty="0" smtClean="0"/>
                        <a:t>,</a:t>
                      </a:r>
                      <a:r>
                        <a:rPr lang="en-US" sz="1800" dirty="0" smtClean="0"/>
                        <a:t>3</a:t>
                      </a:r>
                      <a:r>
                        <a:rPr lang="ru-RU" sz="1800" dirty="0" smtClean="0"/>
                        <a:t>А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DEF7F0</a:t>
                      </a:r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dirty="0" smtClean="0"/>
                        <a:t>Лампа</a:t>
                      </a:r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/>
        </p:nvGraphicFramePr>
        <p:xfrm>
          <a:off x="251520" y="1779662"/>
          <a:ext cx="8640960" cy="74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1728192"/>
                <a:gridCol w="1728192"/>
                <a:gridCol w="1728192"/>
                <a:gridCol w="1728192"/>
              </a:tblGrid>
              <a:tr h="370840"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Измерение работы электрического тока (5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D0B9B0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R1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,4А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E50BB3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R1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5</a:t>
                      </a:r>
                      <a:r>
                        <a:rPr lang="ru-RU" sz="1700" dirty="0" smtClean="0"/>
                        <a:t>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908A55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R2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5</a:t>
                      </a:r>
                      <a:r>
                        <a:rPr lang="ru-RU" sz="1700" dirty="0" smtClean="0"/>
                        <a:t>А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17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9D489F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R2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4</a:t>
                      </a:r>
                      <a:r>
                        <a:rPr lang="ru-RU" sz="1700" dirty="0" smtClean="0"/>
                        <a:t>А</a:t>
                      </a:r>
                      <a:endParaRPr lang="ru-RU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22FAB7</a:t>
                      </a:r>
                      <a:r>
                        <a:rPr lang="en-US" sz="17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700" dirty="0" smtClean="0"/>
                        <a:t>R3</a:t>
                      </a:r>
                      <a:r>
                        <a:rPr lang="ru-RU" sz="1700" dirty="0" smtClean="0"/>
                        <a:t>,</a:t>
                      </a:r>
                      <a:r>
                        <a:rPr lang="ru-RU" sz="1700" baseline="0" dirty="0" smtClean="0"/>
                        <a:t> </a:t>
                      </a:r>
                      <a:r>
                        <a:rPr lang="en-US" sz="1700" baseline="0" dirty="0" smtClean="0"/>
                        <a:t>0</a:t>
                      </a:r>
                      <a:r>
                        <a:rPr lang="ru-RU" sz="1700" dirty="0" smtClean="0"/>
                        <a:t>,</a:t>
                      </a:r>
                      <a:r>
                        <a:rPr lang="en-US" sz="1700" dirty="0" smtClean="0"/>
                        <a:t>3</a:t>
                      </a:r>
                      <a:r>
                        <a:rPr lang="ru-RU" sz="1700" dirty="0" smtClean="0"/>
                        <a:t>А</a:t>
                      </a:r>
                      <a:endParaRPr lang="ru-RU" sz="17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251520" y="2643758"/>
          <a:ext cx="864096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  <a:gridCol w="108012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400" dirty="0" smtClean="0"/>
                        <a:t>R1</a:t>
                      </a:r>
                      <a:endParaRPr lang="ru-RU" sz="1400" dirty="0" smtClean="0"/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2</a:t>
                      </a:r>
                    </a:p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400" dirty="0" smtClean="0"/>
                        <a:t>R</a:t>
                      </a:r>
                      <a:r>
                        <a:rPr lang="ru-RU" sz="1400" dirty="0" smtClean="0"/>
                        <a:t>3</a:t>
                      </a:r>
                    </a:p>
                    <a:p>
                      <a:r>
                        <a:rPr lang="ru-RU" sz="14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4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51520" y="433735"/>
            <a:ext cx="1440160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6012160" y="445377"/>
            <a:ext cx="1440160" cy="504056"/>
          </a:xfrm>
          <a:prstGeom prst="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0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046220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58" y="1275606"/>
          <a:ext cx="8136917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</a:tblGrid>
              <a:tr h="6120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832" y="199568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832" y="259686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225" y="321982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923678"/>
            <a:ext cx="5040560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24554" y="2560027"/>
            <a:ext cx="3958879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5532" y="3171260"/>
            <a:ext cx="2994284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2915816" y="48562"/>
            <a:ext cx="1080120" cy="699542"/>
          </a:xfrm>
          <a:prstGeom prst="wedgeRoundRectCallout">
            <a:avLst>
              <a:gd name="adj1" fmla="val 57313"/>
              <a:gd name="adj2" fmla="val 260370"/>
              <a:gd name="adj3" fmla="val 1666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кругленная прямоугольная выноска 19"/>
          <p:cNvSpPr/>
          <p:nvPr/>
        </p:nvSpPr>
        <p:spPr>
          <a:xfrm>
            <a:off x="5076056" y="23446"/>
            <a:ext cx="1080120" cy="699542"/>
          </a:xfrm>
          <a:prstGeom prst="wedgeRoundRectCallout">
            <a:avLst>
              <a:gd name="adj1" fmla="val -63161"/>
              <a:gd name="adj2" fmla="val 344162"/>
              <a:gd name="adj3" fmla="val 1666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ая прямоугольная выноска 20"/>
          <p:cNvSpPr/>
          <p:nvPr/>
        </p:nvSpPr>
        <p:spPr>
          <a:xfrm>
            <a:off x="7236296" y="23446"/>
            <a:ext cx="1080120" cy="699542"/>
          </a:xfrm>
          <a:prstGeom prst="wedgeRoundRectCallout">
            <a:avLst>
              <a:gd name="adj1" fmla="val -215109"/>
              <a:gd name="adj2" fmla="val 446387"/>
              <a:gd name="adj3" fmla="val 16667"/>
            </a:avLst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0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046220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58" y="1275606"/>
          <a:ext cx="8136917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</a:tblGrid>
              <a:tr h="6120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832" y="199568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832" y="259686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225" y="321982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923678"/>
            <a:ext cx="5040560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24554" y="2560027"/>
            <a:ext cx="3958879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5532" y="3171260"/>
            <a:ext cx="2994284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331640" y="1995687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56942" y="2139702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59002" y="2302768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41165" y="2634234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766467" y="2778249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59002" y="2922265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336973" y="3291831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52750" y="3435846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Скругленная прямоугольная выноска 30"/>
          <p:cNvSpPr/>
          <p:nvPr/>
        </p:nvSpPr>
        <p:spPr>
          <a:xfrm>
            <a:off x="15240" y="4720942"/>
            <a:ext cx="1080120" cy="411510"/>
          </a:xfrm>
          <a:prstGeom prst="wedgeRoundRectCallout">
            <a:avLst>
              <a:gd name="adj1" fmla="val 111403"/>
              <a:gd name="adj2" fmla="val -699792"/>
              <a:gd name="adj3" fmla="val 16667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Скругленная прямоугольная выноска 31"/>
          <p:cNvSpPr/>
          <p:nvPr/>
        </p:nvSpPr>
        <p:spPr>
          <a:xfrm>
            <a:off x="1187624" y="4731990"/>
            <a:ext cx="1080120" cy="411510"/>
          </a:xfrm>
          <a:prstGeom prst="wedgeRoundRectCallout">
            <a:avLst>
              <a:gd name="adj1" fmla="val 111403"/>
              <a:gd name="adj2" fmla="val -667387"/>
              <a:gd name="adj3" fmla="val 16667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Скругленная прямоугольная выноска 32"/>
          <p:cNvSpPr/>
          <p:nvPr/>
        </p:nvSpPr>
        <p:spPr>
          <a:xfrm>
            <a:off x="2339752" y="4731990"/>
            <a:ext cx="1080120" cy="411510"/>
          </a:xfrm>
          <a:prstGeom prst="wedgeRoundRectCallout">
            <a:avLst>
              <a:gd name="adj1" fmla="val 136095"/>
              <a:gd name="adj2" fmla="val -634982"/>
              <a:gd name="adj3" fmla="val 16667"/>
            </a:avLst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0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046220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58" y="1275606"/>
          <a:ext cx="8136917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</a:tblGrid>
              <a:tr h="6120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832" y="199568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832" y="259686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225" y="321982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923678"/>
            <a:ext cx="5040560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24554" y="2560027"/>
            <a:ext cx="3958879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5532" y="3171260"/>
            <a:ext cx="2994284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331640" y="1995687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56942" y="2139702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59002" y="2302768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41165" y="2634234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766467" y="2778249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59002" y="2922265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336973" y="3291831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52750" y="3435846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esktop\4\2\DSC_00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607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0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046220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58" y="1275606"/>
          <a:ext cx="8136917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</a:tblGrid>
              <a:tr h="6120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832" y="199568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832" y="259686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225" y="321982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923678"/>
            <a:ext cx="5040560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24554" y="2560027"/>
            <a:ext cx="3958879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5532" y="3171260"/>
            <a:ext cx="2994284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Прямоугольник 21"/>
          <p:cNvSpPr/>
          <p:nvPr/>
        </p:nvSpPr>
        <p:spPr>
          <a:xfrm>
            <a:off x="1331640" y="1995687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56942" y="2139702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59002" y="2302768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1341165" y="2634234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766467" y="2778249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59002" y="2922265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1336973" y="3291831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52750" y="3435846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1259632" y="1964155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Овал 19"/>
          <p:cNvSpPr/>
          <p:nvPr/>
        </p:nvSpPr>
        <p:spPr>
          <a:xfrm>
            <a:off x="2659658" y="1955428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4067944" y="1961778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/>
          <p:cNvSpPr/>
          <p:nvPr/>
        </p:nvSpPr>
        <p:spPr>
          <a:xfrm>
            <a:off x="1255316" y="261222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2655342" y="260350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Овал 31"/>
          <p:cNvSpPr/>
          <p:nvPr/>
        </p:nvSpPr>
        <p:spPr>
          <a:xfrm>
            <a:off x="4063628" y="2609850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/>
          <p:cNvSpPr/>
          <p:nvPr/>
        </p:nvSpPr>
        <p:spPr>
          <a:xfrm>
            <a:off x="1261666" y="3268807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Овал 33"/>
          <p:cNvSpPr/>
          <p:nvPr/>
        </p:nvSpPr>
        <p:spPr>
          <a:xfrm>
            <a:off x="2661692" y="3260080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069978" y="3266430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0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046220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58" y="1275606"/>
          <a:ext cx="8136917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</a:tblGrid>
              <a:tr h="6120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832" y="199568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832" y="259686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225" y="321982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923678"/>
            <a:ext cx="5040560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24554" y="2560027"/>
            <a:ext cx="3958879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5532" y="3171260"/>
            <a:ext cx="2994284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56942" y="2139702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59002" y="2302768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766467" y="2778249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59002" y="2922265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52750" y="3435846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2669312" y="2109222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5508104" y="210579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Овал 34"/>
          <p:cNvSpPr/>
          <p:nvPr/>
        </p:nvSpPr>
        <p:spPr>
          <a:xfrm>
            <a:off x="4075564" y="3401938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/>
          <p:cNvSpPr/>
          <p:nvPr/>
        </p:nvSpPr>
        <p:spPr>
          <a:xfrm>
            <a:off x="4075564" y="211341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Овал 36"/>
          <p:cNvSpPr/>
          <p:nvPr/>
        </p:nvSpPr>
        <p:spPr>
          <a:xfrm>
            <a:off x="2676932" y="274624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/>
          <p:cNvSpPr/>
          <p:nvPr/>
        </p:nvSpPr>
        <p:spPr>
          <a:xfrm>
            <a:off x="4075564" y="2746246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Овал 38"/>
          <p:cNvSpPr/>
          <p:nvPr/>
        </p:nvSpPr>
        <p:spPr>
          <a:xfrm>
            <a:off x="5500484" y="2734434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/>
          <p:cNvSpPr/>
          <p:nvPr/>
        </p:nvSpPr>
        <p:spPr>
          <a:xfrm>
            <a:off x="2661692" y="3405366"/>
            <a:ext cx="144016" cy="14401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Овал 40"/>
          <p:cNvSpPr/>
          <p:nvPr/>
        </p:nvSpPr>
        <p:spPr>
          <a:xfrm>
            <a:off x="5508104" y="3390126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251520" y="0"/>
          <a:ext cx="8568952" cy="67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2238"/>
                <a:gridCol w="2142238"/>
                <a:gridCol w="2142238"/>
                <a:gridCol w="2142238"/>
              </a:tblGrid>
              <a:tr h="264029">
                <a:tc>
                  <a:txBody>
                    <a:bodyPr/>
                    <a:lstStyle/>
                    <a:p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R1</a:t>
                      </a:r>
                      <a:endParaRPr lang="ru-RU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R2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/>
                        <a:t>R3</a:t>
                      </a:r>
                      <a:endParaRPr lang="ru-RU" sz="1600" dirty="0" smtClean="0"/>
                    </a:p>
                  </a:txBody>
                  <a:tcPr/>
                </a:tc>
              </a:tr>
              <a:tr h="26402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I</a:t>
                      </a:r>
                      <a:r>
                        <a:rPr lang="en-US" sz="1600" baseline="0" dirty="0" smtClean="0"/>
                        <a:t> (</a:t>
                      </a:r>
                      <a:r>
                        <a:rPr lang="ru-RU" sz="1600" baseline="0" dirty="0" smtClean="0"/>
                        <a:t>А)</a:t>
                      </a:r>
                      <a:endParaRPr lang="ru-RU" sz="16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0,24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0,22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dirty="0" smtClean="0"/>
                        <a:t>0,21</a:t>
                      </a:r>
                      <a:r>
                        <a:rPr lang="en-US" sz="1600" dirty="0" smtClean="0"/>
                        <a:t>-</a:t>
                      </a:r>
                      <a:r>
                        <a:rPr lang="ru-RU" sz="1600" dirty="0" smtClean="0"/>
                        <a:t>0,42</a:t>
                      </a: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/>
        </p:nvGraphicFramePr>
        <p:xfrm>
          <a:off x="0" y="4046220"/>
          <a:ext cx="9144000" cy="1097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  <a:gridCol w="1143000"/>
              </a:tblGrid>
              <a:tr h="370840">
                <a:tc gridSpan="8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 smtClean="0">
                          <a:latin typeface="+mn-lt"/>
                          <a:ea typeface="Calibri"/>
                          <a:cs typeface="Times New Roman"/>
                        </a:rPr>
                        <a:t>Исследование зависимости силы тока, возникающего в проводнике, от напряжения на концах проводника (8 работ)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7360D4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44E805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25F44E </a:t>
                      </a:r>
                      <a:r>
                        <a:rPr lang="en-US" sz="1200" dirty="0" smtClean="0"/>
                        <a:t>R1</a:t>
                      </a:r>
                      <a:endParaRPr lang="ru-RU" sz="1200" dirty="0" smtClean="0"/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6E8801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077D73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C0F1E5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2</a:t>
                      </a:r>
                    </a:p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0,3, 0,4 и 0,5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D053C4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0,1, 0,2 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и 0,3 А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000824 </a:t>
                      </a:r>
                      <a:r>
                        <a:rPr lang="en-US" sz="1200" dirty="0" smtClean="0"/>
                        <a:t>R</a:t>
                      </a:r>
                      <a:r>
                        <a:rPr lang="ru-RU" sz="1200" dirty="0" smtClean="0"/>
                        <a:t>3</a:t>
                      </a:r>
                    </a:p>
                    <a:p>
                      <a:r>
                        <a:rPr lang="ru-RU" sz="1200" kern="1200" dirty="0" smtClean="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+mn-cs"/>
                        </a:rPr>
                        <a:t>0,2</a:t>
                      </a:r>
                      <a:r>
                        <a:rPr lang="ru-RU" sz="12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, 0,3 и 0,4 А</a:t>
                      </a:r>
                      <a:endParaRPr lang="ru-RU" sz="1200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/>
        </p:nvGraphicFramePr>
        <p:xfrm>
          <a:off x="611558" y="1275606"/>
          <a:ext cx="8136917" cy="244827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  <a:gridCol w="353779"/>
              </a:tblGrid>
              <a:tr h="61206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0,1А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0,2А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0,3А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0,4А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0,5А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0,6А</a:t>
                      </a:r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  <a:tr h="612068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2832" y="199568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R1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12832" y="2596866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26225" y="3219822"/>
            <a:ext cx="4267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 smtClean="0"/>
              <a:t>R3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3347864" y="1923678"/>
            <a:ext cx="5040560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3024554" y="2560027"/>
            <a:ext cx="3958879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2855532" y="3171260"/>
            <a:ext cx="2994284" cy="514722"/>
          </a:xfrm>
          <a:prstGeom prst="rect">
            <a:avLst/>
          </a:prstGeom>
          <a:solidFill>
            <a:srgbClr val="FFFFC1">
              <a:alpha val="7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Прямоугольник 23"/>
          <p:cNvSpPr/>
          <p:nvPr/>
        </p:nvSpPr>
        <p:spPr>
          <a:xfrm>
            <a:off x="2756942" y="2139702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4159002" y="2302768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 26"/>
          <p:cNvSpPr/>
          <p:nvPr/>
        </p:nvSpPr>
        <p:spPr>
          <a:xfrm>
            <a:off x="2766467" y="2778249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8" name="Прямоугольник 27"/>
          <p:cNvSpPr/>
          <p:nvPr/>
        </p:nvSpPr>
        <p:spPr>
          <a:xfrm>
            <a:off x="4159002" y="2922265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2752750" y="3435846"/>
            <a:ext cx="2808312" cy="72007"/>
          </a:xfrm>
          <a:prstGeom prst="rect">
            <a:avLst/>
          </a:prstGeom>
          <a:solidFill>
            <a:schemeClr val="tx2">
              <a:lumMod val="60000"/>
              <a:lumOff val="40000"/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Прямоугольник 25"/>
          <p:cNvSpPr/>
          <p:nvPr/>
        </p:nvSpPr>
        <p:spPr>
          <a:xfrm>
            <a:off x="5570587" y="1995686"/>
            <a:ext cx="2808312" cy="72007"/>
          </a:xfrm>
          <a:prstGeom prst="rect">
            <a:avLst/>
          </a:prstGeom>
          <a:solidFill>
            <a:srgbClr val="FF0000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Овал 28"/>
          <p:cNvSpPr/>
          <p:nvPr/>
        </p:nvSpPr>
        <p:spPr>
          <a:xfrm>
            <a:off x="8325941" y="1967111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/>
          <p:cNvSpPr/>
          <p:nvPr/>
        </p:nvSpPr>
        <p:spPr>
          <a:xfrm>
            <a:off x="6914356" y="1967111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Овал 30"/>
          <p:cNvSpPr/>
          <p:nvPr/>
        </p:nvSpPr>
        <p:spPr>
          <a:xfrm>
            <a:off x="5508104" y="1957586"/>
            <a:ext cx="144016" cy="144016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286000" y="1707654"/>
            <a:ext cx="4572000" cy="113877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3200" b="1" dirty="0" smtClean="0"/>
              <a:t>Спасибо за внимание</a:t>
            </a:r>
          </a:p>
          <a:p>
            <a:pPr algn="ctr"/>
            <a:endParaRPr lang="ru-RU" b="1" dirty="0" smtClean="0"/>
          </a:p>
          <a:p>
            <a:pPr algn="ctr"/>
            <a:r>
              <a:rPr lang="ru-RU" b="1" dirty="0" err="1" smtClean="0"/>
              <a:t>п</a:t>
            </a:r>
            <a:r>
              <a:rPr lang="ru-RU" b="1" dirty="0" err="1" smtClean="0"/>
              <a:t>етровских.рф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Desktop\4\2\DSC_00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96552" y="0"/>
            <a:ext cx="9900592" cy="657570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5217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338138"/>
            <a:ext cx="91630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"/>
            <a:ext cx="9144000" cy="44421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2123728" y="1453489"/>
            <a:ext cx="4896544" cy="2088232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03848" y="-37649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Лаборант по </a:t>
            </a:r>
            <a:r>
              <a:rPr lang="ru-RU" dirty="0" err="1" smtClean="0"/>
              <a:t>подгтовке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213970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Практическое задание </a:t>
            </a:r>
          </a:p>
          <a:p>
            <a:pPr algn="ctr"/>
            <a:r>
              <a:rPr lang="ru-RU" sz="2000" dirty="0" smtClean="0"/>
              <a:t>ОГЭ по физике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5552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Металлический шарик движется по демонстрационному столу учителя и за 0,5 мин. проходит путь, равный 150 см. Чему равна средняя скорость шарика?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691680" y="2283718"/>
            <a:ext cx="5282729" cy="1424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рямоугольник 5"/>
          <p:cNvSpPr/>
          <p:nvPr/>
        </p:nvSpPr>
        <p:spPr>
          <a:xfrm>
            <a:off x="539552" y="55552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Металлический шарик движется по демонстрационному столу учителя и за 0,5 мин. проходит путь, равный 150 см. Чему равна средняя скорость шарика?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5552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Металлический шарик движется по демонстрационному столу учителя и за 0,5 мин. проходит путь, равный 160 см. Чему равна средняя скорость шарика?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5552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Металлический шарик движется по демонстрационному столу учителя и за 0,5 мин. проходит путь, равный 160 см. Чему равна средняя скорость шарика?</a:t>
            </a:r>
            <a:endParaRPr lang="ru-RU" sz="24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179512" y="2347521"/>
            <a:ext cx="8745041" cy="15923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5552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Металлический шарик движется по демонстрационному столу учителя и проходит путь, равный 160 см. Чему равна средняя скорость шарика?</a:t>
            </a: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539552" y="555526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/>
              <a:t>Металлический шарик движется по демонстрационному столу учителя и проходит путь, равный 160 см. Чему равна средняя скорость шарика?</a:t>
            </a:r>
            <a:endParaRPr lang="ru-RU" sz="24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347864" y="2355726"/>
            <a:ext cx="223224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5400" dirty="0" smtClean="0">
                <a:latin typeface="Cambria Math" pitchFamily="18" charset="0"/>
                <a:ea typeface="Cambria Math" pitchFamily="18" charset="0"/>
              </a:rPr>
              <a:t>?????</a:t>
            </a:r>
            <a:endParaRPr lang="ru-RU" sz="5400" dirty="0">
              <a:latin typeface="Cambria Math" pitchFamily="18" charset="0"/>
              <a:ea typeface="Cambria Math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323528" y="0"/>
            <a:ext cx="8676456" cy="51074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ргей\Desktop\4\2\DSC_00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629236"/>
            <a:ext cx="9144000" cy="6073194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371950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4400" dirty="0" smtClean="0"/>
              <a:t>Резистор </a:t>
            </a:r>
            <a:r>
              <a:rPr lang="en-US" sz="4400" dirty="0" smtClean="0"/>
              <a:t>R2</a:t>
            </a:r>
            <a:r>
              <a:rPr lang="ru-RU" sz="4400" dirty="0" smtClean="0"/>
              <a:t>. Сила тока 0,1; 0,2; 0,3А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ргей\Desktop\4\2\DSC_00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24594"/>
            <a:ext cx="9618244" cy="638817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ргей\Desktop\4\2\DSC_006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548680" y="-1460698"/>
            <a:ext cx="10702421" cy="71082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2123728" y="1453489"/>
            <a:ext cx="4896544" cy="2088232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-335833" y="422799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03848" y="-37649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Лаборант по </a:t>
            </a:r>
            <a:r>
              <a:rPr lang="ru-RU" dirty="0" err="1" smtClean="0"/>
              <a:t>подгтовке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213970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Практическое задание </a:t>
            </a:r>
          </a:p>
          <a:p>
            <a:pPr algn="ctr"/>
            <a:r>
              <a:rPr lang="ru-RU" sz="2000" dirty="0" smtClean="0"/>
              <a:t>ОГЭ по физике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6404" y="84051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Учитель физики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работающий в школе</a:t>
            </a:r>
          </a:p>
          <a:p>
            <a:pPr algn="ctr"/>
            <a:r>
              <a:rPr lang="ru-RU" dirty="0" smtClean="0"/>
              <a:t> с численностью </a:t>
            </a:r>
          </a:p>
          <a:p>
            <a:pPr algn="ctr"/>
            <a:r>
              <a:rPr lang="ru-RU" dirty="0" smtClean="0"/>
              <a:t>700 учащихся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ргей\Desktop\4\2\DSC_006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37149"/>
            <a:ext cx="9144000" cy="6073195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371950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U=1</a:t>
            </a:r>
            <a:r>
              <a:rPr lang="ru-RU" sz="4400" dirty="0" smtClean="0"/>
              <a:t>,4 В. </a:t>
            </a:r>
            <a:r>
              <a:rPr lang="en-US" sz="4400" dirty="0" smtClean="0"/>
              <a:t>I=</a:t>
            </a:r>
            <a:r>
              <a:rPr lang="ru-RU" sz="4400" dirty="0" smtClean="0"/>
              <a:t>0,24А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Сергей\Desktop\4\2\DSC_006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ргей\Desktop\4\2\DSC_00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81428" y="-452586"/>
            <a:ext cx="9825428" cy="6525780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0" y="4371950"/>
            <a:ext cx="9144000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4400" dirty="0" smtClean="0"/>
              <a:t>U=</a:t>
            </a:r>
            <a:r>
              <a:rPr lang="ru-RU" sz="4400" dirty="0" smtClean="0"/>
              <a:t>2,2В. </a:t>
            </a:r>
            <a:r>
              <a:rPr lang="en-US" sz="4400" dirty="0" smtClean="0"/>
              <a:t>I=</a:t>
            </a:r>
            <a:r>
              <a:rPr lang="ru-RU" sz="4400" dirty="0" smtClean="0"/>
              <a:t>0,6А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52536" y="-7847669"/>
            <a:ext cx="22069338" cy="129911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Прямая соединительная линия 3"/>
          <p:cNvCxnSpPr/>
          <p:nvPr/>
        </p:nvCxnSpPr>
        <p:spPr>
          <a:xfrm>
            <a:off x="179512" y="1275606"/>
            <a:ext cx="936104" cy="3600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/>
          <p:cNvCxnSpPr/>
          <p:nvPr/>
        </p:nvCxnSpPr>
        <p:spPr>
          <a:xfrm flipV="1">
            <a:off x="251520" y="1188485"/>
            <a:ext cx="864096" cy="49376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>
            <a:off x="1403648" y="1275606"/>
            <a:ext cx="936104" cy="36004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единительная линия 8"/>
          <p:cNvCxnSpPr/>
          <p:nvPr/>
        </p:nvCxnSpPr>
        <p:spPr>
          <a:xfrm flipV="1">
            <a:off x="1475656" y="1188485"/>
            <a:ext cx="864096" cy="493769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547664" y="1419622"/>
          <a:ext cx="6096000" cy="137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4000"/>
                <a:gridCol w="1524000"/>
                <a:gridCol w="1524000"/>
                <a:gridCol w="1524000"/>
              </a:tblGrid>
              <a:tr h="370840">
                <a:tc>
                  <a:txBody>
                    <a:bodyPr/>
                    <a:lstStyle/>
                    <a:p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R1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R2</a:t>
                      </a:r>
                      <a:endParaRPr lang="ru-RU" sz="240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/>
                        <a:t>R3</a:t>
                      </a:r>
                      <a:endParaRPr lang="ru-RU" sz="2400" dirty="0" smtClean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МИН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0,24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0,22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0,21</a:t>
                      </a:r>
                      <a:endParaRPr lang="ru-RU" sz="2400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dirty="0" smtClean="0"/>
                        <a:t>МАКС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0,6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0,5</a:t>
                      </a:r>
                      <a:endParaRPr lang="ru-RU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dirty="0" smtClean="0"/>
                        <a:t>0,42</a:t>
                      </a:r>
                      <a:endParaRPr lang="ru-RU" sz="24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619672" y="483518"/>
            <a:ext cx="58326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dirty="0" smtClean="0"/>
              <a:t>Сила тока в резисторах</a:t>
            </a:r>
            <a:endParaRPr lang="ru-RU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259632" y="1635646"/>
            <a:ext cx="6624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/>
              <a:t>Какие факторы могут повлиять </a:t>
            </a:r>
            <a:endParaRPr lang="en-US" sz="3600" b="1" dirty="0" smtClean="0"/>
          </a:p>
          <a:p>
            <a:pPr algn="ctr"/>
            <a:r>
              <a:rPr lang="ru-RU" sz="3600" b="1" dirty="0" smtClean="0"/>
              <a:t>на результаты измерений?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1707654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Электрическое питание</a:t>
            </a:r>
          </a:p>
          <a:p>
            <a:pPr algn="ctr"/>
            <a:r>
              <a:rPr lang="ru-RU" sz="2400" b="1" dirty="0" smtClean="0"/>
              <a:t>(входное и выходное напряжение на выпрямителе)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1447353" y="-123478"/>
            <a:ext cx="7877175" cy="1707654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07393" y="3372289"/>
            <a:ext cx="7380312" cy="1647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1951409" y="1707654"/>
            <a:ext cx="7132118" cy="1636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-900608" y="1635646"/>
            <a:ext cx="10729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-900608" y="3435846"/>
            <a:ext cx="10729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4544" y="555526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2019 г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139702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2024 г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3867894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2025 г</a:t>
            </a:r>
            <a:endParaRPr lang="ru-RU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ергей\Desktop\4\2\DSC_007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16024" y="-236562"/>
            <a:ext cx="9396536" cy="6240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Сергей\Desktop\4\2\DSC_00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04056"/>
            <a:ext cx="9509826" cy="6316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2123728" y="1453489"/>
            <a:ext cx="4896544" cy="2088232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4499992" y="395947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-335833" y="422799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03848" y="-37649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Лаборант по </a:t>
            </a:r>
            <a:r>
              <a:rPr lang="ru-RU" dirty="0" err="1" smtClean="0"/>
              <a:t>подгтовке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97955" y="60495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Лаборант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по подготовке </a:t>
            </a:r>
          </a:p>
          <a:p>
            <a:pPr algn="ctr"/>
            <a:r>
              <a:rPr lang="ru-RU" dirty="0" smtClean="0"/>
              <a:t>лабораторного оборудования практического задания </a:t>
            </a:r>
          </a:p>
          <a:p>
            <a:pPr algn="ctr"/>
            <a:r>
              <a:rPr lang="ru-RU" dirty="0" smtClean="0"/>
              <a:t>ОГЭ по физике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213970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Практическое задание </a:t>
            </a:r>
          </a:p>
          <a:p>
            <a:pPr algn="ctr"/>
            <a:r>
              <a:rPr lang="ru-RU" sz="2000" dirty="0" smtClean="0"/>
              <a:t>ОГЭ по физике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6404" y="84051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Учитель физики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работающий в школе</a:t>
            </a:r>
          </a:p>
          <a:p>
            <a:pPr algn="ctr"/>
            <a:r>
              <a:rPr lang="ru-RU" dirty="0" smtClean="0"/>
              <a:t> с численностью </a:t>
            </a:r>
          </a:p>
          <a:p>
            <a:pPr algn="ctr"/>
            <a:r>
              <a:rPr lang="ru-RU" dirty="0" smtClean="0"/>
              <a:t>700 учащихся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Сергей\Desktop\4\2\DSC_003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25253" y="-1172666"/>
            <a:ext cx="9509827" cy="6316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Сергей\Desktop\4\2\DSC_00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" y="-1028650"/>
            <a:ext cx="9292991" cy="6172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ргей\Desktop\4\2\DSC_003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452586"/>
            <a:ext cx="4355976" cy="6727309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03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5004048" y="-164554"/>
            <a:ext cx="4139952" cy="609282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Сергей\Desktop\4\2\DSC_003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36562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Сергей\Desktop\4\2\DSC_004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509826" cy="63161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ергей\Desktop\4\2\DSC_004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ергей\Desktop\4\2\DSC_007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368241" y="-1028650"/>
            <a:ext cx="10692769" cy="7101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Сергей\Desktop\4\2\DSC_010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512" y="-1268285"/>
            <a:ext cx="9684716" cy="6432323"/>
          </a:xfrm>
          <a:prstGeom prst="rect">
            <a:avLst/>
          </a:prstGeom>
          <a:noFill/>
        </p:spPr>
      </p:pic>
      <p:pic>
        <p:nvPicPr>
          <p:cNvPr id="4" name="Picture 2" descr="C:\Users\Сергей\Desktop\4\2\DSC_010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123478"/>
            <a:ext cx="2952328" cy="1872208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851920" y="699542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Сергей\Desktop\4\2\DSC_010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09157"/>
            <a:ext cx="9144000" cy="6073195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1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-20538"/>
            <a:ext cx="3096344" cy="1728192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4139952" y="853083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:\Users\Сергей\Desktop\4\2\DSC_011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36513" y="-1028649"/>
            <a:ext cx="9323913" cy="6192688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1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0"/>
            <a:ext cx="2329671" cy="1584176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75856" y="699542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2123728" y="1453489"/>
            <a:ext cx="4896544" cy="2088232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4499992" y="395947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4598852" y="2499742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-335833" y="422799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03848" y="-37649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Лаборант по </a:t>
            </a:r>
            <a:r>
              <a:rPr lang="ru-RU" dirty="0" err="1" smtClean="0"/>
              <a:t>подгтовке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97955" y="60495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Лаборант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по подготовке </a:t>
            </a:r>
          </a:p>
          <a:p>
            <a:pPr algn="ctr"/>
            <a:r>
              <a:rPr lang="ru-RU" dirty="0" smtClean="0"/>
              <a:t>лабораторного оборудования практического задания </a:t>
            </a:r>
          </a:p>
          <a:p>
            <a:pPr algn="ctr"/>
            <a:r>
              <a:rPr lang="ru-RU" dirty="0" smtClean="0"/>
              <a:t>ОГЭ по физике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213970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Практическое задание </a:t>
            </a:r>
          </a:p>
          <a:p>
            <a:pPr algn="ctr"/>
            <a:r>
              <a:rPr lang="ru-RU" sz="2000" dirty="0" smtClean="0"/>
              <a:t>ОГЭ по физике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6404" y="84051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Учитель физики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работающий в школе</a:t>
            </a:r>
          </a:p>
          <a:p>
            <a:pPr algn="ctr"/>
            <a:r>
              <a:rPr lang="ru-RU" dirty="0" smtClean="0"/>
              <a:t> с численностью </a:t>
            </a:r>
          </a:p>
          <a:p>
            <a:pPr algn="ctr"/>
            <a:r>
              <a:rPr lang="ru-RU" dirty="0" smtClean="0"/>
              <a:t>700 учащихся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508104" y="288358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Специалист </a:t>
            </a:r>
          </a:p>
          <a:p>
            <a:pPr algn="ctr"/>
            <a:r>
              <a:rPr lang="ru-RU" dirty="0" smtClean="0"/>
              <a:t>по проведению инструктажа </a:t>
            </a:r>
          </a:p>
          <a:p>
            <a:pPr algn="ctr"/>
            <a:r>
              <a:rPr lang="ru-RU" dirty="0" smtClean="0"/>
              <a:t>и обеспечению</a:t>
            </a:r>
          </a:p>
          <a:p>
            <a:pPr algn="ctr"/>
            <a:r>
              <a:rPr lang="ru-RU" dirty="0" smtClean="0"/>
              <a:t>лабораторных работ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Сергей\Desktop\4\2\DSC_011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36104"/>
            <a:ext cx="9184574" cy="6100142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19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6512" y="-20538"/>
            <a:ext cx="2304256" cy="1885300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2" y="853083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Сергей\Desktop\4\2\DSC_01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84634"/>
            <a:ext cx="9144000" cy="6073194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2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5" y="-308570"/>
            <a:ext cx="2456743" cy="2088232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203848" y="987574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Сергей\Desktop\4\2\DSC_012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09156"/>
            <a:ext cx="9144000" cy="6073194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26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-36512" y="0"/>
            <a:ext cx="2808312" cy="1755195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3,9В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995936" y="987574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Сергей\Desktop\4\2\DSC_01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09157"/>
            <a:ext cx="9144000" cy="6073195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30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07504" y="51470"/>
            <a:ext cx="2643117" cy="1872208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4,4В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3,9В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3131840" y="699542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Сергей\Desktop\4\2\DSC_01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33092"/>
            <a:ext cx="9144000" cy="607319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3779912" y="123478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YandexDisk\!! Физика 2024-2025\Для портфолио\4 Краевое выступление\РЕАЛ\ЕЩЕ\DSC_00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09347"/>
            <a:ext cx="9144000" cy="6073385"/>
          </a:xfrm>
          <a:prstGeom prst="rect">
            <a:avLst/>
          </a:prstGeom>
          <a:noFill/>
        </p:spPr>
      </p:pic>
      <p:pic>
        <p:nvPicPr>
          <p:cNvPr id="3" name="Picture 2" descr="C:\Users\Сергей\YandexDisk\!! Физика 2024-2025\Для портфолио\4 Краевое выступление\РЕАЛ\ЕЩЕ\DSC_002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79512" y="51470"/>
            <a:ext cx="2664296" cy="1991211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</a:t>
                      </a:r>
                      <a:r>
                        <a:rPr lang="en-US" sz="2400" b="1" dirty="0" smtClean="0"/>
                        <a:t>6</a:t>
                      </a:r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3,9В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4139952" y="1059582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Сергей\YandexDisk\!! Физика 2024-2025\Для портфолио\4 Краевое выступление\РЕАЛ\ЕЩЕ\DSC_002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40284" y="-308570"/>
            <a:ext cx="9184284" cy="6100142"/>
          </a:xfrm>
          <a:prstGeom prst="rect">
            <a:avLst/>
          </a:prstGeom>
          <a:noFill/>
        </p:spPr>
      </p:pic>
      <p:pic>
        <p:nvPicPr>
          <p:cNvPr id="3" name="Picture 2" descr="C:\Users\Сергей\YandexDisk\!! Физика 2024-2025\Для портфолио\4 Краевое выступление\РЕАЛ\ЕЩЕ\DSC_002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-92546"/>
            <a:ext cx="2940327" cy="1872208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971598" y="3651870"/>
          <a:ext cx="7200800" cy="13716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</a:t>
                      </a:r>
                      <a:r>
                        <a:rPr lang="en-US" sz="2400" b="1" dirty="0" smtClean="0"/>
                        <a:t>6</a:t>
                      </a:r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3,9В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4,</a:t>
                      </a:r>
                      <a:r>
                        <a:rPr lang="en-US" sz="2400" b="1" dirty="0" smtClean="0"/>
                        <a:t>6</a:t>
                      </a:r>
                      <a:r>
                        <a:rPr lang="ru-RU" sz="2400" b="1" dirty="0" smtClean="0"/>
                        <a:t>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5652120" y="1203598"/>
            <a:ext cx="1080120" cy="50405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899592" y="1491630"/>
          <a:ext cx="7200800" cy="18288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40160"/>
                <a:gridCol w="1440160"/>
                <a:gridCol w="1440160"/>
                <a:gridCol w="1440160"/>
                <a:gridCol w="1440160"/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ИП1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ИП2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ИП3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ИП4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42В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4,7В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4,5В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</a:t>
                      </a:r>
                      <a:r>
                        <a:rPr lang="en-US" sz="2400" b="1" dirty="0" smtClean="0"/>
                        <a:t>6</a:t>
                      </a:r>
                      <a:r>
                        <a:rPr lang="ru-RU" sz="2400" b="1" dirty="0" smtClean="0"/>
                        <a:t>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36В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4,3В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4,0В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/>
                        <a:t>3,9В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400" b="1" dirty="0" smtClean="0"/>
                        <a:t>4,</a:t>
                      </a:r>
                      <a:r>
                        <a:rPr lang="en-US" sz="2400" b="1" dirty="0" smtClean="0"/>
                        <a:t>6</a:t>
                      </a:r>
                      <a:r>
                        <a:rPr lang="ru-RU" sz="2400" b="1" dirty="0" smtClean="0"/>
                        <a:t>В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109%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112%</a:t>
                      </a:r>
                      <a:endParaRPr lang="ru-RU" sz="2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/>
                        <a:t>110%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4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Сергей\Desktop\4\2\DSC_007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216024" y="-236562"/>
            <a:ext cx="9396536" cy="624092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70765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Электрическое питание</a:t>
            </a:r>
          </a:p>
          <a:p>
            <a:pPr algn="ctr"/>
            <a:r>
              <a:rPr lang="ru-RU" sz="2400" b="1" dirty="0" smtClean="0"/>
              <a:t>(батарейный блок)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омб 3"/>
          <p:cNvSpPr/>
          <p:nvPr/>
        </p:nvSpPr>
        <p:spPr>
          <a:xfrm>
            <a:off x="2123728" y="1453489"/>
            <a:ext cx="4896544" cy="2088232"/>
          </a:xfrm>
          <a:prstGeom prst="diamond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омб 8"/>
          <p:cNvSpPr/>
          <p:nvPr/>
        </p:nvSpPr>
        <p:spPr>
          <a:xfrm>
            <a:off x="4499992" y="395947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Ромб 9"/>
          <p:cNvSpPr/>
          <p:nvPr/>
        </p:nvSpPr>
        <p:spPr>
          <a:xfrm>
            <a:off x="4598852" y="2499742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Ромб 10"/>
          <p:cNvSpPr/>
          <p:nvPr/>
        </p:nvSpPr>
        <p:spPr>
          <a:xfrm>
            <a:off x="-324544" y="2495468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Ромб 11"/>
          <p:cNvSpPr/>
          <p:nvPr/>
        </p:nvSpPr>
        <p:spPr>
          <a:xfrm>
            <a:off x="-335833" y="422799"/>
            <a:ext cx="4896544" cy="2088232"/>
          </a:xfrm>
          <a:prstGeom prst="diamond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3203848" y="-376495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Лаборант по </a:t>
            </a:r>
            <a:r>
              <a:rPr lang="ru-RU" dirty="0" err="1" smtClean="0"/>
              <a:t>подгтовке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5397955" y="604956"/>
            <a:ext cx="3168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Лаборант</a:t>
            </a:r>
            <a:r>
              <a:rPr lang="ru-RU" dirty="0" smtClean="0"/>
              <a:t> </a:t>
            </a:r>
          </a:p>
          <a:p>
            <a:pPr algn="ctr"/>
            <a:r>
              <a:rPr lang="ru-RU" dirty="0" smtClean="0"/>
              <a:t>по подготовке </a:t>
            </a:r>
          </a:p>
          <a:p>
            <a:pPr algn="ctr"/>
            <a:r>
              <a:rPr lang="ru-RU" dirty="0" smtClean="0"/>
              <a:t>лабораторного оборудования практического задания </a:t>
            </a:r>
          </a:p>
          <a:p>
            <a:pPr algn="ctr"/>
            <a:r>
              <a:rPr lang="ru-RU" dirty="0" smtClean="0"/>
              <a:t>ОГЭ по физике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3059832" y="2139702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Практическое задание </a:t>
            </a:r>
          </a:p>
          <a:p>
            <a:pPr algn="ctr"/>
            <a:r>
              <a:rPr lang="ru-RU" sz="2000" dirty="0" smtClean="0"/>
              <a:t>ОГЭ по физике</a:t>
            </a:r>
            <a:endParaRPr lang="ru-RU" sz="2000" dirty="0"/>
          </a:p>
        </p:txBody>
      </p:sp>
      <p:sp>
        <p:nvSpPr>
          <p:cNvPr id="16" name="TextBox 15"/>
          <p:cNvSpPr txBox="1"/>
          <p:nvPr/>
        </p:nvSpPr>
        <p:spPr>
          <a:xfrm>
            <a:off x="566404" y="840513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Учитель физики</a:t>
            </a:r>
            <a:r>
              <a:rPr lang="ru-RU" dirty="0" smtClean="0"/>
              <a:t>, </a:t>
            </a:r>
          </a:p>
          <a:p>
            <a:pPr algn="ctr"/>
            <a:r>
              <a:rPr lang="ru-RU" dirty="0" smtClean="0"/>
              <a:t>работающий в школе</a:t>
            </a:r>
          </a:p>
          <a:p>
            <a:pPr algn="ctr"/>
            <a:r>
              <a:rPr lang="ru-RU" dirty="0" smtClean="0"/>
              <a:t> с численностью </a:t>
            </a:r>
          </a:p>
          <a:p>
            <a:pPr algn="ctr"/>
            <a:r>
              <a:rPr lang="ru-RU" dirty="0" smtClean="0"/>
              <a:t>700 учащихся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508104" y="2883589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Специалист </a:t>
            </a:r>
          </a:p>
          <a:p>
            <a:pPr algn="ctr"/>
            <a:r>
              <a:rPr lang="ru-RU" dirty="0" smtClean="0"/>
              <a:t>по проведению инструктажа </a:t>
            </a:r>
          </a:p>
          <a:p>
            <a:pPr algn="ctr"/>
            <a:r>
              <a:rPr lang="ru-RU" dirty="0" smtClean="0"/>
              <a:t>и обеспечению</a:t>
            </a:r>
          </a:p>
          <a:p>
            <a:pPr algn="ctr"/>
            <a:r>
              <a:rPr lang="ru-RU" dirty="0" smtClean="0"/>
              <a:t>лабораторных работ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11560" y="2787774"/>
            <a:ext cx="3168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Автор </a:t>
            </a:r>
          </a:p>
          <a:p>
            <a:pPr algn="ctr"/>
            <a:r>
              <a:rPr lang="ru-RU" dirty="0" smtClean="0"/>
              <a:t>образовательного </a:t>
            </a:r>
          </a:p>
          <a:p>
            <a:pPr algn="ctr"/>
            <a:r>
              <a:rPr lang="ru-RU" dirty="0" err="1" smtClean="0"/>
              <a:t>интернет-проекта</a:t>
            </a:r>
            <a:r>
              <a:rPr lang="ru-RU" dirty="0" smtClean="0"/>
              <a:t> по ОГЭ </a:t>
            </a:r>
          </a:p>
          <a:p>
            <a:pPr algn="ctr"/>
            <a:r>
              <a:rPr lang="ru-RU" dirty="0" smtClean="0"/>
              <a:t>по физике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Сергей\Desktop\4\2\DSC_016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789847" y="-524594"/>
            <a:ext cx="10082837" cy="66967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Сергей\Desktop\4\2\DSC_016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223516" y="-812626"/>
            <a:ext cx="10620052" cy="70535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screen"/>
          <a:srcRect/>
          <a:stretch>
            <a:fillRect/>
          </a:stretch>
        </p:blipFill>
        <p:spPr>
          <a:xfrm>
            <a:off x="2123728" y="458062"/>
            <a:ext cx="7092843" cy="1537623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339751" y="3579862"/>
            <a:ext cx="6847953" cy="15288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2483767" y="1993502"/>
            <a:ext cx="6599759" cy="15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Прямая соединительная линия 5"/>
          <p:cNvCxnSpPr/>
          <p:nvPr/>
        </p:nvCxnSpPr>
        <p:spPr>
          <a:xfrm flipH="1">
            <a:off x="-900608" y="2067694"/>
            <a:ext cx="10729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 flipH="1">
            <a:off x="-900608" y="3651870"/>
            <a:ext cx="10729192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24544" y="555526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2019 г</a:t>
            </a:r>
            <a:endParaRPr lang="ru-RU" sz="36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23528" y="2429475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2024 г</a:t>
            </a:r>
            <a:endParaRPr lang="ru-RU" sz="3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23528" y="3867894"/>
            <a:ext cx="14391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/>
              <a:t>2025 г</a:t>
            </a:r>
            <a:endParaRPr lang="ru-RU" sz="3600" b="1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5" cstate="screen"/>
          <a:srcRect/>
          <a:stretch>
            <a:fillRect/>
          </a:stretch>
        </p:blipFill>
        <p:spPr bwMode="auto">
          <a:xfrm>
            <a:off x="2483768" y="373292"/>
            <a:ext cx="6613340" cy="398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Сергей\Desktop\4\2\DSC_016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24594"/>
            <a:ext cx="9144000" cy="607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Сергей\Desktop\4\2\DSC_016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80578"/>
            <a:ext cx="9144000" cy="607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Сергей\Downloads\3b.jpe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244674"/>
            <a:ext cx="9144000" cy="82374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707654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Электрическое питание</a:t>
            </a:r>
          </a:p>
          <a:p>
            <a:pPr algn="ctr"/>
            <a:r>
              <a:rPr lang="ru-RU" sz="2400" b="1" dirty="0" smtClean="0"/>
              <a:t>(проблемы)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73433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Users\Сергей\Desktop\4\2\DSC_017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6861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Сергей\Desktop\4\2\DSC_017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72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35496" y="61757"/>
            <a:ext cx="3762418" cy="214995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Сергей\Desktop\4\2\DSC_017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29693"/>
            <a:ext cx="9144000" cy="6073194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7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251520" y="195486"/>
            <a:ext cx="3384376" cy="213090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41"/>
          <p:cNvSpPr txBox="1"/>
          <p:nvPr/>
        </p:nvSpPr>
        <p:spPr>
          <a:xfrm>
            <a:off x="2267744" y="53211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ОГЭ</a:t>
            </a:r>
            <a:r>
              <a:rPr lang="en-US" sz="3600" dirty="0"/>
              <a:t>-2019</a:t>
            </a:r>
            <a:endParaRPr lang="ru-RU" sz="3600" dirty="0"/>
          </a:p>
        </p:txBody>
      </p:sp>
      <p:sp>
        <p:nvSpPr>
          <p:cNvPr id="43" name="TextBox 42"/>
          <p:cNvSpPr txBox="1"/>
          <p:nvPr/>
        </p:nvSpPr>
        <p:spPr>
          <a:xfrm>
            <a:off x="35496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№1</a:t>
            </a:r>
          </a:p>
          <a:p>
            <a:pPr algn="ctr"/>
            <a:r>
              <a:rPr lang="ru-RU" sz="1200" dirty="0"/>
              <a:t>(плотность)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87624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№2</a:t>
            </a:r>
          </a:p>
          <a:p>
            <a:pPr algn="ctr"/>
            <a:r>
              <a:rPr lang="ru-RU" sz="1200" dirty="0"/>
              <a:t>(</a:t>
            </a:r>
            <a:r>
              <a:rPr lang="ru-RU" sz="1200" dirty="0" err="1"/>
              <a:t>Архим</a:t>
            </a:r>
            <a:r>
              <a:rPr lang="ru-RU" sz="1200" dirty="0"/>
              <a:t>. сила)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39752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№3</a:t>
            </a:r>
          </a:p>
          <a:p>
            <a:pPr algn="ctr"/>
            <a:r>
              <a:rPr lang="ru-RU" sz="1200" dirty="0"/>
              <a:t>(жесткость)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91880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№4</a:t>
            </a:r>
          </a:p>
          <a:p>
            <a:pPr algn="ctr"/>
            <a:r>
              <a:rPr lang="ru-RU" sz="1200" dirty="0"/>
              <a:t>(трение)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39297" y="702269"/>
            <a:ext cx="1008112" cy="842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№5</a:t>
            </a:r>
          </a:p>
          <a:p>
            <a:pPr algn="ctr"/>
            <a:r>
              <a:rPr lang="ru-RU" sz="1200" dirty="0"/>
              <a:t>(</a:t>
            </a:r>
            <a:r>
              <a:rPr lang="ru-RU" sz="1200" dirty="0" err="1"/>
              <a:t>электрич</a:t>
            </a:r>
            <a:r>
              <a:rPr lang="ru-RU" sz="1200" dirty="0"/>
              <a:t>.)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91425" y="70226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№6</a:t>
            </a:r>
          </a:p>
          <a:p>
            <a:pPr algn="ctr"/>
            <a:r>
              <a:rPr lang="ru-RU" sz="1200" dirty="0"/>
              <a:t>(оптика)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43553" y="70226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№7</a:t>
            </a:r>
          </a:p>
          <a:p>
            <a:pPr algn="ctr"/>
            <a:r>
              <a:rPr lang="ru-RU" sz="1200" dirty="0"/>
              <a:t>(маятник)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95681" y="70226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№8</a:t>
            </a:r>
          </a:p>
          <a:p>
            <a:pPr algn="ctr"/>
            <a:r>
              <a:rPr lang="ru-RU" sz="1200" dirty="0"/>
              <a:t>(рычаг, блок)</a:t>
            </a:r>
          </a:p>
        </p:txBody>
      </p:sp>
    </p:spTree>
    <p:extLst>
      <p:ext uri="{BB962C8B-B14F-4D97-AF65-F5344CB8AC3E}">
        <p14:creationId xmlns:p14="http://schemas.microsoft.com/office/powerpoint/2010/main" xmlns="" val="235852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Сергей\Desktop\4\2\DSC_017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40618"/>
            <a:ext cx="9144000" cy="607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Сергей\Desktop\4\2\DSC_017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189076"/>
            <a:ext cx="9144000" cy="6073194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78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32150" y="51470"/>
            <a:ext cx="3431738" cy="2859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Сергей\Desktop\4\2\DSC_017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188640" y="-668610"/>
            <a:ext cx="10481631" cy="69616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C:\Users\Сергей\Desktop\4\2\DSC_018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63218" cy="2160240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84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2623220"/>
            <a:ext cx="9144000" cy="2520280"/>
          </a:xfrm>
          <a:prstGeom prst="rect">
            <a:avLst/>
          </a:prstGeom>
          <a:noFill/>
        </p:spPr>
      </p:pic>
      <p:cxnSp>
        <p:nvCxnSpPr>
          <p:cNvPr id="5" name="Прямая соединительная линия 4"/>
          <p:cNvCxnSpPr/>
          <p:nvPr/>
        </p:nvCxnSpPr>
        <p:spPr>
          <a:xfrm flipV="1">
            <a:off x="0" y="2715766"/>
            <a:ext cx="9324528" cy="2088232"/>
          </a:xfrm>
          <a:prstGeom prst="line">
            <a:avLst/>
          </a:prstGeom>
          <a:ln w="304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Прямая соединительная линия 6"/>
          <p:cNvCxnSpPr/>
          <p:nvPr/>
        </p:nvCxnSpPr>
        <p:spPr>
          <a:xfrm>
            <a:off x="-180528" y="2931790"/>
            <a:ext cx="9324528" cy="2016224"/>
          </a:xfrm>
          <a:prstGeom prst="line">
            <a:avLst/>
          </a:prstGeom>
          <a:ln w="304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C:\Users\Сергей\Desktop\4\2\DSC_018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188640" y="-1100658"/>
            <a:ext cx="10332640" cy="686265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C:\Users\Сергей\Desktop\4\2\DSC_018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650875" y="-1532706"/>
            <a:ext cx="9794875" cy="3528392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187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0" y="1995686"/>
            <a:ext cx="9144000" cy="44644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C:\Users\Сергей\Desktop\4\2\DSC_019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  <p:pic>
        <p:nvPicPr>
          <p:cNvPr id="3" name="Picture 2" descr="C:\Users\Сергей\Desktop\4\2\DSC_0201.jpg"/>
          <p:cNvPicPr>
            <a:picLocks noChangeAspect="1" noChangeArrowheads="1"/>
          </p:cNvPicPr>
          <p:nvPr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1835696" y="0"/>
            <a:ext cx="1529077" cy="1923678"/>
          </a:xfrm>
          <a:prstGeom prst="rect">
            <a:avLst/>
          </a:prstGeom>
          <a:noFill/>
        </p:spPr>
      </p:pic>
      <p:pic>
        <p:nvPicPr>
          <p:cNvPr id="4" name="Picture 2" descr="C:\Users\Сергей\Desktop\4\2\DSC_0207.jpg"/>
          <p:cNvPicPr>
            <a:picLocks noChangeAspect="1" noChangeArrowheads="1"/>
          </p:cNvPicPr>
          <p:nvPr/>
        </p:nvPicPr>
        <p:blipFill>
          <a:blip r:embed="rId4" cstate="screen"/>
          <a:srcRect/>
          <a:stretch>
            <a:fillRect/>
          </a:stretch>
        </p:blipFill>
        <p:spPr bwMode="auto">
          <a:xfrm>
            <a:off x="7775848" y="0"/>
            <a:ext cx="1368152" cy="19442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C:\Users\Сергей\Desktop\4\2\DSC_021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21124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 descr="C:\Users\Сергей\Desktop\4\2\DSC_021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-165519" y="-20538"/>
            <a:ext cx="9309519" cy="61866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70765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Качество измерительных приборов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Box 35"/>
          <p:cNvSpPr txBox="1"/>
          <p:nvPr/>
        </p:nvSpPr>
        <p:spPr>
          <a:xfrm>
            <a:off x="6343680" y="2537842"/>
            <a:ext cx="1169700" cy="247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№6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37" name="TextBox 36"/>
          <p:cNvSpPr txBox="1"/>
          <p:nvPr/>
        </p:nvSpPr>
        <p:spPr>
          <a:xfrm>
            <a:off x="5130492" y="2535503"/>
            <a:ext cx="1130273" cy="2473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№5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38" name="TextBox 37"/>
          <p:cNvSpPr txBox="1"/>
          <p:nvPr/>
        </p:nvSpPr>
        <p:spPr>
          <a:xfrm>
            <a:off x="3901495" y="2518792"/>
            <a:ext cx="1130273" cy="247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№4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39" name="TextBox 38"/>
          <p:cNvSpPr txBox="1"/>
          <p:nvPr/>
        </p:nvSpPr>
        <p:spPr>
          <a:xfrm>
            <a:off x="2640646" y="2530925"/>
            <a:ext cx="1152128" cy="247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№3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40" name="TextBox 39"/>
          <p:cNvSpPr txBox="1"/>
          <p:nvPr/>
        </p:nvSpPr>
        <p:spPr>
          <a:xfrm>
            <a:off x="1431533" y="2530925"/>
            <a:ext cx="1141641" cy="247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№2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41" name="TextBox 40"/>
          <p:cNvSpPr txBox="1"/>
          <p:nvPr/>
        </p:nvSpPr>
        <p:spPr>
          <a:xfrm>
            <a:off x="233948" y="2530925"/>
            <a:ext cx="1152128" cy="24733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№1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42" name="TextBox 41"/>
          <p:cNvSpPr txBox="1"/>
          <p:nvPr/>
        </p:nvSpPr>
        <p:spPr>
          <a:xfrm>
            <a:off x="2267744" y="53211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ОГЭ</a:t>
            </a:r>
            <a:r>
              <a:rPr lang="en-US" sz="3600" dirty="0"/>
              <a:t>-2019</a:t>
            </a:r>
            <a:endParaRPr lang="ru-RU" sz="3600" dirty="0"/>
          </a:p>
        </p:txBody>
      </p:sp>
      <p:sp>
        <p:nvSpPr>
          <p:cNvPr id="43" name="TextBox 42"/>
          <p:cNvSpPr txBox="1"/>
          <p:nvPr/>
        </p:nvSpPr>
        <p:spPr>
          <a:xfrm>
            <a:off x="35496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№1</a:t>
            </a:r>
          </a:p>
          <a:p>
            <a:pPr algn="ctr"/>
            <a:r>
              <a:rPr lang="ru-RU" sz="1200" dirty="0"/>
              <a:t>(плотность)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1187624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№2</a:t>
            </a:r>
          </a:p>
          <a:p>
            <a:pPr algn="ctr"/>
            <a:r>
              <a:rPr lang="ru-RU" sz="1200" dirty="0"/>
              <a:t>(</a:t>
            </a:r>
            <a:r>
              <a:rPr lang="ru-RU" sz="1200" dirty="0" err="1"/>
              <a:t>Архим</a:t>
            </a:r>
            <a:r>
              <a:rPr lang="ru-RU" sz="1200" dirty="0"/>
              <a:t>. сила)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39752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№3</a:t>
            </a:r>
          </a:p>
          <a:p>
            <a:pPr algn="ctr"/>
            <a:r>
              <a:rPr lang="ru-RU" sz="1200" dirty="0"/>
              <a:t>(жесткость)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3491880" y="70128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№4</a:t>
            </a:r>
          </a:p>
          <a:p>
            <a:pPr algn="ctr"/>
            <a:r>
              <a:rPr lang="ru-RU" sz="1200" dirty="0"/>
              <a:t>(трение)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4639297" y="702269"/>
            <a:ext cx="1008112" cy="842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№5</a:t>
            </a:r>
          </a:p>
          <a:p>
            <a:pPr algn="ctr"/>
            <a:r>
              <a:rPr lang="ru-RU" sz="1200" dirty="0"/>
              <a:t>(</a:t>
            </a:r>
            <a:r>
              <a:rPr lang="ru-RU" sz="1200" dirty="0" err="1"/>
              <a:t>электрич</a:t>
            </a:r>
            <a:r>
              <a:rPr lang="ru-RU" sz="1200" dirty="0"/>
              <a:t>.)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791425" y="70226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№6</a:t>
            </a:r>
          </a:p>
          <a:p>
            <a:pPr algn="ctr"/>
            <a:r>
              <a:rPr lang="ru-RU" sz="1200" dirty="0"/>
              <a:t>(оптика)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6943553" y="70226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№7</a:t>
            </a:r>
          </a:p>
          <a:p>
            <a:pPr algn="ctr"/>
            <a:r>
              <a:rPr lang="ru-RU" sz="1200" dirty="0"/>
              <a:t>(маятник)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095681" y="70226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№8</a:t>
            </a:r>
          </a:p>
          <a:p>
            <a:pPr algn="ctr"/>
            <a:r>
              <a:rPr lang="ru-RU" sz="1200" dirty="0"/>
              <a:t>(рычаг, блок)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2252711" y="1853411"/>
            <a:ext cx="38884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/>
              <a:t>ОГЭ</a:t>
            </a:r>
            <a:r>
              <a:rPr lang="en-US" sz="3600" dirty="0"/>
              <a:t>-20</a:t>
            </a:r>
            <a:r>
              <a:rPr lang="ru-RU" sz="3600" dirty="0"/>
              <a:t>20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50729" y="3208327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№1</a:t>
            </a:r>
          </a:p>
          <a:p>
            <a:pPr algn="ctr"/>
            <a:r>
              <a:rPr lang="ru-RU" sz="1200" dirty="0"/>
              <a:t>(плотность)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350729" y="4121143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№2</a:t>
            </a:r>
          </a:p>
          <a:p>
            <a:pPr algn="ctr"/>
            <a:r>
              <a:rPr lang="ru-RU" sz="1200" dirty="0"/>
              <a:t>(</a:t>
            </a:r>
            <a:r>
              <a:rPr lang="ru-RU" sz="1200" dirty="0" err="1"/>
              <a:t>Архим</a:t>
            </a:r>
            <a:r>
              <a:rPr lang="ru-RU" sz="1200" dirty="0"/>
              <a:t>. сила)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1565062" y="3268198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№3</a:t>
            </a:r>
          </a:p>
          <a:p>
            <a:pPr algn="ctr"/>
            <a:r>
              <a:rPr lang="ru-RU" sz="1200" dirty="0"/>
              <a:t>(жесткость)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1539312" y="4170835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№4</a:t>
            </a:r>
          </a:p>
          <a:p>
            <a:pPr algn="ctr"/>
            <a:r>
              <a:rPr lang="ru-RU" sz="1200" dirty="0"/>
              <a:t>(трение)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784662" y="3269184"/>
            <a:ext cx="1008112" cy="84214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№5</a:t>
            </a:r>
          </a:p>
          <a:p>
            <a:pPr algn="ctr"/>
            <a:r>
              <a:rPr lang="ru-RU" sz="1200" dirty="0"/>
              <a:t>(</a:t>
            </a:r>
            <a:r>
              <a:rPr lang="ru-RU" sz="1200" dirty="0" err="1"/>
              <a:t>электрич</a:t>
            </a:r>
            <a:r>
              <a:rPr lang="ru-RU" sz="1200" dirty="0"/>
              <a:t>.)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964186" y="3288234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№6</a:t>
            </a:r>
          </a:p>
          <a:p>
            <a:pPr algn="ctr"/>
            <a:r>
              <a:rPr lang="ru-RU" sz="1200" dirty="0"/>
              <a:t>(оптика)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191572" y="3258289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№7</a:t>
            </a:r>
          </a:p>
          <a:p>
            <a:pPr algn="ctr"/>
            <a:r>
              <a:rPr lang="ru-RU" sz="1200" dirty="0"/>
              <a:t>(маятник)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437971" y="3162281"/>
            <a:ext cx="1008112" cy="8519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2400" dirty="0"/>
              <a:t>№8</a:t>
            </a:r>
          </a:p>
          <a:p>
            <a:pPr algn="ctr"/>
            <a:r>
              <a:rPr lang="ru-RU" sz="1200" dirty="0"/>
              <a:t>(рычаг, блок)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578764" y="2539695"/>
            <a:ext cx="1169700" cy="247336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dirty="0"/>
              <a:t>Комплект </a:t>
            </a:r>
          </a:p>
          <a:p>
            <a:pPr algn="ctr"/>
            <a:r>
              <a:rPr lang="ru-RU" dirty="0"/>
              <a:t>№7</a:t>
            </a:r>
          </a:p>
          <a:p>
            <a:pPr algn="ctr"/>
            <a:r>
              <a:rPr lang="ru-RU" dirty="0"/>
              <a:t>(термодинамика)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sz="1200" dirty="0"/>
          </a:p>
        </p:txBody>
      </p:sp>
      <p:sp>
        <p:nvSpPr>
          <p:cNvPr id="61" name="TextBox 60"/>
          <p:cNvSpPr txBox="1"/>
          <p:nvPr/>
        </p:nvSpPr>
        <p:spPr>
          <a:xfrm>
            <a:off x="5198038" y="4227934"/>
            <a:ext cx="1008112" cy="657479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1200" dirty="0"/>
              <a:t>(ускорение)</a:t>
            </a:r>
          </a:p>
          <a:p>
            <a:pPr algn="ctr"/>
            <a:endParaRPr lang="ru-RU" sz="1200" dirty="0"/>
          </a:p>
        </p:txBody>
      </p:sp>
      <p:sp>
        <p:nvSpPr>
          <p:cNvPr id="62" name="TextBox 61"/>
          <p:cNvSpPr txBox="1"/>
          <p:nvPr/>
        </p:nvSpPr>
        <p:spPr>
          <a:xfrm>
            <a:off x="7621736" y="3767605"/>
            <a:ext cx="1088906" cy="634395"/>
          </a:xfrm>
          <a:prstGeom prst="rect">
            <a:avLst/>
          </a:prstGeom>
          <a:solidFill>
            <a:srgbClr val="FFFF00"/>
          </a:solidFill>
        </p:spPr>
        <p:txBody>
          <a:bodyPr wrap="square" lIns="36000" tIns="36000" rIns="36000" bIns="36000" rtlCol="0">
            <a:spAutoFit/>
          </a:bodyPr>
          <a:lstStyle/>
          <a:p>
            <a:pPr algn="ctr"/>
            <a:r>
              <a:rPr lang="ru-RU" sz="1400" dirty="0"/>
              <a:t>Комплект </a:t>
            </a:r>
          </a:p>
          <a:p>
            <a:pPr algn="ctr"/>
            <a:r>
              <a:rPr lang="ru-RU" sz="1050" dirty="0"/>
              <a:t>(термодинамика)</a:t>
            </a:r>
          </a:p>
          <a:p>
            <a:pPr algn="ctr"/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xmlns="" val="235852819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C:\Users\Сергей\Desktop\4\2\DSC_014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929694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Сергей\Desktop\4\2\DSC_015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7664" y="1707654"/>
            <a:ext cx="61926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/>
              <a:t>Качество резистора</a:t>
            </a:r>
          </a:p>
          <a:p>
            <a:pPr algn="ctr"/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Сергей\Desktop\4\2\DSC_0220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21124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C:\Users\Сергей\Desktop\4\2\DSC_022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93132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C:\Users\Сергей\Desktop\4\2\DSC_022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61084"/>
            <a:ext cx="9144000" cy="6073194"/>
          </a:xfrm>
          <a:prstGeom prst="rect">
            <a:avLst/>
          </a:prstGeom>
          <a:noFill/>
        </p:spPr>
      </p:pic>
      <p:graphicFrame>
        <p:nvGraphicFramePr>
          <p:cNvPr id="5" name="Таблица 4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C:\Users\Сергей\Desktop\4\2\DSC_0223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380986"/>
            <a:ext cx="9324528" cy="61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 descr="C:\Users\Сергей\Desktop\4\2\DSC_0224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93132"/>
            <a:ext cx="9144000" cy="6073194"/>
          </a:xfrm>
          <a:prstGeom prst="rect">
            <a:avLst/>
          </a:prstGeom>
          <a:noFill/>
        </p:spPr>
      </p:pic>
      <p:graphicFrame>
        <p:nvGraphicFramePr>
          <p:cNvPr id="6" name="Таблица 5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4,75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C:\Users\Сергей\Desktop\4\2\DSC_0225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6514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C:\Users\Сергей\Desktop\4\2\DSC_022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693132"/>
            <a:ext cx="9144000" cy="6073194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5,71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4,75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60970"/>
            <a:ext cx="4032448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ОГЭ</a:t>
            </a:r>
            <a:r>
              <a:rPr lang="en-US" sz="2400" b="1" dirty="0"/>
              <a:t>-2019</a:t>
            </a:r>
            <a:endParaRPr lang="ru-RU" sz="240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4932040" y="60970"/>
            <a:ext cx="3888432" cy="46166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/>
              <a:t>ОГЭ</a:t>
            </a:r>
            <a:r>
              <a:rPr lang="en-US" sz="2400" b="1" dirty="0"/>
              <a:t>-20</a:t>
            </a:r>
            <a:r>
              <a:rPr lang="ru-RU" sz="2400" b="1" dirty="0"/>
              <a:t>20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94509" y="968735"/>
            <a:ext cx="3974452" cy="2056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775054" y="2967530"/>
            <a:ext cx="3995936" cy="527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1118620"/>
            <a:ext cx="4047082" cy="1584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3273" y="3003798"/>
            <a:ext cx="4114712" cy="1582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403648" y="618242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31640" y="2693504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796136" y="555526"/>
            <a:ext cx="24593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Комплект №1</a:t>
            </a: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/>
        </p:blipFill>
        <p:spPr bwMode="auto">
          <a:xfrm>
            <a:off x="467544" y="915566"/>
            <a:ext cx="4047082" cy="216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4932040" y="1744494"/>
            <a:ext cx="1656184" cy="251192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964464" y="2499742"/>
            <a:ext cx="3711991" cy="936104"/>
          </a:xfrm>
          <a:prstGeom prst="rect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0283899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:\Users\Сергей\Desktop\4\2\DSC_022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 descr="C:\Users\Сергей\Desktop\4\2\DSC_0229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477108"/>
            <a:ext cx="9144000" cy="6073194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5,71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4,75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5,84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C:\Users\Сергей\Desktop\4\2\DSC_023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C:\Users\Сергей\Desktop\4\2\DSC_023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884634"/>
            <a:ext cx="9396536" cy="6240922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5,71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8,2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4,75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5,84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C:\Users\Сергей\Desktop\4\2\DSC_023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96602"/>
            <a:ext cx="9144000" cy="607319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3" name="Picture 3" descr="C:\Users\Сергей\Desktop\4\2\DSC_0241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524594"/>
            <a:ext cx="9144000" cy="6073195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5,71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8,2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4,75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5,84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8,2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C:\Users\Сергей\Desktop\4\2\DSC_0242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40618"/>
            <a:ext cx="9324528" cy="619309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C:\Users\Сергей\Desktop\4\2\DSC_0246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236970"/>
            <a:ext cx="9324528" cy="6193096"/>
          </a:xfrm>
          <a:prstGeom prst="rect">
            <a:avLst/>
          </a:prstGeom>
          <a:noFill/>
        </p:spPr>
      </p:pic>
      <p:graphicFrame>
        <p:nvGraphicFramePr>
          <p:cNvPr id="3" name="Таблица 2"/>
          <p:cNvGraphicFramePr>
            <a:graphicFrameLocks noGrp="1"/>
          </p:cNvGraphicFramePr>
          <p:nvPr/>
        </p:nvGraphicFramePr>
        <p:xfrm>
          <a:off x="0" y="3219822"/>
          <a:ext cx="5292080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  <a:gridCol w="1082804"/>
                <a:gridCol w="1109629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b="1" dirty="0" smtClean="0"/>
                        <a:t>R1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dirty="0" smtClean="0"/>
                        <a:t>R3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4,75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5,71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8,2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4,75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5,84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8,2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8,4 Ом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C:\Users\Сергей\Desktop\4\2\DSC_0257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0"/>
            <a:ext cx="9144000" cy="60731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C:\Users\Сергей\Desktop\4\2\DSC_0258.jpg"/>
          <p:cNvPicPr>
            <a:picLocks noChangeAspect="1" noChangeArrowheads="1"/>
          </p:cNvPicPr>
          <p:nvPr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0" y="-740618"/>
            <a:ext cx="9324528" cy="6193096"/>
          </a:xfrm>
          <a:prstGeom prst="rect">
            <a:avLst/>
          </a:prstGeom>
          <a:noFill/>
        </p:spPr>
      </p:pic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512" y="3363838"/>
          <a:ext cx="3099647" cy="1584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38826"/>
                <a:gridCol w="1360821"/>
              </a:tblGrid>
              <a:tr h="370840">
                <a:tc>
                  <a:txBody>
                    <a:bodyPr/>
                    <a:lstStyle/>
                    <a:p>
                      <a:endParaRPr lang="ru-RU" sz="20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реостат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1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b="1" dirty="0" smtClean="0"/>
                        <a:t>10,81 Ом</a:t>
                      </a:r>
                      <a:endParaRPr lang="ru-RU" sz="20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2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/>
                        <a:t>Фирма</a:t>
                      </a:r>
                      <a:r>
                        <a:rPr lang="ru-RU" sz="2000" b="1" baseline="0" dirty="0" smtClean="0"/>
                        <a:t> 3</a:t>
                      </a: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2000" b="1" dirty="0" smtClean="0"/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042436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10939</TotalTime>
  <Words>2435</Words>
  <Application>Microsoft Office PowerPoint</Application>
  <PresentationFormat>Экран (16:9)</PresentationFormat>
  <Paragraphs>816</Paragraphs>
  <Slides>153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153</vt:i4>
      </vt:variant>
    </vt:vector>
  </HeadingPairs>
  <TitlesOfParts>
    <vt:vector size="154" baseType="lpstr">
      <vt:lpstr>Тема Office</vt:lpstr>
      <vt:lpstr> Петровских Сергей Анатольевич  учитель физики МОУ «Егорьевская СОШ» Егорьевского района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Слайд 69</vt:lpstr>
      <vt:lpstr>Слайд 70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Слайд 80</vt:lpstr>
      <vt:lpstr>Слайд 81</vt:lpstr>
      <vt:lpstr>Слайд 82</vt:lpstr>
      <vt:lpstr>Слайд 83</vt:lpstr>
      <vt:lpstr>Слайд 84</vt:lpstr>
      <vt:lpstr>Слайд 85</vt:lpstr>
      <vt:lpstr>Слайд 86</vt:lpstr>
      <vt:lpstr>Слайд 87</vt:lpstr>
      <vt:lpstr>Слайд 88</vt:lpstr>
      <vt:lpstr>Слайд 89</vt:lpstr>
      <vt:lpstr>Слайд 90</vt:lpstr>
      <vt:lpstr>Слайд 91</vt:lpstr>
      <vt:lpstr>Слайд 92</vt:lpstr>
      <vt:lpstr>Слайд 93</vt:lpstr>
      <vt:lpstr>Слайд 94</vt:lpstr>
      <vt:lpstr>Слайд 95</vt:lpstr>
      <vt:lpstr>Слайд 96</vt:lpstr>
      <vt:lpstr>Слайд 97</vt:lpstr>
      <vt:lpstr>Слайд 98</vt:lpstr>
      <vt:lpstr>Слайд 99</vt:lpstr>
      <vt:lpstr>Слайд 100</vt:lpstr>
      <vt:lpstr>Слайд 101</vt:lpstr>
      <vt:lpstr>Слайд 102</vt:lpstr>
      <vt:lpstr>Слайд 103</vt:lpstr>
      <vt:lpstr>Слайд 104</vt:lpstr>
      <vt:lpstr>Слайд 105</vt:lpstr>
      <vt:lpstr>Слайд 106</vt:lpstr>
      <vt:lpstr>Слайд 107</vt:lpstr>
      <vt:lpstr>Слайд 108</vt:lpstr>
      <vt:lpstr>Слайд 109</vt:lpstr>
      <vt:lpstr>Слайд 110</vt:lpstr>
      <vt:lpstr>Слайд 111</vt:lpstr>
      <vt:lpstr>Слайд 112</vt:lpstr>
      <vt:lpstr>Слайд 113</vt:lpstr>
      <vt:lpstr>Слайд 114</vt:lpstr>
      <vt:lpstr>Слайд 115</vt:lpstr>
      <vt:lpstr>Слайд 116</vt:lpstr>
      <vt:lpstr>Слайд 117</vt:lpstr>
      <vt:lpstr>Слайд 118</vt:lpstr>
      <vt:lpstr>Слайд 119</vt:lpstr>
      <vt:lpstr>Слайд 120</vt:lpstr>
      <vt:lpstr>Слайд 121</vt:lpstr>
      <vt:lpstr>Слайд 122</vt:lpstr>
      <vt:lpstr>Слайд 123</vt:lpstr>
      <vt:lpstr>Слайд 124</vt:lpstr>
      <vt:lpstr>Слайд 125</vt:lpstr>
      <vt:lpstr>Слайд 126</vt:lpstr>
      <vt:lpstr>Слайд 127</vt:lpstr>
      <vt:lpstr>Слайд 128</vt:lpstr>
      <vt:lpstr>Слайд 129</vt:lpstr>
      <vt:lpstr>Слайд 130</vt:lpstr>
      <vt:lpstr>Слайд 131</vt:lpstr>
      <vt:lpstr>Слайд 132</vt:lpstr>
      <vt:lpstr>Слайд 133</vt:lpstr>
      <vt:lpstr>Слайд 134</vt:lpstr>
      <vt:lpstr>Слайд 135</vt:lpstr>
      <vt:lpstr>Слайд 136</vt:lpstr>
      <vt:lpstr>Слайд 137</vt:lpstr>
      <vt:lpstr>Слайд 138</vt:lpstr>
      <vt:lpstr>Слайд 139</vt:lpstr>
      <vt:lpstr>Слайд 140</vt:lpstr>
      <vt:lpstr>Слайд 141</vt:lpstr>
      <vt:lpstr>Слайд 142</vt:lpstr>
      <vt:lpstr>Слайд 143</vt:lpstr>
      <vt:lpstr>Слайд 144</vt:lpstr>
      <vt:lpstr>Слайд 145</vt:lpstr>
      <vt:lpstr>Слайд 146</vt:lpstr>
      <vt:lpstr>Слайд 147</vt:lpstr>
      <vt:lpstr>Слайд 148</vt:lpstr>
      <vt:lpstr>Слайд 149</vt:lpstr>
      <vt:lpstr>Слайд 150</vt:lpstr>
      <vt:lpstr>Слайд 151</vt:lpstr>
      <vt:lpstr>Слайд 152</vt:lpstr>
      <vt:lpstr>Слайд 153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Сергей</cp:lastModifiedBy>
  <cp:revision>231</cp:revision>
  <dcterms:modified xsi:type="dcterms:W3CDTF">2025-02-09T10:34:28Z</dcterms:modified>
</cp:coreProperties>
</file>