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597" r:id="rId3"/>
    <p:sldId id="595" r:id="rId4"/>
    <p:sldId id="588" r:id="rId5"/>
    <p:sldId id="596" r:id="rId6"/>
    <p:sldId id="586" r:id="rId7"/>
    <p:sldId id="589" r:id="rId8"/>
    <p:sldId id="600" r:id="rId9"/>
    <p:sldId id="599" r:id="rId10"/>
    <p:sldId id="587" r:id="rId11"/>
    <p:sldId id="591" r:id="rId12"/>
    <p:sldId id="592" r:id="rId13"/>
    <p:sldId id="593" r:id="rId14"/>
    <p:sldId id="594" r:id="rId15"/>
    <p:sldId id="598" r:id="rId16"/>
    <p:sldId id="590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лезнева Елена Владимировна" initials="СЕ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«ГЕОГРАФиЯ»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«Географическое краеведение»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«Рекреационная география и туризм»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Лист1!$A$4</c:f>
              <c:strCache>
                <c:ptCount val="1"/>
                <c:pt idx="0">
                  <c:v>«Экология и природопользование»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4"/>
          <c:order val="4"/>
          <c:tx>
            <c:strRef>
              <c:f>Лист1!$A$5</c:f>
              <c:strCache>
                <c:ptCount val="1"/>
                <c:pt idx="0">
                  <c:v>«Экскурсоведение для всех»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Лист1!$A$6</c:f>
              <c:strCache>
                <c:ptCount val="1"/>
                <c:pt idx="0">
                  <c:v>«Юные географы» (для учащихся с 1 по 5 класс)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Лист1!$B$6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6"/>
          <c:order val="6"/>
          <c:tx>
            <c:strRef>
              <c:f>Лист1!$A$7</c:f>
              <c:strCache>
                <c:ptCount val="1"/>
                <c:pt idx="0">
                  <c:v>«Сохраняем и исследуем» (секция РГО)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Лист1!$B$7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195264"/>
        <c:axId val="230195656"/>
        <c:axId val="0"/>
      </c:bar3DChart>
      <c:catAx>
        <c:axId val="230195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195656"/>
        <c:crosses val="autoZero"/>
        <c:auto val="1"/>
        <c:lblAlgn val="ctr"/>
        <c:lblOffset val="100"/>
        <c:noMultiLvlLbl val="0"/>
      </c:catAx>
      <c:valAx>
        <c:axId val="23019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19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DCBA-12E3-4FA9-AC77-4543370BE9F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5BB0-29E5-4F89-B7BF-77BA265A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2944-FF5B-49E8-B8F8-6AB3B54A485E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BD63-A7F7-4D3E-9EB1-BF9599335A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36865"/>
            <a:ext cx="9144000" cy="177166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«Популяризация географии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через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участие в конкурсах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проектно-исследовательских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работ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на примере конкурса по географии и смежным наукам «Вокруг Света»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в рамках открытой Олимпиады школьников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АлтГУ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«Покори университет»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</a:br>
            <a:endParaRPr lang="ru-RU" alt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120"/>
            <a:ext cx="9144000" cy="1172941"/>
          </a:xfrm>
          <a:prstGeom prst="rect">
            <a:avLst/>
          </a:prstGeom>
          <a:gradFill flip="none" rotWithShape="1">
            <a:gsLst>
              <a:gs pos="39000">
                <a:schemeClr val="accent1">
                  <a:shade val="30000"/>
                  <a:satMod val="115000"/>
                </a:schemeClr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334" y="1273060"/>
            <a:ext cx="910535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2"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4" y="1314479"/>
            <a:ext cx="9143998" cy="45719"/>
          </a:xfrm>
          <a:prstGeom prst="rect">
            <a:avLst/>
          </a:prstGeom>
          <a:solidFill>
            <a:srgbClr val="C0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2369" y="6466928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0" name="Title 1"/>
          <p:cNvSpPr txBox="1"/>
          <p:nvPr/>
        </p:nvSpPr>
        <p:spPr bwMode="auto">
          <a:xfrm>
            <a:off x="762490" y="442598"/>
            <a:ext cx="3972807" cy="4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Алтайский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2369" y="0"/>
            <a:ext cx="912405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0" y="1371600"/>
            <a:ext cx="9102436" cy="201410"/>
          </a:xfrm>
          <a:custGeom>
            <a:avLst/>
            <a:gdLst>
              <a:gd name="connsiteX0" fmla="*/ 9102436 w 9102436"/>
              <a:gd name="connsiteY0" fmla="*/ 0 h 402820"/>
              <a:gd name="connsiteX1" fmla="*/ 4862945 w 9102436"/>
              <a:gd name="connsiteY1" fmla="*/ 401782 h 402820"/>
              <a:gd name="connsiteX2" fmla="*/ 0 w 9102436"/>
              <a:gd name="connsiteY2" fmla="*/ 124691 h 402820"/>
              <a:gd name="connsiteX3" fmla="*/ 0 w 9102436"/>
              <a:gd name="connsiteY3" fmla="*/ 124691 h 40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436" h="402820">
                <a:moveTo>
                  <a:pt x="9102436" y="0"/>
                </a:moveTo>
                <a:cubicBezTo>
                  <a:pt x="7741227" y="190500"/>
                  <a:pt x="6380018" y="381000"/>
                  <a:pt x="4862945" y="401782"/>
                </a:cubicBezTo>
                <a:cubicBezTo>
                  <a:pt x="3345872" y="422564"/>
                  <a:pt x="0" y="124691"/>
                  <a:pt x="0" y="124691"/>
                </a:cubicBezTo>
                <a:lnTo>
                  <a:pt x="0" y="12469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114455" y="1557508"/>
            <a:ext cx="4551218" cy="201410"/>
          </a:xfrm>
          <a:custGeom>
            <a:avLst/>
            <a:gdLst>
              <a:gd name="connsiteX0" fmla="*/ 9102436 w 9102436"/>
              <a:gd name="connsiteY0" fmla="*/ 0 h 402820"/>
              <a:gd name="connsiteX1" fmla="*/ 4862945 w 9102436"/>
              <a:gd name="connsiteY1" fmla="*/ 401782 h 402820"/>
              <a:gd name="connsiteX2" fmla="*/ 0 w 9102436"/>
              <a:gd name="connsiteY2" fmla="*/ 124691 h 402820"/>
              <a:gd name="connsiteX3" fmla="*/ 0 w 9102436"/>
              <a:gd name="connsiteY3" fmla="*/ 124691 h 40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436" h="402820">
                <a:moveTo>
                  <a:pt x="9102436" y="0"/>
                </a:moveTo>
                <a:cubicBezTo>
                  <a:pt x="7741227" y="190500"/>
                  <a:pt x="6380018" y="381000"/>
                  <a:pt x="4862945" y="401782"/>
                </a:cubicBezTo>
                <a:cubicBezTo>
                  <a:pt x="3345872" y="422564"/>
                  <a:pt x="0" y="124691"/>
                  <a:pt x="0" y="124691"/>
                </a:cubicBezTo>
                <a:lnTo>
                  <a:pt x="0" y="12469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255588" y="1608358"/>
            <a:ext cx="4551218" cy="201410"/>
          </a:xfrm>
          <a:custGeom>
            <a:avLst/>
            <a:gdLst>
              <a:gd name="connsiteX0" fmla="*/ 9102436 w 9102436"/>
              <a:gd name="connsiteY0" fmla="*/ 0 h 402820"/>
              <a:gd name="connsiteX1" fmla="*/ 4862945 w 9102436"/>
              <a:gd name="connsiteY1" fmla="*/ 401782 h 402820"/>
              <a:gd name="connsiteX2" fmla="*/ 0 w 9102436"/>
              <a:gd name="connsiteY2" fmla="*/ 124691 h 402820"/>
              <a:gd name="connsiteX3" fmla="*/ 0 w 9102436"/>
              <a:gd name="connsiteY3" fmla="*/ 124691 h 40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436" h="402820">
                <a:moveTo>
                  <a:pt x="9102436" y="0"/>
                </a:moveTo>
                <a:cubicBezTo>
                  <a:pt x="7741227" y="190500"/>
                  <a:pt x="6380018" y="381000"/>
                  <a:pt x="4862945" y="401782"/>
                </a:cubicBezTo>
                <a:cubicBezTo>
                  <a:pt x="3345872" y="422564"/>
                  <a:pt x="0" y="124691"/>
                  <a:pt x="0" y="124691"/>
                </a:cubicBezTo>
                <a:lnTo>
                  <a:pt x="0" y="12469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 1"/>
          <p:cNvSpPr txBox="1"/>
          <p:nvPr/>
        </p:nvSpPr>
        <p:spPr bwMode="auto">
          <a:xfrm>
            <a:off x="5553442" y="327166"/>
            <a:ext cx="2138554" cy="4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Институт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географии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Алтайский государственный университет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19282" r="86224" b="64627"/>
          <a:stretch>
            <a:fillRect/>
          </a:stretch>
        </p:blipFill>
        <p:spPr>
          <a:xfrm>
            <a:off x="132674" y="205837"/>
            <a:ext cx="1259632" cy="92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74396" y="5260850"/>
            <a:ext cx="8391277" cy="76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cs typeface="Arial" panose="020B0604020202020204" pitchFamily="34" charset="0"/>
              </a:rPr>
              <a:t>Елена Владимировна Селезнева</a:t>
            </a:r>
            <a:r>
              <a:rPr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к.г.н., доцент кафедры физической географии и геоинформационных систем,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Институт географии, Алтайский государственный университет</a:t>
            </a:r>
          </a:p>
        </p:txBody>
      </p:sp>
      <p:pic>
        <p:nvPicPr>
          <p:cNvPr id="9" name="Рисунок 8" descr="Институт географии АлтГУ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5133" r="72838" b="51462"/>
          <a:stretch>
            <a:fillRect/>
          </a:stretch>
        </p:blipFill>
        <p:spPr>
          <a:xfrm>
            <a:off x="7457446" y="104390"/>
            <a:ext cx="935927" cy="106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MS PGothic" panose="020B0600070205080204" charset="-128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Название темы магистерской диссертации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kumimoji="0" lang="ru-RU" sz="800" b="0" i="0" u="none" strike="noStrike" kern="1200" cap="all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8650" r="17507"/>
          <a:stretch/>
        </p:blipFill>
        <p:spPr>
          <a:xfrm>
            <a:off x="35496" y="368518"/>
            <a:ext cx="7272808" cy="38054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/>
          <a:stretch/>
        </p:blipFill>
        <p:spPr>
          <a:xfrm>
            <a:off x="6389474" y="3279133"/>
            <a:ext cx="2643758" cy="32488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542" y="4661956"/>
            <a:ext cx="604867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Участники Конкурса,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награжденные дипломами, при подаче документов при поступлении в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АлтГУ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получают право на дополнительные баллы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которые предоставляются в соответствии с действующими правилами приема в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АлтГУ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2025/2026 учебный год и порядком учета индивидуальных достижений, поступающих в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АлтГУ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524" y="965081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актуальная тематика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научных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исследований обучающихся: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изменений климата;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природно-ресурсный потенциал региона;  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рекреационные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туристские ресурсы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Алтая;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экологический, сельский, познавательные и другие виды туризма;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кологические проблемы и пути их решения;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828600" y="519832"/>
            <a:ext cx="9721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645" indent="-228600" algn="ctr">
              <a:lnSpc>
                <a:spcPts val="1200"/>
              </a:lnSpc>
              <a:spcAft>
                <a:spcPts val="1075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оформлению проектно-исследовательской работы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83" y="809988"/>
            <a:ext cx="9046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оформлении проектно-исследовательской работы необходимо придерживаться следующей структуры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algn="ctr"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титульный лист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наименованием темы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исследования и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указанием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направления секции;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Положение_ИНГЕО_ Вокруг Света_2025 (1) [Режим ограниченной функциональности] - Word (Сбой активации продукта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4" t="29296" r="36614" b="5244"/>
          <a:stretch/>
        </p:blipFill>
        <p:spPr>
          <a:xfrm>
            <a:off x="2672877" y="1906886"/>
            <a:ext cx="3539089" cy="4584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31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0330" y="1241847"/>
            <a:ext cx="86941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работы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algn="just">
              <a:buClr>
                <a:srgbClr val="000000"/>
              </a:buClr>
              <a:buSzPts val="1200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введение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(актуальность работы, новизна исследования, цель и задачи, предмет и объект исследования, используемые методы исследования, обзор специальной литературы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lvl="0" algn="just">
              <a:buClr>
                <a:srgbClr val="000000"/>
              </a:buClr>
              <a:buSzPts val="1200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главы (не менее 2-х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algn="just">
              <a:buClr>
                <a:srgbClr val="000000"/>
              </a:buClr>
              <a:buSzPts val="1200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в работе картографического, графического материала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algn="just">
              <a:buClr>
                <a:srgbClr val="000000"/>
              </a:buClr>
              <a:buSzPts val="1200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конце главы необходим вывод автора по результатам работы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 (выводы по задачам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список литературы и других источников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(картографический материал, электронные ресурсы, фондовые материалы и т.д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.);</a:t>
            </a:r>
          </a:p>
          <a:p>
            <a:pPr lvl="0" algn="just">
              <a:buClr>
                <a:srgbClr val="000000"/>
              </a:buClr>
              <a:buSzPts val="1200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(таблицы, объемный картографический материал и др.).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1034" y="349295"/>
            <a:ext cx="90461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оформлении проектно-исследовательской работы необходимо придерживаться следующей структуры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715" y="764704"/>
            <a:ext cx="89821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данного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 способствует: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достоверной географической информации об Алтайском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регионе;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базы абитуриентов (будущих студентов географического факультета) и учителей географии, обеспечивающих их подготовку.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позволяет устанавливать более тесное взаимодействие между участниками системы эколого-географического образования и просвещения в Алтайском регионе. </a:t>
            </a:r>
          </a:p>
        </p:txBody>
      </p:sp>
    </p:spTree>
    <p:extLst>
      <p:ext uri="{BB962C8B-B14F-4D97-AF65-F5344CB8AC3E}">
        <p14:creationId xmlns:p14="http://schemas.microsoft.com/office/powerpoint/2010/main" val="33952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34" y="768460"/>
            <a:ext cx="90800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процессе осуществления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 решаются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такие практические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как: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работа со школьниками Алтайского региона с целью их привлечения для поступления на географический факультет Алтайского государственного университета;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общественности об эколого-географических проблемах Алтайского региона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молодого поколения к исследовательской деятельности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продвижение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236" y="1424628"/>
            <a:ext cx="90324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Проводимый ежегодно Конкурс играет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важную роль в формировании интереса к географии и смежным наукам у молодого поколения.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Учащиеся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получают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уникальный шанс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проявить свои знания и исследовательские способности,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осваивают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подходы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 знакомятся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ценностями и инициативами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географической науки в целом.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образом, конкурс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географии и смежным наукам «Вокруг Света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становится важной платформой для обмена идеями и знаниями, вдохновляя новое поколение на изучение географии и её значимости в современном мире.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0120"/>
            <a:ext cx="9144000" cy="1172941"/>
          </a:xfrm>
          <a:prstGeom prst="rect">
            <a:avLst/>
          </a:prstGeom>
          <a:gradFill flip="none" rotWithShape="1">
            <a:gsLst>
              <a:gs pos="39000">
                <a:schemeClr val="accent1">
                  <a:shade val="30000"/>
                  <a:satMod val="115000"/>
                </a:schemeClr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334" y="1273060"/>
            <a:ext cx="9105351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2"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4" y="1314479"/>
            <a:ext cx="9143998" cy="45719"/>
          </a:xfrm>
          <a:prstGeom prst="rect">
            <a:avLst/>
          </a:prstGeom>
          <a:solidFill>
            <a:srgbClr val="C0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2369" y="6466928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0" name="Title 1"/>
          <p:cNvSpPr txBox="1"/>
          <p:nvPr/>
        </p:nvSpPr>
        <p:spPr bwMode="auto">
          <a:xfrm>
            <a:off x="425120" y="468830"/>
            <a:ext cx="3972807" cy="4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Алтайский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2369" y="0"/>
            <a:ext cx="912405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0" y="1371600"/>
            <a:ext cx="9102436" cy="201410"/>
          </a:xfrm>
          <a:custGeom>
            <a:avLst/>
            <a:gdLst>
              <a:gd name="connsiteX0" fmla="*/ 9102436 w 9102436"/>
              <a:gd name="connsiteY0" fmla="*/ 0 h 402820"/>
              <a:gd name="connsiteX1" fmla="*/ 4862945 w 9102436"/>
              <a:gd name="connsiteY1" fmla="*/ 401782 h 402820"/>
              <a:gd name="connsiteX2" fmla="*/ 0 w 9102436"/>
              <a:gd name="connsiteY2" fmla="*/ 124691 h 402820"/>
              <a:gd name="connsiteX3" fmla="*/ 0 w 9102436"/>
              <a:gd name="connsiteY3" fmla="*/ 124691 h 40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436" h="402820">
                <a:moveTo>
                  <a:pt x="9102436" y="0"/>
                </a:moveTo>
                <a:cubicBezTo>
                  <a:pt x="7741227" y="190500"/>
                  <a:pt x="6380018" y="381000"/>
                  <a:pt x="4862945" y="401782"/>
                </a:cubicBezTo>
                <a:cubicBezTo>
                  <a:pt x="3345872" y="422564"/>
                  <a:pt x="0" y="124691"/>
                  <a:pt x="0" y="124691"/>
                </a:cubicBezTo>
                <a:lnTo>
                  <a:pt x="0" y="12469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114455" y="1557508"/>
            <a:ext cx="4551218" cy="201410"/>
          </a:xfrm>
          <a:custGeom>
            <a:avLst/>
            <a:gdLst>
              <a:gd name="connsiteX0" fmla="*/ 9102436 w 9102436"/>
              <a:gd name="connsiteY0" fmla="*/ 0 h 402820"/>
              <a:gd name="connsiteX1" fmla="*/ 4862945 w 9102436"/>
              <a:gd name="connsiteY1" fmla="*/ 401782 h 402820"/>
              <a:gd name="connsiteX2" fmla="*/ 0 w 9102436"/>
              <a:gd name="connsiteY2" fmla="*/ 124691 h 402820"/>
              <a:gd name="connsiteX3" fmla="*/ 0 w 9102436"/>
              <a:gd name="connsiteY3" fmla="*/ 124691 h 40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436" h="402820">
                <a:moveTo>
                  <a:pt x="9102436" y="0"/>
                </a:moveTo>
                <a:cubicBezTo>
                  <a:pt x="7741227" y="190500"/>
                  <a:pt x="6380018" y="381000"/>
                  <a:pt x="4862945" y="401782"/>
                </a:cubicBezTo>
                <a:cubicBezTo>
                  <a:pt x="3345872" y="422564"/>
                  <a:pt x="0" y="124691"/>
                  <a:pt x="0" y="124691"/>
                </a:cubicBezTo>
                <a:lnTo>
                  <a:pt x="0" y="12469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255588" y="1608358"/>
            <a:ext cx="4551218" cy="201410"/>
          </a:xfrm>
          <a:custGeom>
            <a:avLst/>
            <a:gdLst>
              <a:gd name="connsiteX0" fmla="*/ 9102436 w 9102436"/>
              <a:gd name="connsiteY0" fmla="*/ 0 h 402820"/>
              <a:gd name="connsiteX1" fmla="*/ 4862945 w 9102436"/>
              <a:gd name="connsiteY1" fmla="*/ 401782 h 402820"/>
              <a:gd name="connsiteX2" fmla="*/ 0 w 9102436"/>
              <a:gd name="connsiteY2" fmla="*/ 124691 h 402820"/>
              <a:gd name="connsiteX3" fmla="*/ 0 w 9102436"/>
              <a:gd name="connsiteY3" fmla="*/ 124691 h 40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436" h="402820">
                <a:moveTo>
                  <a:pt x="9102436" y="0"/>
                </a:moveTo>
                <a:cubicBezTo>
                  <a:pt x="7741227" y="190500"/>
                  <a:pt x="6380018" y="381000"/>
                  <a:pt x="4862945" y="401782"/>
                </a:cubicBezTo>
                <a:cubicBezTo>
                  <a:pt x="3345872" y="422564"/>
                  <a:pt x="0" y="124691"/>
                  <a:pt x="0" y="124691"/>
                </a:cubicBezTo>
                <a:lnTo>
                  <a:pt x="0" y="12469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Алтайский государственный университет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19282" r="86224" b="64627"/>
          <a:stretch>
            <a:fillRect/>
          </a:stretch>
        </p:blipFill>
        <p:spPr>
          <a:xfrm>
            <a:off x="132674" y="288561"/>
            <a:ext cx="1259632" cy="92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>
          <a:xfrm>
            <a:off x="255967" y="1876271"/>
            <a:ext cx="8672389" cy="72008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35" y="2989946"/>
            <a:ext cx="3323480" cy="244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le 1"/>
          <p:cNvSpPr txBox="1"/>
          <p:nvPr/>
        </p:nvSpPr>
        <p:spPr bwMode="auto">
          <a:xfrm>
            <a:off x="5423928" y="437234"/>
            <a:ext cx="2138554" cy="4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Институт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географии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нститут географии АлтГУ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5133" r="72838" b="51462"/>
          <a:stretch>
            <a:fillRect/>
          </a:stretch>
        </p:blipFill>
        <p:spPr>
          <a:xfrm>
            <a:off x="7457446" y="104390"/>
            <a:ext cx="935927" cy="1069632"/>
          </a:xfrm>
          <a:prstGeom prst="rect">
            <a:avLst/>
          </a:prstGeom>
        </p:spPr>
      </p:pic>
      <p:pic>
        <p:nvPicPr>
          <p:cNvPr id="2" name="Рисунок 1" descr="информационное письмо.pdf и еще 11 страниц — Профиль 1: Microsoft​ Edg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4" t="17603" r="55111" b="65823"/>
          <a:stretch/>
        </p:blipFill>
        <p:spPr>
          <a:xfrm>
            <a:off x="5076056" y="2989946"/>
            <a:ext cx="3074840" cy="251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9" name="Прямоугольник 8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679" y="831124"/>
            <a:ext cx="88486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2012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географический факультет Алтайского государственного университета стал инициатором проведения конкурса исследовательских работ по географии «Вокруг света» для школьников Алтайского края.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2013 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конкурса было поддержано Русским географическим обществом.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95" y="2752467"/>
            <a:ext cx="8910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Основной целью организации Конкурса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явилась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в повышении познавательного интереса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поколения к исследовательской деятельности в географии.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79705" algn="just"/>
            <a:endParaRPr lang="ru-RU" sz="1600" u="sng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179705"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0" indent="179705" algn="just"/>
            <a:endParaRPr lang="ru-RU" sz="1600" u="sng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привлечение интереса к географии; </a:t>
            </a: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уровня географической образованности обучающихся; </a:t>
            </a: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экологической культуры; </a:t>
            </a: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активизация проектно-исследовательской работы обучающихся по географии и смежным наукам.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конкурс способствует привлечению внимания к эколого-географическим исследованиям в Алтайском регионе, России и мире в целом, содействует научному сотворчеству школьников 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27259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9" name="Прямоугольник 8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4544" y="3904777"/>
            <a:ext cx="94142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 входит в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предметных олимпиад и мероприятий интеллектуальной направленности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Открытой предметной многопрофильной олимпиады школьников Алтайского государственного университета «Покори университет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  <a:p>
            <a:pPr lvl="1" algn="just"/>
            <a:endParaRPr lang="ru-RU" sz="1600" dirty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ru-RU" sz="1600" dirty="0" smtClean="0">
              <a:solidFill>
                <a:prstClr val="black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проводится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институтом географии ФГБОУ ВО «Алтайский государственный университет»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поддержке ВОО «Алтайское краевое отделение Русского географического общества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нформационное письмо.pdf и еще 8 страниц — Профиль 1: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3907" r="31099" b="65881"/>
          <a:stretch/>
        </p:blipFill>
        <p:spPr>
          <a:xfrm>
            <a:off x="233227" y="819822"/>
            <a:ext cx="8515237" cy="264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5" y="738073"/>
            <a:ext cx="8996308" cy="352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</a:pPr>
            <a:r>
              <a:rPr lang="ru-RU" b="1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b="1" cap="all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Конкурса:</a:t>
            </a:r>
          </a:p>
          <a:p>
            <a:pPr indent="180340" algn="just">
              <a:lnSpc>
                <a:spcPct val="115000"/>
              </a:lnSpc>
            </a:pPr>
            <a:endParaRPr lang="ru-RU" b="1" cap="all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137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ГЕОГРАФиЯ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(физическая география, экономическая и социальная география, методы географических исследований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ts val="1370"/>
              </a:lnSpc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137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«Географическое краеведение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</a:p>
          <a:p>
            <a:pPr algn="just">
              <a:lnSpc>
                <a:spcPts val="1370"/>
              </a:lnSpc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137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«Рекреационная география и туризм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</a:p>
          <a:p>
            <a:pPr algn="just">
              <a:lnSpc>
                <a:spcPts val="1370"/>
              </a:lnSpc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137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«Экология и природопользование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</a:p>
          <a:p>
            <a:pPr algn="just">
              <a:lnSpc>
                <a:spcPts val="1370"/>
              </a:lnSpc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137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Экскурсоведение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всех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</a:p>
          <a:p>
            <a:pPr algn="just">
              <a:lnSpc>
                <a:spcPts val="1370"/>
              </a:lnSpc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137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«Юные географы» (для учащихся с 1 по 5 класс включительно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ts val="1370"/>
              </a:lnSpc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137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«Сохраняем и исследуем» (секция РГО, для учащихся с 4 по 11 классы).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9301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23965"/>
            <a:ext cx="8982193" cy="421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 проведения конкурса: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проектно-исследовательские работы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географии и 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28600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смежным наукам.</a:t>
            </a:r>
          </a:p>
          <a:p>
            <a:pPr indent="-228600" algn="just"/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28600" algn="just"/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28600" algn="just"/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28600" algn="just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28600" algn="just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лица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проживающие на территории Российской Федерации и за ее пределами,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числа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по 11 классы общеобразовательных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организаций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8575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организаций дополнительного образования;</a:t>
            </a:r>
          </a:p>
          <a:p>
            <a:pPr indent="-28575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студентов  профессиональных  образовательных организаций.</a:t>
            </a:r>
          </a:p>
          <a:p>
            <a:pPr indent="-228600" algn="just"/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28600" algn="just"/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 жюри: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около 15 человек – эксперты в области естественно-географических наук.</a:t>
            </a:r>
          </a:p>
          <a:p>
            <a:pPr indent="-228600" algn="just"/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340" indent="-228600" algn="just">
              <a:lnSpc>
                <a:spcPts val="1370"/>
              </a:lnSpc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2835" y="444351"/>
            <a:ext cx="7137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УСЛОВИЯ УЧАСТИЯ </a:t>
            </a:r>
            <a:r>
              <a:rPr lang="ru-RU" b="1" cap="all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порядок проведения КОНКУРСа:</a:t>
            </a:r>
            <a:endParaRPr lang="ru-RU" b="1" cap="all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MS PGothic" panose="020B0600070205080204" charset="-128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Название темы магистерской диссертации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kumimoji="0" lang="ru-RU" sz="800" b="0" i="0" u="none" strike="noStrike" kern="1200" cap="all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9301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96" y="919638"/>
            <a:ext cx="908006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228600" algn="just">
              <a:lnSpc>
                <a:spcPts val="1370"/>
              </a:lnSpc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228600"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участия  в конкурсе: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Открытом образовательном портале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Алтайского государственного университета, прикрепление проектно-исследовательской работы, оформленной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требованиям;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заполнение  регистрационной формы участника.</a:t>
            </a: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проходит в два этапа: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отборочный (заочный) и заключительный (очный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Отборочный (заочный)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проведение исследования, отправка материалов на конкурс, работа членов жюри;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прохождении в заключительный этап Конкурса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сообщается участникам, а также информация выставляется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Открытом образовательном портале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АлтГУ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Очный (заключительный)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проходит в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форме очного участия в Алтайском государственном университете на базе института географии. </a:t>
            </a: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заключительного этапа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готовит выступление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докладом по результатам проведенного исследования и презентацией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выступления - 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5-6 мин.). 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340" lvl="0" indent="-228600" algn="just">
              <a:lnSpc>
                <a:spcPts val="1370"/>
              </a:lnSpc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340" indent="-228600" algn="just">
              <a:lnSpc>
                <a:spcPts val="1370"/>
              </a:lnSpc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2835" y="444351"/>
            <a:ext cx="7137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УСЛОВИЯ УЧАСТИЯ </a:t>
            </a:r>
            <a:r>
              <a:rPr lang="ru-RU" b="1" cap="all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порядок проведения КОНКУРСа:</a:t>
            </a:r>
            <a:endParaRPr lang="ru-RU" b="1" cap="all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75" y="490070"/>
            <a:ext cx="9048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Ежегодно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участвуют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порядка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обучающихся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более 50 школ Алтайского края,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 отзывы учителей и школьников подтверждают необходимость продолжения данной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opyt-organizatsii-issledovatelskoy-raboty-po-geografii-v-shkolah-altayskogo-kraya.pdf и еще 11 страниц — Профиль 1: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5" t="39917" r="34070" b="30272"/>
          <a:stretch/>
        </p:blipFill>
        <p:spPr>
          <a:xfrm>
            <a:off x="406456" y="1544941"/>
            <a:ext cx="7985013" cy="39257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977" y="5914805"/>
            <a:ext cx="9037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год добавляются новые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 – школы и районы Алтайского края.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33623"/>
            <a:ext cx="7243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Рис. 2  Распределение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конкурса «Вокруг света»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789710"/>
              </p:ext>
            </p:extLst>
          </p:nvPr>
        </p:nvGraphicFramePr>
        <p:xfrm>
          <a:off x="611560" y="932565"/>
          <a:ext cx="7704856" cy="458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9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30" y="304613"/>
            <a:ext cx="908006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2337" y="6554826"/>
            <a:ext cx="9144000" cy="288032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ru-RU" sz="800" dirty="0">
              <a:solidFill>
                <a:prstClr val="white"/>
              </a:solidFill>
              <a:latin typeface="Myriad Pro"/>
              <a:ea typeface="MS PGothic" panose="020B060007020508020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1967" y="4640021"/>
            <a:ext cx="2536497" cy="128685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907705" y="27614"/>
            <a:ext cx="7236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solidFill>
                  <a:prstClr val="black"/>
                </a:solidFill>
                <a:latin typeface="Verdana" panose="020B0604030504040204" pitchFamily="34" charset="0"/>
              </a:rPr>
              <a:t>Название темы магистерской диссертации</a:t>
            </a:r>
            <a:r>
              <a:rPr lang="ru-RU" alt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		</a:t>
            </a:r>
            <a:r>
              <a:rPr lang="ru-RU" altLang="ru-RU" sz="1000" b="1" dirty="0">
                <a:solidFill>
                  <a:prstClr val="black"/>
                </a:solidFill>
                <a:latin typeface="Verdana" panose="020B0604030504040204" pitchFamily="34" charset="0"/>
              </a:rPr>
              <a:t>	</a:t>
            </a:r>
            <a:r>
              <a:rPr lang="ru-RU" altLang="ru-RU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Фамилия И. О.</a:t>
            </a:r>
          </a:p>
        </p:txBody>
      </p:sp>
      <p:sp>
        <p:nvSpPr>
          <p:cNvPr id="10" name="Subtitle 2"/>
          <p:cNvSpPr txBox="1"/>
          <p:nvPr/>
        </p:nvSpPr>
        <p:spPr bwMode="auto">
          <a:xfrm>
            <a:off x="1432647" y="6596856"/>
            <a:ext cx="6278706" cy="203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800" cap="all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ФГБОУ ВО «Алтайский государственный университет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»,  институт  географии, 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г. </a:t>
            </a:r>
            <a:r>
              <a:rPr lang="ru-RU" sz="800" cap="all" dirty="0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charset="-128"/>
              </a:rPr>
              <a:t>Барнаул</a:t>
            </a:r>
            <a:endParaRPr lang="ru-RU" sz="800" cap="all" dirty="0">
              <a:solidFill>
                <a:prstClr val="white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7034" y="17503"/>
            <a:ext cx="9191033" cy="305963"/>
          </a:xfrm>
          <a:prstGeom prst="rect">
            <a:avLst/>
          </a:prstGeom>
          <a:gradFill flip="none" rotWithShape="1">
            <a:gsLst>
              <a:gs pos="38000">
                <a:schemeClr val="accent1">
                  <a:shade val="30000"/>
                  <a:satMod val="115000"/>
                </a:schemeClr>
              </a:gs>
              <a:gs pos="75000">
                <a:schemeClr val="accent1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Рисунок 11" descr="F:\Студ\Вокруг света\Вокруг света 2015\На сайт_новость\Новая папка\1\IMG_88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9"/>
          <a:stretch/>
        </p:blipFill>
        <p:spPr bwMode="auto">
          <a:xfrm>
            <a:off x="392500" y="365496"/>
            <a:ext cx="3888431" cy="258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1"/>
          <a:stretch/>
        </p:blipFill>
        <p:spPr>
          <a:xfrm>
            <a:off x="5220072" y="3215946"/>
            <a:ext cx="2757268" cy="3320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5" r="41020"/>
          <a:stretch/>
        </p:blipFill>
        <p:spPr>
          <a:xfrm>
            <a:off x="418014" y="3206809"/>
            <a:ext cx="3869313" cy="3141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7250" r="48425" b="9750"/>
          <a:stretch/>
        </p:blipFill>
        <p:spPr>
          <a:xfrm>
            <a:off x="5220072" y="370088"/>
            <a:ext cx="2757268" cy="27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1129</Words>
  <Application>Microsoft Office PowerPoint</Application>
  <PresentationFormat>Экран (4:3)</PresentationFormat>
  <Paragraphs>170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Arial Black</vt:lpstr>
      <vt:lpstr>Calibri</vt:lpstr>
      <vt:lpstr>Myriad Pro</vt:lpstr>
      <vt:lpstr>Symbol</vt:lpstr>
      <vt:lpstr>Times New Roman</vt:lpstr>
      <vt:lpstr>Verdana</vt:lpstr>
      <vt:lpstr>Тема Office</vt:lpstr>
      <vt:lpstr>«Популяризация географии через участие в конкурсах  проектно-исследовательских работ  на примере конкурса по географии и смежным наукам «Вокруг Света»   в рамках открытой Олимпиады школьников АлтГУ «Покори университет»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Селезнева Елена Владимировна</cp:lastModifiedBy>
  <cp:revision>125</cp:revision>
  <dcterms:created xsi:type="dcterms:W3CDTF">2018-03-20T05:22:00Z</dcterms:created>
  <dcterms:modified xsi:type="dcterms:W3CDTF">2025-02-21T08:22:22Z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4CFC1936851B49C097BCA6405F3A1D62_12</vt:lpwstr>
  </property>
  <property fmtid="{D5CDD505-2E9C-101B-9397-08002B2CF9AE}" pid="3" name="KSOProductBuildVer">
    <vt:lpwstr>1049-12.2.0.19805</vt:lpwstr>
  </property>
</Properties>
</file>