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3" r:id="rId4"/>
    <p:sldId id="264" r:id="rId5"/>
    <p:sldId id="266" r:id="rId6"/>
    <p:sldId id="267" r:id="rId7"/>
    <p:sldId id="268" r:id="rId8"/>
    <p:sldId id="265" r:id="rId9"/>
    <p:sldId id="269" r:id="rId10"/>
    <p:sldId id="271" r:id="rId11"/>
    <p:sldId id="270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E4CC-7C2A-450A-9E6B-A1101813941E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A412-6EE2-4733-A7B6-3B42A2012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E3795-E706-4C9C-A4FA-D3DA12696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96F7A0-12D8-414A-B645-DD35B408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5447A8-752C-401C-9F12-390F302A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FBA04E-7925-4E3F-A17F-FD938805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9C58A2-A989-4745-87E7-21E73298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9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D431A-928A-4C90-8411-112BF76A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B3FC3F-2000-45FE-8411-B53656F2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4D0223-7FEA-4171-B25E-BF288C95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C210B6-6A87-4BD9-9EE7-6C2B9A13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51218C-B4C0-4814-8E45-F91137C8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3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0A0432-A6F6-411D-88B0-9D2089C15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43D165-15C4-4A5D-A672-2E1198AD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427F61-DE5B-4B0E-8BA6-98EDA423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DB26A2-398E-4834-AD01-2C11FF3A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3A1AE-4DD3-4B0F-8C1D-34519F97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09ABD-1DB9-487D-BA51-38117C52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27AD4-3656-4001-8A2D-EAF02261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2E9A21-6925-48F9-A05B-A614DC40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A0AB80-F632-419D-B2CE-33BDAD8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1C8E93-1FC4-4961-A20A-814E071E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5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FACC9-CFF2-4579-A3D7-241B4E3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197A46-2E97-43A6-AFAB-19AC7912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DF568A-1277-45F9-9D38-2C875CDC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C19B6-5368-4F50-A187-AF7FF3CC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BC9812-A90E-4374-B4FD-24382783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87C7A-3523-4772-9BC0-170157AB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E69A26-690B-421B-B3BA-ECF7FA5C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C1B1ED-1B24-42A4-82FC-B157C921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3541CD-771B-4140-B899-036E7C22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1592D9-35BD-4AF7-89DB-F99E0374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E02D74-71C8-4D81-955B-DE128DD8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28A3CA-CFD1-4E7F-8040-E3ECDCB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369AE5-8FD4-4449-9F74-F59C05AD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57F105-0A46-4ACB-8662-C32606FE5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CD0EEC2-946C-447A-B53A-53D862C6B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2C572E-DFA8-48A9-8B96-8D30732E9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7EABBD9-C58C-4C42-B744-9341AE7D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BB399A-AA86-4D77-A66D-3254FB68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332B37-DB4D-49B0-9ABD-ADE5C2A1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DBE71-6A96-4CC3-84E8-BF212F85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D8872C-4EEA-4DFC-8275-14E6237E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A6AAD7-7377-4E38-AB4F-3B1E929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04ADE1-6F69-4DEE-ADA1-7F204B57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5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CB12E3-59FF-4BAA-966E-DB6D5CC4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BDB1C4-9FEE-4905-A530-D7CC7592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7BE081-B1CF-4C35-A3DD-EDBD5F04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81B8A-D580-424D-98D2-DDAE882B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12545B-C6C4-474C-A1FB-37330369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AB5F06-2641-404D-BFA7-8378B6C3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95419A-4908-47EB-8E88-09F8AD60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946328-DFDE-419A-96B2-3871346B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87A097-CD12-4445-B828-C7431D41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6DDF5-6494-4A66-B71A-0A875B7F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71CFE9-19CF-4469-9A58-D4269C468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E342F9-5F40-4DFD-8E12-97F2F707F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7E234D-E525-4144-9E6D-39D4E933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BCAFF0-2AE4-4661-BAB4-8AF6D34C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6879FB-9954-494A-9A11-0E164C3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BCD61-455A-473D-B859-B1C9C099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C63514-3C74-472E-8550-5A323946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67E274-1B07-4E15-811F-915329DA8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5E76-8949-4909-8E4C-FD57ED4FC364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247D2-4CB5-46C3-84C2-ABC75E7F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113BEC-300C-4E43-9FDA-7BE7FA3CC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05B7-887F-42D9-95E4-BABDCCC0C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308349" y="0"/>
            <a:ext cx="11677816" cy="6591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783EFF44-8CE7-4FE1-AEC2-60B639DAB74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16579"/>
          <a:stretch/>
        </p:blipFill>
        <p:spPr bwMode="auto">
          <a:xfrm>
            <a:off x="3504967" y="2867862"/>
            <a:ext cx="1830358" cy="2320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товара № 1">
            <a:extLst>
              <a:ext uri="{FF2B5EF4-FFF2-40B4-BE49-F238E27FC236}">
                <a16:creationId xmlns:a16="http://schemas.microsoft.com/office/drawing/2014/main" xmlns="" id="{E30247ED-9647-445E-87B7-9C728CC6A3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8" y="3674854"/>
            <a:ext cx="1830358" cy="235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7368D2C-A080-4779-A5E1-DBD5102F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" y="4197558"/>
            <a:ext cx="1895948" cy="23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1183431" y="350340"/>
            <a:ext cx="966878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ОГЭ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География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13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4F9826-FDA7-4DEB-A7D0-B9103308EAFC}"/>
              </a:ext>
            </a:extLst>
          </p:cNvPr>
          <p:cNvSpPr txBox="1"/>
          <p:nvPr/>
        </p:nvSpPr>
        <p:spPr>
          <a:xfrm>
            <a:off x="6638645" y="5187934"/>
            <a:ext cx="511268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Зиппа Светлана Александровна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географии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«Гимназия № 40»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Барнаул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1D3A60-5EA8-4AD1-9DD2-D55E9BF8382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2500" r="29250" b="18250"/>
          <a:stretch/>
        </p:blipFill>
        <p:spPr bwMode="auto">
          <a:xfrm>
            <a:off x="1297831" y="1070433"/>
            <a:ext cx="548640" cy="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799E5F-F0D2-4460-B93B-554D3071E3C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2500" r="29250" b="18250"/>
          <a:stretch/>
        </p:blipFill>
        <p:spPr bwMode="auto">
          <a:xfrm>
            <a:off x="2350924" y="520762"/>
            <a:ext cx="548640" cy="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883304-A1F4-4B15-BF14-C9693ED982E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2500" r="29250" b="18250"/>
          <a:stretch/>
        </p:blipFill>
        <p:spPr bwMode="auto">
          <a:xfrm>
            <a:off x="1807171" y="652150"/>
            <a:ext cx="548640" cy="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89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54444" y="133185"/>
            <a:ext cx="11927304" cy="659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66A7C-511C-42BC-AD45-C93B65A63949}"/>
              </a:ext>
            </a:extLst>
          </p:cNvPr>
          <p:cNvSpPr txBox="1"/>
          <p:nvPr/>
        </p:nvSpPr>
        <p:spPr>
          <a:xfrm>
            <a:off x="210252" y="266369"/>
            <a:ext cx="1167564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51082D-1490-4DED-B6FE-44FB7FFBB829}"/>
              </a:ext>
            </a:extLst>
          </p:cNvPr>
          <p:cNvSpPr/>
          <p:nvPr/>
        </p:nvSpPr>
        <p:spPr>
          <a:xfrm>
            <a:off x="293302" y="732455"/>
            <a:ext cx="11509540" cy="903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 на 1 км будет снижать температуру на 6 градусов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каждые 100 м температуру будет постоянно понижаться на 0.6 градуса.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F40D14-1A18-420F-A26D-CC5F50AB3603}"/>
              </a:ext>
            </a:extLst>
          </p:cNvPr>
          <p:cNvSpPr txBox="1"/>
          <p:nvPr/>
        </p:nvSpPr>
        <p:spPr>
          <a:xfrm flipH="1">
            <a:off x="9711739" y="3429000"/>
            <a:ext cx="120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821C31-E4C4-4E9B-90D8-4020F938BC39}"/>
              </a:ext>
            </a:extLst>
          </p:cNvPr>
          <p:cNvSpPr txBox="1"/>
          <p:nvPr/>
        </p:nvSpPr>
        <p:spPr>
          <a:xfrm>
            <a:off x="293301" y="1763526"/>
            <a:ext cx="1150954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подъеме вверх на каждые 100 метров температура воздуха в тропосфере понижается в среднем на 0,6 °C. Определите, какая температура будет на вершине горы А с относительной высотой 4000 метров, если у подножья горы температура воздуха составляет 10 °C.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D757DB-B374-49D4-AECF-A600C5895002}"/>
              </a:ext>
            </a:extLst>
          </p:cNvPr>
          <p:cNvSpPr txBox="1"/>
          <p:nvPr/>
        </p:nvSpPr>
        <p:spPr>
          <a:xfrm>
            <a:off x="345049" y="3764744"/>
            <a:ext cx="11457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Определите, какая температура воздуха будет на вершине горы, обозначенной на рисунке буквой А, если у подножия горы ее значение составляет 12 °C, и известно, что температура воздуха понижается на 0,6 °C на каждые 100 метров. Ответ запишите в виде числа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06DDB12-513D-4193-9729-59EEE8BD833F}"/>
              </a:ext>
            </a:extLst>
          </p:cNvPr>
          <p:cNvCxnSpPr/>
          <p:nvPr/>
        </p:nvCxnSpPr>
        <p:spPr>
          <a:xfrm flipV="1">
            <a:off x="537812" y="2514600"/>
            <a:ext cx="28448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7A44872-2DB9-411E-9044-3E239047C327}"/>
              </a:ext>
            </a:extLst>
          </p:cNvPr>
          <p:cNvCxnSpPr/>
          <p:nvPr/>
        </p:nvCxnSpPr>
        <p:spPr>
          <a:xfrm>
            <a:off x="863604" y="2514599"/>
            <a:ext cx="487680" cy="84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BF5B67-64B5-439A-BC31-F3F8C402B6B9}"/>
              </a:ext>
            </a:extLst>
          </p:cNvPr>
          <p:cNvSpPr txBox="1"/>
          <p:nvPr/>
        </p:nvSpPr>
        <p:spPr>
          <a:xfrm>
            <a:off x="822293" y="2332743"/>
            <a:ext cx="88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А?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72F5556-392B-4FC1-80F8-57D22E7D2A98}"/>
              </a:ext>
            </a:extLst>
          </p:cNvPr>
          <p:cNvCxnSpPr/>
          <p:nvPr/>
        </p:nvCxnSpPr>
        <p:spPr>
          <a:xfrm>
            <a:off x="1595226" y="2514599"/>
            <a:ext cx="0" cy="7886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8CAB46-2483-4B47-99A3-C4576D32BBD9}"/>
              </a:ext>
            </a:extLst>
          </p:cNvPr>
          <p:cNvSpPr txBox="1"/>
          <p:nvPr/>
        </p:nvSpPr>
        <p:spPr>
          <a:xfrm flipH="1">
            <a:off x="1016006" y="2751573"/>
            <a:ext cx="150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2778A5-B4AD-4FD6-A36F-BEFA486DF55C}"/>
              </a:ext>
            </a:extLst>
          </p:cNvPr>
          <p:cNvSpPr txBox="1"/>
          <p:nvPr/>
        </p:nvSpPr>
        <p:spPr>
          <a:xfrm>
            <a:off x="2052320" y="2332743"/>
            <a:ext cx="432844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способ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1км=-6 значит 4км=-24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10-24=-14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AEAB65-0EB4-48A7-BF5A-B55B587D8C37}"/>
              </a:ext>
            </a:extLst>
          </p:cNvPr>
          <p:cNvSpPr txBox="1"/>
          <p:nvPr/>
        </p:nvSpPr>
        <p:spPr>
          <a:xfrm>
            <a:off x="1066804" y="3219625"/>
            <a:ext cx="985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 °C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48942C-7E13-42B0-B3B2-E65AB7F4793B}"/>
              </a:ext>
            </a:extLst>
          </p:cNvPr>
          <p:cNvSpPr txBox="1"/>
          <p:nvPr/>
        </p:nvSpPr>
        <p:spPr>
          <a:xfrm>
            <a:off x="5577495" y="2505670"/>
            <a:ext cx="603571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2.Способ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4000м-Х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100м-0,6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Х=(4000х0.6):100=-24 разница в температуре10-24=-14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2DC3EA6-E334-4B96-8514-A47A190EEE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9" y="4623708"/>
            <a:ext cx="3099706" cy="1501837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8F1DF0-BEEB-49E2-A9F3-73D6240DF3D3}"/>
              </a:ext>
            </a:extLst>
          </p:cNvPr>
          <p:cNvSpPr txBox="1"/>
          <p:nvPr/>
        </p:nvSpPr>
        <p:spPr>
          <a:xfrm>
            <a:off x="3820159" y="4660971"/>
            <a:ext cx="798268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100м-0.6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500м-Х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Х=(500х0,6):100=3  °C-разница в температуре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12-3=9  °C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1км=-6  °C значит 500м=-3  °C  12-3=9  °C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3C78D19-DBE2-449B-AC4D-3822345F4A0E}"/>
              </a:ext>
            </a:extLst>
          </p:cNvPr>
          <p:cNvSpPr txBox="1"/>
          <p:nvPr/>
        </p:nvSpPr>
        <p:spPr>
          <a:xfrm>
            <a:off x="2888672" y="5784180"/>
            <a:ext cx="69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965DB0-F3BB-407E-8BD1-26C9778DEB10}"/>
              </a:ext>
            </a:extLst>
          </p:cNvPr>
          <p:cNvSpPr txBox="1"/>
          <p:nvPr/>
        </p:nvSpPr>
        <p:spPr>
          <a:xfrm>
            <a:off x="1107444" y="4584122"/>
            <a:ext cx="59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49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57313" y="133185"/>
            <a:ext cx="11927304" cy="659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66A7C-511C-42BC-AD45-C93B65A63949}"/>
              </a:ext>
            </a:extLst>
          </p:cNvPr>
          <p:cNvSpPr txBox="1"/>
          <p:nvPr/>
        </p:nvSpPr>
        <p:spPr>
          <a:xfrm>
            <a:off x="210252" y="266369"/>
            <a:ext cx="1167564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температуры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51082D-1490-4DED-B6FE-44FB7FFBB829}"/>
              </a:ext>
            </a:extLst>
          </p:cNvPr>
          <p:cNvSpPr/>
          <p:nvPr/>
        </p:nvSpPr>
        <p:spPr>
          <a:xfrm>
            <a:off x="258089" y="849105"/>
            <a:ext cx="11675641" cy="651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подъёме в тропосфере температура воздуха понижается в среднем на 0,6 °С через каждые 100 м. Определите температуру на вершине горы А с абсолютной высотой 8000 м, если у её подножия, расположенного на уровне моря, температура составляет 30 °С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821C31-E4C4-4E9B-90D8-4020F938BC39}"/>
              </a:ext>
            </a:extLst>
          </p:cNvPr>
          <p:cNvSpPr txBox="1"/>
          <p:nvPr/>
        </p:nvSpPr>
        <p:spPr>
          <a:xfrm>
            <a:off x="254981" y="3216557"/>
            <a:ext cx="116105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на вершине горы, в точке, обозначенной на рисунке буквой А, составляет 10 °С. Определите относительную высоту точки А (в метрах), если известно, что температура воздуха в точке Б у подножия горы составляет 13 °С, а также что температура воздуха понижается на 0,6 °С на каждые 100 м подъёма. Ответ запишите в виде числа.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D757DB-B374-49D4-AECF-A600C5895002}"/>
              </a:ext>
            </a:extLst>
          </p:cNvPr>
          <p:cNvSpPr txBox="1"/>
          <p:nvPr/>
        </p:nvSpPr>
        <p:spPr>
          <a:xfrm>
            <a:off x="254981" y="2120224"/>
            <a:ext cx="49669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 : 100 = 80 раз уменьшится температура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* 80 = 48 °С на столько уменьшится температура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30 - 48 = -18 °С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71C357-5CB4-4B09-A131-7AAB636C3113}"/>
              </a:ext>
            </a:extLst>
          </p:cNvPr>
          <p:cNvSpPr txBox="1"/>
          <p:nvPr/>
        </p:nvSpPr>
        <p:spPr>
          <a:xfrm>
            <a:off x="7498081" y="1881636"/>
            <a:ext cx="43674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100м    - 0,6 °С      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8000м  -Х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Х=(0.6х8000):100=48 °-это разница в температуре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30-48=-18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71964F-42FB-4654-9122-0391B9E1299F}"/>
              </a:ext>
            </a:extLst>
          </p:cNvPr>
          <p:cNvSpPr txBox="1"/>
          <p:nvPr/>
        </p:nvSpPr>
        <p:spPr>
          <a:xfrm>
            <a:off x="4785361" y="1677270"/>
            <a:ext cx="2724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км=-6 °С  8км х 0.6 °С =48 °С 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30-48=-18</a:t>
            </a:r>
            <a:endParaRPr lang="ru-RU" sz="1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EEC03D45-DDE7-4966-B703-42A1D0730977}"/>
              </a:ext>
            </a:extLst>
          </p:cNvPr>
          <p:cNvCxnSpPr>
            <a:cxnSpLocks/>
          </p:cNvCxnSpPr>
          <p:nvPr/>
        </p:nvCxnSpPr>
        <p:spPr>
          <a:xfrm flipH="1">
            <a:off x="3071329" y="1500822"/>
            <a:ext cx="540550" cy="49053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8343C5B-C313-4194-9F2F-BA8C6E109735}"/>
              </a:ext>
            </a:extLst>
          </p:cNvPr>
          <p:cNvCxnSpPr>
            <a:cxnSpLocks/>
          </p:cNvCxnSpPr>
          <p:nvPr/>
        </p:nvCxnSpPr>
        <p:spPr>
          <a:xfrm>
            <a:off x="8737600" y="1496404"/>
            <a:ext cx="401323" cy="35212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22111110-F386-4FA5-9A13-B9C4A4F19607}"/>
              </a:ext>
            </a:extLst>
          </p:cNvPr>
          <p:cNvCxnSpPr>
            <a:cxnSpLocks/>
          </p:cNvCxnSpPr>
          <p:nvPr/>
        </p:nvCxnSpPr>
        <p:spPr>
          <a:xfrm>
            <a:off x="6458867" y="1429619"/>
            <a:ext cx="0" cy="16550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3A4A18A-A122-4D84-B2EC-759031D70D6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7863"/>
          <a:stretch/>
        </p:blipFill>
        <p:spPr bwMode="auto">
          <a:xfrm>
            <a:off x="254981" y="4453169"/>
            <a:ext cx="3399463" cy="1573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4FFFF74-7CD8-420A-8FB8-1CFABD0D257A}"/>
              </a:ext>
            </a:extLst>
          </p:cNvPr>
          <p:cNvSpPr/>
          <p:nvPr/>
        </p:nvSpPr>
        <p:spPr>
          <a:xfrm rot="10800000" flipV="1">
            <a:off x="3813074" y="4659979"/>
            <a:ext cx="8072819" cy="975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разницу в показателях температуры 13-10=3 °С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100м-0.6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Хм-3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Х=(3х100):0.6=500м  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dirty="0">
                <a:solidFill>
                  <a:srgbClr val="002060"/>
                </a:solidFill>
              </a:rPr>
              <a:t>Разница 3 градуса, 3:0,6 = 5 раз, 100 * 5 = 500 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A7B103A-8B87-4DD2-80AE-D52A72633498}"/>
              </a:ext>
            </a:extLst>
          </p:cNvPr>
          <p:cNvSpPr/>
          <p:nvPr/>
        </p:nvSpPr>
        <p:spPr>
          <a:xfrm>
            <a:off x="3352800" y="5682606"/>
            <a:ext cx="439953" cy="343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829578D-F7DD-4141-AF2A-271B0D8AA546}"/>
              </a:ext>
            </a:extLst>
          </p:cNvPr>
          <p:cNvSpPr/>
          <p:nvPr/>
        </p:nvSpPr>
        <p:spPr>
          <a:xfrm>
            <a:off x="1422400" y="4409756"/>
            <a:ext cx="439953" cy="343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9433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19466" y="119270"/>
            <a:ext cx="11953068" cy="659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210252" y="683038"/>
            <a:ext cx="1158153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Солёность измеряется в промилле (тысячных долях), обозначается значком — ‰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солёность Мирового океана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35 ‰, это значит, что в 1 литре воды растворено 35 граммов соли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 солёное море — Красное, его солёность 42‰ Это значит. Что  в 1 литре содержится  42 грамма соли.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66A7C-511C-42BC-AD45-C93B65A63949}"/>
              </a:ext>
            </a:extLst>
          </p:cNvPr>
          <p:cNvSpPr txBox="1"/>
          <p:nvPr/>
        </p:nvSpPr>
        <p:spPr>
          <a:xfrm>
            <a:off x="4634899" y="266369"/>
            <a:ext cx="196468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СОЛЁНОСТЬ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5AE46E-7ECC-4CE7-8284-9557B15C6D09}"/>
              </a:ext>
            </a:extLst>
          </p:cNvPr>
          <p:cNvSpPr txBox="1"/>
          <p:nvPr/>
        </p:nvSpPr>
        <p:spPr>
          <a:xfrm>
            <a:off x="267237" y="2682358"/>
            <a:ext cx="1158153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солёность поверхностных вод Балтийского моря составляет 8‰ Определите, сколько граммов солей растворено в 4 литрах его воды. Ответ запишите в виде числа.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8‰- ---- 8 грамм в 1 литре, а в 4литрах? 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 32        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 л его воды?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Ответ.40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D78496-9D68-4BE8-AAF2-DF2851E01F20}"/>
              </a:ext>
            </a:extLst>
          </p:cNvPr>
          <p:cNvSpPr txBox="1"/>
          <p:nvPr/>
        </p:nvSpPr>
        <p:spPr>
          <a:xfrm>
            <a:off x="579781" y="4481507"/>
            <a:ext cx="112689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солёность поверхностных вод Средиземного моря составляет 38‰. Определите, сколько граммов солей растворено в 3 л его воды. Ответ запишите в виде числа.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7B16AE-5FD3-43E2-B39A-2D6FF574D860}"/>
              </a:ext>
            </a:extLst>
          </p:cNvPr>
          <p:cNvSpPr txBox="1"/>
          <p:nvPr/>
        </p:nvSpPr>
        <p:spPr>
          <a:xfrm>
            <a:off x="535591" y="3892233"/>
            <a:ext cx="2678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Решения задач </a:t>
            </a:r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xmlns="" id="{9BF43976-1670-4819-98E2-65962833740D}"/>
              </a:ext>
            </a:extLst>
          </p:cNvPr>
          <p:cNvSpPr/>
          <p:nvPr/>
        </p:nvSpPr>
        <p:spPr>
          <a:xfrm>
            <a:off x="223066" y="4297844"/>
            <a:ext cx="253116" cy="4452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FE37D1-A635-40D5-9431-D19EC68DFE0F}"/>
              </a:ext>
            </a:extLst>
          </p:cNvPr>
          <p:cNvSpPr txBox="1"/>
          <p:nvPr/>
        </p:nvSpPr>
        <p:spPr>
          <a:xfrm>
            <a:off x="559053" y="5174768"/>
            <a:ext cx="112897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солёность поверхностных вод Чёрного моря составляет 18‰. Определите, сколько граммов солей растворено в 2 л его воды. Ответ запишите в виде числа</a:t>
            </a:r>
          </a:p>
        </p:txBody>
      </p:sp>
      <p:sp>
        <p:nvSpPr>
          <p:cNvPr id="20" name="Стрелка: изогнутая вправо 19">
            <a:extLst>
              <a:ext uri="{FF2B5EF4-FFF2-40B4-BE49-F238E27FC236}">
                <a16:creationId xmlns:a16="http://schemas.microsoft.com/office/drawing/2014/main" xmlns="" id="{3724F221-4BE4-4F0B-B255-4255E29ECF8B}"/>
              </a:ext>
            </a:extLst>
          </p:cNvPr>
          <p:cNvSpPr/>
          <p:nvPr/>
        </p:nvSpPr>
        <p:spPr>
          <a:xfrm>
            <a:off x="233007" y="5127204"/>
            <a:ext cx="253116" cy="4452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A50E0A6-043A-48DB-BAD3-F50499EFEBA0}"/>
              </a:ext>
            </a:extLst>
          </p:cNvPr>
          <p:cNvSpPr txBox="1"/>
          <p:nvPr/>
        </p:nvSpPr>
        <p:spPr>
          <a:xfrm>
            <a:off x="536420" y="5835581"/>
            <a:ext cx="113264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солёность вод Атлантического океана в тропических и субтропических широтах составляет 37,25‰. Определите, сколько грамм солей растворено в 2 литрах его воды. Ответ запишите в виде числа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F1D6829-E88F-4501-BEE8-5BF676242FB6}"/>
              </a:ext>
            </a:extLst>
          </p:cNvPr>
          <p:cNvSpPr/>
          <p:nvPr/>
        </p:nvSpPr>
        <p:spPr>
          <a:xfrm>
            <a:off x="6878526" y="1718418"/>
            <a:ext cx="2433098" cy="9541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Цифру в задании умножаем на количество литров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008E3B03-60DE-4C21-A670-388CF0993A62}"/>
              </a:ext>
            </a:extLst>
          </p:cNvPr>
          <p:cNvCxnSpPr>
            <a:cxnSpLocks/>
          </p:cNvCxnSpPr>
          <p:nvPr/>
        </p:nvCxnSpPr>
        <p:spPr>
          <a:xfrm flipH="1">
            <a:off x="6250801" y="2107652"/>
            <a:ext cx="1255230" cy="8053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0F926CF5-1C1B-487D-9946-DF27F4A57E0C}"/>
              </a:ext>
            </a:extLst>
          </p:cNvPr>
          <p:cNvCxnSpPr>
            <a:cxnSpLocks/>
          </p:cNvCxnSpPr>
          <p:nvPr/>
        </p:nvCxnSpPr>
        <p:spPr>
          <a:xfrm>
            <a:off x="8829029" y="2414420"/>
            <a:ext cx="1954812" cy="5226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6" name="Рисунок 45" descr="Picture background">
            <a:extLst>
              <a:ext uri="{FF2B5EF4-FFF2-40B4-BE49-F238E27FC236}">
                <a16:creationId xmlns:a16="http://schemas.microsoft.com/office/drawing/2014/main" xmlns="" id="{3B503B96-F572-421C-A943-2CB571C7699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35264" r="32364" b="9426"/>
          <a:stretch/>
        </p:blipFill>
        <p:spPr bwMode="auto">
          <a:xfrm>
            <a:off x="9939349" y="330590"/>
            <a:ext cx="1887819" cy="1785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xmlns="" id="{ABFF0DD2-E112-46E8-91D0-EBFC858BDD3B}"/>
              </a:ext>
            </a:extLst>
          </p:cNvPr>
          <p:cNvSpPr/>
          <p:nvPr/>
        </p:nvSpPr>
        <p:spPr>
          <a:xfrm>
            <a:off x="9414991" y="1447677"/>
            <a:ext cx="1279513" cy="107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изогнутая вправо 51">
            <a:extLst>
              <a:ext uri="{FF2B5EF4-FFF2-40B4-BE49-F238E27FC236}">
                <a16:creationId xmlns:a16="http://schemas.microsoft.com/office/drawing/2014/main" xmlns="" id="{123C2FDB-040B-473B-A5AE-EC381734431E}"/>
              </a:ext>
            </a:extLst>
          </p:cNvPr>
          <p:cNvSpPr/>
          <p:nvPr/>
        </p:nvSpPr>
        <p:spPr>
          <a:xfrm>
            <a:off x="210252" y="5764696"/>
            <a:ext cx="265930" cy="5324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308349" y="127221"/>
            <a:ext cx="11677816" cy="64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1183431" y="350340"/>
            <a:ext cx="51126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4F9826-FDA7-4DEB-A7D0-B9103308EAFC}"/>
              </a:ext>
            </a:extLst>
          </p:cNvPr>
          <p:cNvSpPr txBox="1"/>
          <p:nvPr/>
        </p:nvSpPr>
        <p:spPr>
          <a:xfrm>
            <a:off x="1183429" y="3216311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4.Определение температуры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A602E6-225E-4747-8221-9B33C42A0CF6}"/>
              </a:ext>
            </a:extLst>
          </p:cNvPr>
          <p:cNvSpPr txBox="1"/>
          <p:nvPr/>
        </p:nvSpPr>
        <p:spPr>
          <a:xfrm>
            <a:off x="1183430" y="2578061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Определение давления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4BA726-E128-4699-BB75-B724C835BB9A}"/>
              </a:ext>
            </a:extLst>
          </p:cNvPr>
          <p:cNvSpPr txBox="1"/>
          <p:nvPr/>
        </p:nvSpPr>
        <p:spPr>
          <a:xfrm>
            <a:off x="1183431" y="1251764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Определение доли( процента)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EB6B91-7B77-4B2F-9938-B29144CFA603}"/>
              </a:ext>
            </a:extLst>
          </p:cNvPr>
          <p:cNvSpPr txBox="1"/>
          <p:nvPr/>
        </p:nvSpPr>
        <p:spPr>
          <a:xfrm>
            <a:off x="1183430" y="1836028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Определение влажности воздуха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1C7BDC-F76C-48B9-B8BB-FB04412E05ED}"/>
              </a:ext>
            </a:extLst>
          </p:cNvPr>
          <p:cNvSpPr txBox="1"/>
          <p:nvPr/>
        </p:nvSpPr>
        <p:spPr>
          <a:xfrm>
            <a:off x="1183428" y="3739888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5.Определение солености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81AC40-ED43-4D89-B8FB-8E6E62B851CD}"/>
              </a:ext>
            </a:extLst>
          </p:cNvPr>
          <p:cNvSpPr txBox="1"/>
          <p:nvPr/>
        </p:nvSpPr>
        <p:spPr>
          <a:xfrm>
            <a:off x="1183428" y="3725942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5.Определение солености</a:t>
            </a:r>
          </a:p>
        </p:txBody>
      </p:sp>
    </p:spTree>
    <p:extLst>
      <p:ext uri="{BB962C8B-B14F-4D97-AF65-F5344CB8AC3E}">
        <p14:creationId xmlns:p14="http://schemas.microsoft.com/office/powerpoint/2010/main" val="399053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27670" y="118802"/>
            <a:ext cx="11936660" cy="662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xmlns="" id="{ACED7730-30C8-4276-B084-6F22DAE51F0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21927" r="11038" b="4705"/>
          <a:stretch/>
        </p:blipFill>
        <p:spPr bwMode="auto">
          <a:xfrm>
            <a:off x="248230" y="1279970"/>
            <a:ext cx="4184594" cy="2031326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FFD37C-BF06-4355-B728-E08E71F85A8E}"/>
              </a:ext>
            </a:extLst>
          </p:cNvPr>
          <p:cNvSpPr txBox="1"/>
          <p:nvPr/>
        </p:nvSpPr>
        <p:spPr>
          <a:xfrm>
            <a:off x="3274624" y="210143"/>
            <a:ext cx="5112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Определение доли( процента)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7BE60B-256E-4184-A905-427B70B6C812}"/>
              </a:ext>
            </a:extLst>
          </p:cNvPr>
          <p:cNvSpPr txBox="1"/>
          <p:nvPr/>
        </p:nvSpPr>
        <p:spPr>
          <a:xfrm>
            <a:off x="248230" y="626660"/>
            <a:ext cx="116946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посчитать процент от числа, нужно искомое число умножить на 100 и поделить на общее   количество чего-либо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716253-D4E4-4414-B28B-241C0708303D}"/>
              </a:ext>
            </a:extLst>
          </p:cNvPr>
          <p:cNvSpPr txBox="1"/>
          <p:nvPr/>
        </p:nvSpPr>
        <p:spPr>
          <a:xfrm>
            <a:off x="4571488" y="1279970"/>
            <a:ext cx="737137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задания: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2019 г. численность населения Республики Карелии составляла 618 056 человек, из них 498 829 человек – городское население. Какова доля городского населения в общей численности населения Республики Карелии (в %)? Полученный результат округлите до целого числа.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нужно найти процент числа 498 829. Значит мы 498 829 умножаем на 100 и делим на 618 056 (общее количество): 498 829*100/618 056 = 80,7%. Округляем до целого числа: 81%.   Ответ: 81.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26DA594F-DEF3-42DA-8CCF-217E9F17A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30" y="3379830"/>
            <a:ext cx="1169463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Используя данные таблицы «Пассажирооборот транспорта общего пользования в России в 2011 г.», определите долю железнодорожного транспорта (в %) в общем пассажирообороте. Полученный результат округлите до целого числа.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Пассажирооборот транспорта общего пользования  в России в 2011 г., млрд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пассажиро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-км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6FEA7EC4-DC41-4E0D-B1FC-33FB4C0A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63293"/>
              </p:ext>
            </p:extLst>
          </p:nvPr>
        </p:nvGraphicFramePr>
        <p:xfrm>
          <a:off x="341905" y="4187028"/>
          <a:ext cx="11521232" cy="1524000"/>
        </p:xfrm>
        <a:graphic>
          <a:graphicData uri="http://schemas.openxmlformats.org/drawingml/2006/table">
            <a:tbl>
              <a:tblPr/>
              <a:tblGrid>
                <a:gridCol w="5620741">
                  <a:extLst>
                    <a:ext uri="{9D8B030D-6E8A-4147-A177-3AD203B41FA5}">
                      <a16:colId xmlns:a16="http://schemas.microsoft.com/office/drawing/2014/main" xmlns="" val="181960151"/>
                    </a:ext>
                  </a:extLst>
                </a:gridCol>
                <a:gridCol w="5900491">
                  <a:extLst>
                    <a:ext uri="{9D8B030D-6E8A-4147-A177-3AD203B41FA5}">
                      <a16:colId xmlns:a16="http://schemas.microsoft.com/office/drawing/2014/main" xmlns="" val="1586339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Пассажирооборот транспорта общего пользования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443,9----100%           Х=139,7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*100:443,9=31, 4=31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622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88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железнодорожного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139,7--Х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21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автомобильного (автобусы)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747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воздушного (транспортная авиация)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295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56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84483" y="111931"/>
            <a:ext cx="11863137" cy="6539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661784-5333-4B5F-8E95-90283C80C225}"/>
              </a:ext>
            </a:extLst>
          </p:cNvPr>
          <p:cNvSpPr txBox="1"/>
          <p:nvPr/>
        </p:nvSpPr>
        <p:spPr>
          <a:xfrm>
            <a:off x="249141" y="206735"/>
            <a:ext cx="548737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данные таблицы «Земельная площадь России на начало 2018 г.», определите долю (в %) поверхностных вод, включая болота, от общей земельной площади. Полученный результат округлите до целого числа.   Земельная площадь России на начало 2018 г. (в млн га)                 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земель             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1712,5                  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угодья                         222,0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лесные угодья              870,7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поверхностные воды,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болота           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226,8</a:t>
            </a:r>
            <a:b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земли               393,0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0E16EB-6F68-4A64-94FC-09EAEF53618C}"/>
              </a:ext>
            </a:extLst>
          </p:cNvPr>
          <p:cNvSpPr txBox="1"/>
          <p:nvPr/>
        </p:nvSpPr>
        <p:spPr>
          <a:xfrm>
            <a:off x="5839574" y="213661"/>
            <a:ext cx="610328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данные таблицы «Площадь яровых зерновых и зернобобовых культур в России в 2018 г.», определите долю площади гречихи в общей площади яровых зерновых и зернобобовых культур (в %). Полученный результат округлите до целого числа.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площадь       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29,4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по видам культур: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пшеница            12,0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зернобобовые    2,7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просо                 0,3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                    0,2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ячмень              7,8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овёс                  2,9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кукуруза           2,5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гречиха             1,0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797250-59FD-44A1-B3F8-CE9CF1524A8F}"/>
              </a:ext>
            </a:extLst>
          </p:cNvPr>
          <p:cNvSpPr txBox="1"/>
          <p:nvPr/>
        </p:nvSpPr>
        <p:spPr>
          <a:xfrm>
            <a:off x="2791326" y="2114949"/>
            <a:ext cx="2945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</a:rPr>
              <a:t>1712,5 - 100%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</a:rPr>
              <a:t>226,8 - х%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</a:rPr>
              <a:t>х = 226,8*100:1712,5 = 13,24...%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F792BF-4483-4C62-AFE8-8539558CC67C}"/>
              </a:ext>
            </a:extLst>
          </p:cNvPr>
          <p:cNvSpPr txBox="1"/>
          <p:nvPr/>
        </p:nvSpPr>
        <p:spPr>
          <a:xfrm flipH="1">
            <a:off x="8588003" y="2022616"/>
            <a:ext cx="324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29,4 - 100%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1 - х%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х = </a:t>
            </a:r>
            <a:r>
              <a:rPr lang="ru-RU" dirty="0">
                <a:solidFill>
                  <a:srgbClr val="FF0000"/>
                </a:solidFill>
              </a:rPr>
              <a:t>1,0 * 100 : 29,4 = 3,4...%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2A3A14-63C8-4CAB-81AF-454C973D0471}"/>
              </a:ext>
            </a:extLst>
          </p:cNvPr>
          <p:cNvSpPr txBox="1"/>
          <p:nvPr/>
        </p:nvSpPr>
        <p:spPr>
          <a:xfrm>
            <a:off x="249141" y="3395786"/>
            <a:ext cx="1169371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Используя данные таблицы «Национальная структура населения Республики Бурятия в 2010 г.», определите численность бурят в Республике в 2010 году. Ответ запишите в виде целого числа.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Национальная структура населения Республики Бурятия в 2010 г. (в процентах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29DB0F4C-F5D9-4BF2-9ACE-5C750EE7F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44934"/>
              </p:ext>
            </p:extLst>
          </p:nvPr>
        </p:nvGraphicFramePr>
        <p:xfrm>
          <a:off x="249141" y="4368846"/>
          <a:ext cx="11693717" cy="1341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70531">
                  <a:extLst>
                    <a:ext uri="{9D8B030D-6E8A-4147-A177-3AD203B41FA5}">
                      <a16:colId xmlns:a16="http://schemas.microsoft.com/office/drawing/2014/main" xmlns="" val="2390150277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103695948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3642390997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1262269116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2105327927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1079475943"/>
                    </a:ext>
                  </a:extLst>
                </a:gridCol>
                <a:gridCol w="1670531">
                  <a:extLst>
                    <a:ext uri="{9D8B030D-6E8A-4147-A177-3AD203B41FA5}">
                      <a16:colId xmlns:a16="http://schemas.microsoft.com/office/drawing/2014/main" xmlns="" val="346956026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всего населения, человек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Лица, указавшие национальную принадлежность, человек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лиц данной национальности среди лиц, указавших национальную принадлежность, 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991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буряты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украинцы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татары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национальности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12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972 021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955 002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20406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759B10-56DE-4882-A6AE-2CD5C2A37521}"/>
              </a:ext>
            </a:extLst>
          </p:cNvPr>
          <p:cNvSpPr txBox="1"/>
          <p:nvPr/>
        </p:nvSpPr>
        <p:spPr>
          <a:xfrm>
            <a:off x="2791326" y="5829691"/>
            <a:ext cx="9400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Пояснение.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Составим пропорцию: (955 002 · 30) : 100  =  286 500,6 ≈ 286 501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0DB261-B539-4D2A-8FC3-C8090C867801}"/>
              </a:ext>
            </a:extLst>
          </p:cNvPr>
          <p:cNvSpPr txBox="1"/>
          <p:nvPr/>
        </p:nvSpPr>
        <p:spPr>
          <a:xfrm flipH="1">
            <a:off x="355264" y="5816252"/>
            <a:ext cx="22652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955 002-100%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Х-30%</a:t>
            </a:r>
          </a:p>
        </p:txBody>
      </p:sp>
    </p:spTree>
    <p:extLst>
      <p:ext uri="{BB962C8B-B14F-4D97-AF65-F5344CB8AC3E}">
        <p14:creationId xmlns:p14="http://schemas.microsoft.com/office/powerpoint/2010/main" val="422468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308347" y="196795"/>
            <a:ext cx="11677816" cy="64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447040" y="350340"/>
            <a:ext cx="1113536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Влажность воздуха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водяного пара в атмосферном воздухе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FC7FBF-2EBC-4C67-8852-4BFFCABD4098}"/>
              </a:ext>
            </a:extLst>
          </p:cNvPr>
          <p:cNvSpPr txBox="1"/>
          <p:nvPr/>
        </p:nvSpPr>
        <p:spPr>
          <a:xfrm rot="10800000" flipV="1">
            <a:off x="308348" y="965384"/>
            <a:ext cx="357277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Абсолютная влажность воздуха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 количество водяного пара, фактически содержащегося в 1 м³ воздуха. Измеряется в граммах на кубический метр (г/м³). Например, если абсолютная влажность равна 8 г/м³, это означает, что в 1 м³ воздуха содержится 8 г водяного пара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8E88A9-9015-458F-A7AD-160FC716F1FE}"/>
              </a:ext>
            </a:extLst>
          </p:cNvPr>
          <p:cNvSpPr txBox="1"/>
          <p:nvPr/>
        </p:nvSpPr>
        <p:spPr>
          <a:xfrm>
            <a:off x="8419465" y="965384"/>
            <a:ext cx="345811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Относительная влажность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 отношение (в процентах) фактического содержания водяного пара в 1 м³ воздуха к максимально возможному при данной температуре.</a:t>
            </a:r>
          </a:p>
        </p:txBody>
      </p:sp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xmlns="" id="{9BACBD82-660A-4EEA-8AD9-4F35F3C1F6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59776" r="10738" b="1"/>
          <a:stretch/>
        </p:blipFill>
        <p:spPr bwMode="auto">
          <a:xfrm>
            <a:off x="4003040" y="965384"/>
            <a:ext cx="4307840" cy="179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27130D-8471-42CA-9839-19A4C43D5392}"/>
              </a:ext>
            </a:extLst>
          </p:cNvPr>
          <p:cNvSpPr/>
          <p:nvPr/>
        </p:nvSpPr>
        <p:spPr>
          <a:xfrm>
            <a:off x="487680" y="3596640"/>
            <a:ext cx="11308079" cy="3009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равна +15 °С, содержание водяного пара в нём 6,4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Какова относительная влажность воздуха, если максимально возможное содержание водяного пара при такой температуре составляет 12,8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Полученный результат округлите до целого числа.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возможное содержание водяного пара при такой температуре составляет 12,8 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принимаем за 100%, следовательно, у нас в задании 6,4 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 за х.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пропорцию.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  — 100 %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 — Х%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=( 6,4х100) : 12,8 = 50 %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82880" y="127221"/>
            <a:ext cx="11803285" cy="64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314961" y="266369"/>
            <a:ext cx="115519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равна +15 °С, содержание водяного пара в нём 10,1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Какова относительная влажность воздуха, если максимально возможное содержание водяного пара при такой температуре составляет 12,8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Полученный результат округлите до целого числа.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возможное содержание водяного пара при такой температуре составляет 12,8 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принимаем за 100%, следовательно, у нас в задании 10,1 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 за х.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пропорцию.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  — 100 %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  — Х%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(10,1х100) : 12,8 = 78,9... %=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4BB9E071-6A32-4024-8AD9-39F025E8CE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23566" r="12687" b="3435"/>
          <a:stretch/>
        </p:blipFill>
        <p:spPr bwMode="auto">
          <a:xfrm>
            <a:off x="527050" y="2713841"/>
            <a:ext cx="4268470" cy="329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71C914-A55F-49DF-AFFA-0DC50EC297FA}"/>
              </a:ext>
            </a:extLst>
          </p:cNvPr>
          <p:cNvSpPr txBox="1"/>
          <p:nvPr/>
        </p:nvSpPr>
        <p:spPr>
          <a:xfrm>
            <a:off x="5139689" y="2713841"/>
            <a:ext cx="672719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грамм воды содержится в воздухе при температуре + 30°, если относительная влажность 10%?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30— 100 %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Х— 10%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Х=(30х10):100=3грамма</a:t>
            </a:r>
          </a:p>
        </p:txBody>
      </p:sp>
    </p:spTree>
    <p:extLst>
      <p:ext uri="{BB962C8B-B14F-4D97-AF65-F5344CB8AC3E}">
        <p14:creationId xmlns:p14="http://schemas.microsoft.com/office/powerpoint/2010/main" val="275643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82880" y="127221"/>
            <a:ext cx="11803285" cy="6464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314961" y="266369"/>
            <a:ext cx="115519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равна +5 °С, содержание водяного пара в нём 6,1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Какова относительная влажность воздуха, если максимально возможное содержание водяного пара при такой температуре составляет 6,8 г/м</a:t>
            </a:r>
            <a:r>
              <a:rPr lang="ru-RU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Полученный результат округлите до целого числа.</a:t>
            </a:r>
          </a:p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возможное содержание водяного пара при такой температуре составляет 6,8 г/м</a:t>
            </a:r>
            <a:r>
              <a:rPr lang="ru-RU" sz="16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принимаем за 100%, следовательно, у нас в задании 6,1 г/м</a:t>
            </a:r>
            <a:r>
              <a:rPr lang="ru-RU" sz="16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 за х.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пропорцию.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  — 100 %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  — Х%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 (6,1х100) : 6,8 = 89,70... %=90%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D23FB73-F630-4AB8-BFD7-3E0534AF7A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4960" y="3308877"/>
            <a:ext cx="11877039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Температура воздуха равна +15 °C, содержание водяного пара в нем 9,0 г/м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Какова относительная влажность воздуха, если максимально возможное содержание водяного пара при такой температуре составляет 12,8 г/м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 Полученный результат округлите до целого числа.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Пояснение.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Данное задание мы решаем при помощи элементарных математических действий. Максимально возможное содержание водяного пара при такой температуре составляет 12,8 г/м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  — принимаем за 100%. Следовательно, у нас в задании 9,0 г/м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принимаем за икс.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Составим пропорцию.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12,8  — 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9,0  — Х 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Х  =  900 : 12,8  =  70.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891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57313" y="133185"/>
            <a:ext cx="11927304" cy="659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246DB-4BC7-4226-B387-246F453E33AB}"/>
              </a:ext>
            </a:extLst>
          </p:cNvPr>
          <p:cNvSpPr txBox="1"/>
          <p:nvPr/>
        </p:nvSpPr>
        <p:spPr>
          <a:xfrm>
            <a:off x="268103" y="903868"/>
            <a:ext cx="4218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высотой атмосферное давление понижается в среднем на 1 мм рт. ст. на каждые 10,5 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66A7C-511C-42BC-AD45-C93B65A63949}"/>
              </a:ext>
            </a:extLst>
          </p:cNvPr>
          <p:cNvSpPr txBox="1"/>
          <p:nvPr/>
        </p:nvSpPr>
        <p:spPr>
          <a:xfrm>
            <a:off x="210252" y="266369"/>
            <a:ext cx="11675641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</a:t>
            </a:r>
          </a:p>
          <a:p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Сила, воздействующая на поверхность Земли и все, что на ней находится, называют давлением воздуха или атмосферным давлением</a:t>
            </a:r>
          </a:p>
        </p:txBody>
      </p:sp>
      <p:pic>
        <p:nvPicPr>
          <p:cNvPr id="24" name="Рисунок 23" descr="-6">
            <a:extLst>
              <a:ext uri="{FF2B5EF4-FFF2-40B4-BE49-F238E27FC236}">
                <a16:creationId xmlns:a16="http://schemas.microsoft.com/office/drawing/2014/main" xmlns="" id="{BDCD6D35-49AD-4574-83ED-146CAB56680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r="14313"/>
          <a:stretch/>
        </p:blipFill>
        <p:spPr bwMode="auto">
          <a:xfrm>
            <a:off x="245581" y="1402662"/>
            <a:ext cx="4218624" cy="2239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51082D-1490-4DED-B6FE-44FB7FFBB829}"/>
              </a:ext>
            </a:extLst>
          </p:cNvPr>
          <p:cNvSpPr/>
          <p:nvPr/>
        </p:nvSpPr>
        <p:spPr>
          <a:xfrm>
            <a:off x="4573662" y="2602331"/>
            <a:ext cx="7372758" cy="903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атмосферное давление на вершине горы, обозначенной на рисунке буквой А, если у подножия горы его значение составляет 760 мм рт. ст. и известно, что атмосферное давление понижается на 10 мм рт. ст. на каждые 100 м. Ответ запишите в виде числа.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2F3478-63EC-4A23-91F8-0B6968F4E1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12" y="3484519"/>
            <a:ext cx="2529703" cy="124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DDB260-2220-4192-AEC4-66FFF4A45601}"/>
              </a:ext>
            </a:extLst>
          </p:cNvPr>
          <p:cNvSpPr txBox="1"/>
          <p:nvPr/>
        </p:nvSpPr>
        <p:spPr>
          <a:xfrm>
            <a:off x="11512972" y="4205950"/>
            <a:ext cx="57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4F33F0-9161-4EA5-9155-A88E8B93BBD3}"/>
              </a:ext>
            </a:extLst>
          </p:cNvPr>
          <p:cNvSpPr txBox="1"/>
          <p:nvPr/>
        </p:nvSpPr>
        <p:spPr>
          <a:xfrm>
            <a:off x="4577438" y="897724"/>
            <a:ext cx="7368981" cy="160043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задач по определению атмосферного давления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1.Внимательно прочтите задачу.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2.Определите, что нужно найти.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3.Запишите, что Вам известно (высоту места, давление у подножия или на вершине)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4.Вспомните, как меняется давление с высотой.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5.Рассчитайте, на какую величину измениться давление.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6.Полученную цифру отнимите(прибавьте) к известной величине давления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F40D14-1A18-420F-A26D-CC5F50AB3603}"/>
              </a:ext>
            </a:extLst>
          </p:cNvPr>
          <p:cNvSpPr txBox="1"/>
          <p:nvPr/>
        </p:nvSpPr>
        <p:spPr>
          <a:xfrm flipH="1">
            <a:off x="9711739" y="3429000"/>
            <a:ext cx="1202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821C31-E4C4-4E9B-90D8-4020F938BC39}"/>
              </a:ext>
            </a:extLst>
          </p:cNvPr>
          <p:cNvSpPr txBox="1"/>
          <p:nvPr/>
        </p:nvSpPr>
        <p:spPr>
          <a:xfrm>
            <a:off x="4559536" y="3570604"/>
            <a:ext cx="482515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Высоту  400м : на 10=40 –разница в атмосферном давлении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400-х 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100м-10мм.рт.ст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х=(400х10):100=40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400" dirty="0">
                <a:solidFill>
                  <a:srgbClr val="002060"/>
                </a:solidFill>
              </a:rPr>
              <a:t>     разница в давлении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760-40=720 </a:t>
            </a:r>
            <a:r>
              <a:rPr lang="ru-RU" sz="1400" dirty="0" err="1">
                <a:solidFill>
                  <a:srgbClr val="002060"/>
                </a:solidFill>
              </a:rPr>
              <a:t>мм.рт.ст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/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D757DB-B374-49D4-AECF-A600C5895002}"/>
              </a:ext>
            </a:extLst>
          </p:cNvPr>
          <p:cNvSpPr txBox="1"/>
          <p:nvPr/>
        </p:nvSpPr>
        <p:spPr>
          <a:xfrm>
            <a:off x="436880" y="5193816"/>
            <a:ext cx="114916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Атмосферное давление на вершине горы, в точке, обозначенной на рисунке буквой А, составляет 700 мм рт. ст. Определите относительную высоту точки А (в метрах), если известно, что атмосферное давление в точке Б у подножия горы составляет 750 мм рт. ст., а также что атмосферное давление понижается на 10 мм рт. ст. на каждые 100 м. Ответ запишите в виде числа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разницу в атмосферном давлении. 750-700=50 </a:t>
            </a:r>
            <a:r>
              <a:rPr lang="ru-RU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Затем 50х10=500м. ОТВЕТ: 500м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E323A20-682E-47F6-ABC3-590B08EB8E4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/>
          <a:stretch/>
        </p:blipFill>
        <p:spPr bwMode="auto">
          <a:xfrm>
            <a:off x="350844" y="3736777"/>
            <a:ext cx="2829677" cy="1302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9FD47A-7294-4875-873A-A233F72A99FC}"/>
              </a:ext>
            </a:extLst>
          </p:cNvPr>
          <p:cNvSpPr txBox="1"/>
          <p:nvPr/>
        </p:nvSpPr>
        <p:spPr>
          <a:xfrm>
            <a:off x="2894698" y="4513727"/>
            <a:ext cx="57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11746E-5973-4B12-B329-5552F032455F}"/>
              </a:ext>
            </a:extLst>
          </p:cNvPr>
          <p:cNvSpPr txBox="1"/>
          <p:nvPr/>
        </p:nvSpPr>
        <p:spPr>
          <a:xfrm>
            <a:off x="1234765" y="3633211"/>
            <a:ext cx="57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19" name="Стрелка: изогнутая 18">
            <a:extLst>
              <a:ext uri="{FF2B5EF4-FFF2-40B4-BE49-F238E27FC236}">
                <a16:creationId xmlns:a16="http://schemas.microsoft.com/office/drawing/2014/main" xmlns="" id="{76B52607-D869-4571-8E75-B8E30F41ED51}"/>
              </a:ext>
            </a:extLst>
          </p:cNvPr>
          <p:cNvSpPr/>
          <p:nvPr/>
        </p:nvSpPr>
        <p:spPr>
          <a:xfrm>
            <a:off x="350844" y="4947920"/>
            <a:ext cx="269358" cy="6502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4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D7A8AC-E032-41FB-8572-C943EDB08B66}"/>
              </a:ext>
            </a:extLst>
          </p:cNvPr>
          <p:cNvSpPr/>
          <p:nvPr/>
        </p:nvSpPr>
        <p:spPr>
          <a:xfrm>
            <a:off x="132348" y="210055"/>
            <a:ext cx="11927304" cy="659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66A7C-511C-42BC-AD45-C93B65A63949}"/>
              </a:ext>
            </a:extLst>
          </p:cNvPr>
          <p:cNvSpPr txBox="1"/>
          <p:nvPr/>
        </p:nvSpPr>
        <p:spPr>
          <a:xfrm>
            <a:off x="210252" y="266369"/>
            <a:ext cx="1167564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51082D-1490-4DED-B6FE-44FB7FFBB829}"/>
              </a:ext>
            </a:extLst>
          </p:cNvPr>
          <p:cNvSpPr/>
          <p:nvPr/>
        </p:nvSpPr>
        <p:spPr>
          <a:xfrm>
            <a:off x="303669" y="2667065"/>
            <a:ext cx="11582223" cy="1353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 шахты барометр зафиксировал давление 780мм.рт.ст, а у поверхности земли -760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Какова глубина шахты?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разницу в давлении 780-760=20мм.рт.ст 20х10=200м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 Глубина шахты-200м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821C31-E4C4-4E9B-90D8-4020F938BC39}"/>
              </a:ext>
            </a:extLst>
          </p:cNvPr>
          <p:cNvSpPr txBox="1"/>
          <p:nvPr/>
        </p:nvSpPr>
        <p:spPr>
          <a:xfrm>
            <a:off x="303669" y="4051333"/>
            <a:ext cx="11582223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Шахта глубиной 200м, на поверхности атмосферное давление равно 752мм рт. ст. Найдите давление на дне шахты.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известно, с увеличением глубины на 10 метров, атмосферное давление будет увеличиваться на 1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таком случае, поскольку глубина шахты составляет 200 метров, значит разница между атмосферным давлением на поверхности и в шахте составит: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/ 10 = 20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давление в шахте.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к указанному атмосферному давлению на поверхности прибавляем найденную разницу давления.</a:t>
            </a:r>
          </a:p>
          <a:p>
            <a:pPr fontAlgn="auto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Будет:  752 + 20 = 772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D7ED511-F9F5-4C80-AED7-160D308ADF5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2710" y="716894"/>
            <a:ext cx="11675643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Определите, какое атмосферное давление будет наблюдаться на вершине горы высотой 700 метров, если у ее подножия его значение составляет 760 миллиметров и известно, что давление изменяется на 10 миллиметров на каждые 100 метров. Ответ запишите в виде числа.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Находим разницу в давлении .760-700=60мм.рт.ст.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Поднимаясь вверх давление понижается 760-60=690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2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1369</Words>
  <Application>Microsoft Office PowerPoint</Application>
  <PresentationFormat>Широкоэкранный</PresentationFormat>
  <Paragraphs>179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Зиппа</dc:creator>
  <cp:lastModifiedBy>Горбатова О.Н.</cp:lastModifiedBy>
  <cp:revision>10</cp:revision>
  <dcterms:created xsi:type="dcterms:W3CDTF">2025-02-01T11:21:06Z</dcterms:created>
  <dcterms:modified xsi:type="dcterms:W3CDTF">2025-02-18T09:39:53Z</dcterms:modified>
</cp:coreProperties>
</file>