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E4CC-7C2A-450A-9E6B-A1101813941E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A412-6EE2-4733-A7B6-3B42A2012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7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B64F-6D4C-4A46-B111-D7CB6B5EDC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E3795-E706-4C9C-A4FA-D3DA12696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96F7A0-12D8-414A-B645-DD35B408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5447A8-752C-401C-9F12-390F302A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FBA04E-7925-4E3F-A17F-FD938805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9C58A2-A989-4745-87E7-21E73298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9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D431A-928A-4C90-8411-112BF76A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B3FC3F-2000-45FE-8411-B53656F2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4D0223-7FEA-4171-B25E-BF288C95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C210B6-6A87-4BD9-9EE7-6C2B9A13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51218C-B4C0-4814-8E45-F91137C8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3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0A0432-A6F6-411D-88B0-9D2089C15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43D165-15C4-4A5D-A672-2E1198AD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427F61-DE5B-4B0E-8BA6-98EDA423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DB26A2-398E-4834-AD01-2C11FF3A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3A1AE-4DD3-4B0F-8C1D-34519F97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09ABD-1DB9-487D-BA51-38117C52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27AD4-3656-4001-8A2D-EAF02261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2E9A21-6925-48F9-A05B-A614DC40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A0AB80-F632-419D-B2CE-33BDAD8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1C8E93-1FC4-4961-A20A-814E071E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5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FACC9-CFF2-4579-A3D7-241B4E3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197A46-2E97-43A6-AFAB-19AC7912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DF568A-1277-45F9-9D38-2C875CDC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C19B6-5368-4F50-A187-AF7FF3CC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BC9812-A90E-4374-B4FD-24382783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87C7A-3523-4772-9BC0-170157AB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E69A26-690B-421B-B3BA-ECF7FA5C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C1B1ED-1B24-42A4-82FC-B157C921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3541CD-771B-4140-B899-036E7C22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1592D9-35BD-4AF7-89DB-F99E0374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E02D74-71C8-4D81-955B-DE128DD8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28A3CA-CFD1-4E7F-8040-E3ECDCB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369AE5-8FD4-4449-9F74-F59C05AD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57F105-0A46-4ACB-8662-C32606FE5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CD0EEC2-946C-447A-B53A-53D862C6B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2C572E-DFA8-48A9-8B96-8D30732E9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7EABBD9-C58C-4C42-B744-9341AE7D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BB399A-AA86-4D77-A66D-3254FB68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332B37-DB4D-49B0-9ABD-ADE5C2A1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DBE71-6A96-4CC3-84E8-BF212F85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D8872C-4EEA-4DFC-8275-14E6237E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A6AAD7-7377-4E38-AB4F-3B1E929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04ADE1-6F69-4DEE-ADA1-7F204B57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5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CB12E3-59FF-4BAA-966E-DB6D5CC4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BDB1C4-9FEE-4905-A530-D7CC7592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7BE081-B1CF-4C35-A3DD-EDBD5F04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81B8A-D580-424D-98D2-DDAE882B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12545B-C6C4-474C-A1FB-37330369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AB5F06-2641-404D-BFA7-8378B6C3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95419A-4908-47EB-8E88-09F8AD60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946328-DFDE-419A-96B2-3871346B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87A097-CD12-4445-B828-C7431D41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6DDF5-6494-4A66-B71A-0A875B7F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71CFE9-19CF-4469-9A58-D4269C468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E342F9-5F40-4DFD-8E12-97F2F707F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7E234D-E525-4144-9E6D-39D4E933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BCAFF0-2AE4-4661-BAB4-8AF6D34C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6879FB-9954-494A-9A11-0E164C3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BCD61-455A-473D-B859-B1C9C099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C63514-3C74-472E-8550-5A323946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67E274-1B07-4E15-811F-915329DA8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247D2-4CB5-46C3-84C2-ABC75E7F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113BEC-300C-4E43-9FDA-7BE7FA3CC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39" y="126153"/>
            <a:ext cx="11762952" cy="660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1570BD-E5A2-4C99-AC81-9A757F15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5" y="126153"/>
            <a:ext cx="11330547" cy="616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C10DBA-7E5F-421F-B415-F805A023658A}"/>
              </a:ext>
            </a:extLst>
          </p:cNvPr>
          <p:cNvSpPr txBox="1"/>
          <p:nvPr/>
        </p:nvSpPr>
        <p:spPr>
          <a:xfrm flipH="1">
            <a:off x="3215680" y="1124744"/>
            <a:ext cx="68167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№2 АЛГОРИТМ РЕШЕНИЯ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69D8CB-A7B3-4CF6-96FD-16A2B03BA32A}"/>
              </a:ext>
            </a:extLst>
          </p:cNvPr>
          <p:cNvSpPr txBox="1"/>
          <p:nvPr/>
        </p:nvSpPr>
        <p:spPr>
          <a:xfrm>
            <a:off x="5135894" y="6021287"/>
            <a:ext cx="66570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Зиппа Светлана Александровна, учитель географии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МБОУ «Гимназия №40»,  Барнаул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8" y="255853"/>
            <a:ext cx="11800673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69286" y="1399985"/>
            <a:ext cx="3185365" cy="30847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Норвегия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94235" y="1971890"/>
            <a:ext cx="3160416" cy="2747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Эстония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94235" y="3966005"/>
            <a:ext cx="3173983" cy="26852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Южная Осетия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869764" y="1469312"/>
            <a:ext cx="3238523" cy="35719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41907" y="3505456"/>
            <a:ext cx="3238523" cy="35719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907283" y="886070"/>
            <a:ext cx="3238523" cy="41152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Морские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69285" y="832273"/>
            <a:ext cx="3238523" cy="50005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Сухопутные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333731" y="357166"/>
            <a:ext cx="5048285" cy="35719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ГРАНИЦЫ РОССИИ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980384" y="2754784"/>
            <a:ext cx="3198160" cy="308473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980384" y="2461763"/>
            <a:ext cx="3198160" cy="30847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969351" y="2229257"/>
            <a:ext cx="3198160" cy="27365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Латвия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94235" y="1705856"/>
            <a:ext cx="3161188" cy="29982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959601" y="3031026"/>
            <a:ext cx="3207204" cy="29231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Белоруссия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981439" y="3658961"/>
            <a:ext cx="3185367" cy="30350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Абхазия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988332" y="3331218"/>
            <a:ext cx="3182264" cy="341603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9A3CF2FC-F033-4E84-9382-49125C0CB113}"/>
              </a:ext>
            </a:extLst>
          </p:cNvPr>
          <p:cNvSpPr/>
          <p:nvPr/>
        </p:nvSpPr>
        <p:spPr>
          <a:xfrm>
            <a:off x="981441" y="4238150"/>
            <a:ext cx="3173983" cy="26852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Грузия</a:t>
            </a:r>
          </a:p>
        </p:txBody>
      </p:sp>
      <p:sp>
        <p:nvSpPr>
          <p:cNvPr id="23" name="Блок-схема: альтернативный процесс 22">
            <a:extLst>
              <a:ext uri="{FF2B5EF4-FFF2-40B4-BE49-F238E27FC236}">
                <a16:creationId xmlns:a16="http://schemas.microsoft.com/office/drawing/2014/main" xmlns="" id="{98C7212A-FD18-4BBD-BEF8-7AE9F0F92C90}"/>
              </a:ext>
            </a:extLst>
          </p:cNvPr>
          <p:cNvSpPr/>
          <p:nvPr/>
        </p:nvSpPr>
        <p:spPr>
          <a:xfrm>
            <a:off x="964769" y="4476854"/>
            <a:ext cx="3180199" cy="33811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</a:p>
        </p:txBody>
      </p:sp>
      <p:sp>
        <p:nvSpPr>
          <p:cNvPr id="24" name="Блок-схема: альтернативный процесс 23">
            <a:extLst>
              <a:ext uri="{FF2B5EF4-FFF2-40B4-BE49-F238E27FC236}">
                <a16:creationId xmlns:a16="http://schemas.microsoft.com/office/drawing/2014/main" xmlns="" id="{6719D199-4967-4EA7-A802-E43F4A21095B}"/>
              </a:ext>
            </a:extLst>
          </p:cNvPr>
          <p:cNvSpPr/>
          <p:nvPr/>
        </p:nvSpPr>
        <p:spPr>
          <a:xfrm>
            <a:off x="921925" y="5370330"/>
            <a:ext cx="3202852" cy="30847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Монголия</a:t>
            </a:r>
          </a:p>
        </p:txBody>
      </p:sp>
      <p:sp>
        <p:nvSpPr>
          <p:cNvPr id="25" name="Блок-схема: альтернативный процесс 24">
            <a:extLst>
              <a:ext uri="{FF2B5EF4-FFF2-40B4-BE49-F238E27FC236}">
                <a16:creationId xmlns:a16="http://schemas.microsoft.com/office/drawing/2014/main" xmlns="" id="{CAF53011-0906-4F86-ABEB-78278D24EED6}"/>
              </a:ext>
            </a:extLst>
          </p:cNvPr>
          <p:cNvSpPr/>
          <p:nvPr/>
        </p:nvSpPr>
        <p:spPr>
          <a:xfrm>
            <a:off x="941356" y="5027482"/>
            <a:ext cx="3193221" cy="38972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xmlns="" id="{3D7FFD59-735D-4D42-BA2F-E68D632856BF}"/>
              </a:ext>
            </a:extLst>
          </p:cNvPr>
          <p:cNvSpPr/>
          <p:nvPr/>
        </p:nvSpPr>
        <p:spPr>
          <a:xfrm>
            <a:off x="960595" y="4776698"/>
            <a:ext cx="3173983" cy="32588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xmlns="" id="{5E108E4D-7F6E-4E12-BC95-2CF9D6DAD431}"/>
              </a:ext>
            </a:extLst>
          </p:cNvPr>
          <p:cNvSpPr/>
          <p:nvPr/>
        </p:nvSpPr>
        <p:spPr>
          <a:xfrm>
            <a:off x="4692076" y="4876400"/>
            <a:ext cx="7227352" cy="114901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акватории _______ пролива проходит морская граница России с Японией: он разделяет российский остров Сахалин от японского острова Хоккайдо.</a:t>
            </a:r>
          </a:p>
          <a:p>
            <a:r>
              <a:rPr lang="ru-RU" sz="1400" dirty="0"/>
              <a:t> 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проливе Лаперуза проходит Государственная морская граница между РФ и ___________.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Блок-схема: альтернативный процесс 28">
            <a:extLst>
              <a:ext uri="{FF2B5EF4-FFF2-40B4-BE49-F238E27FC236}">
                <a16:creationId xmlns:a16="http://schemas.microsoft.com/office/drawing/2014/main" xmlns="" id="{C75EE55B-20C0-4B3D-8071-37C7E6048F4A}"/>
              </a:ext>
            </a:extLst>
          </p:cNvPr>
          <p:cNvSpPr/>
          <p:nvPr/>
        </p:nvSpPr>
        <p:spPr>
          <a:xfrm>
            <a:off x="926616" y="5632370"/>
            <a:ext cx="3198160" cy="26852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КНДР</a:t>
            </a:r>
          </a:p>
        </p:txBody>
      </p:sp>
      <p:pic>
        <p:nvPicPr>
          <p:cNvPr id="30" name="Рисунок 29" descr="Picture background">
            <a:extLst>
              <a:ext uri="{FF2B5EF4-FFF2-40B4-BE49-F238E27FC236}">
                <a16:creationId xmlns:a16="http://schemas.microsoft.com/office/drawing/2014/main" xmlns="" id="{9816E29E-595E-4EB4-A886-2A240CAAC61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2"/>
          <a:stretch/>
        </p:blipFill>
        <p:spPr bwMode="auto">
          <a:xfrm>
            <a:off x="9132733" y="2495878"/>
            <a:ext cx="2737944" cy="1043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xmlns="" id="{8537A717-49B7-4CB1-8F15-D27E5385F1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1355211"/>
            <a:ext cx="2660283" cy="102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Picture background">
            <a:extLst>
              <a:ext uri="{FF2B5EF4-FFF2-40B4-BE49-F238E27FC236}">
                <a16:creationId xmlns:a16="http://schemas.microsoft.com/office/drawing/2014/main" xmlns="" id="{067E29E6-27FA-492E-A12B-465224C3308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2" r="43244" b="44174"/>
          <a:stretch/>
        </p:blipFill>
        <p:spPr bwMode="auto">
          <a:xfrm>
            <a:off x="9168341" y="3622775"/>
            <a:ext cx="2739596" cy="1226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86B6580-3D8A-40FC-B2FE-83A5CA997A0C}"/>
              </a:ext>
            </a:extLst>
          </p:cNvPr>
          <p:cNvSpPr/>
          <p:nvPr/>
        </p:nvSpPr>
        <p:spPr>
          <a:xfrm rot="18194167">
            <a:off x="10600433" y="4038052"/>
            <a:ext cx="1320262" cy="40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Курильские  острова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2F5FB66B-3646-4A69-845A-BB569CCAA893}"/>
              </a:ext>
            </a:extLst>
          </p:cNvPr>
          <p:cNvCxnSpPr>
            <a:cxnSpLocks/>
          </p:cNvCxnSpPr>
          <p:nvPr/>
        </p:nvCxnSpPr>
        <p:spPr>
          <a:xfrm flipV="1">
            <a:off x="8784299" y="3088718"/>
            <a:ext cx="1633640" cy="416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8F692635-DD3C-44E1-A7B0-57AFBB65A7D7}"/>
              </a:ext>
            </a:extLst>
          </p:cNvPr>
          <p:cNvCxnSpPr>
            <a:cxnSpLocks/>
          </p:cNvCxnSpPr>
          <p:nvPr/>
        </p:nvCxnSpPr>
        <p:spPr>
          <a:xfrm>
            <a:off x="8784299" y="3894202"/>
            <a:ext cx="960107" cy="469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xmlns="" id="{51EDF719-A8EF-4F78-8AC7-CCFB36026722}"/>
              </a:ext>
            </a:extLst>
          </p:cNvPr>
          <p:cNvSpPr/>
          <p:nvPr/>
        </p:nvSpPr>
        <p:spPr>
          <a:xfrm>
            <a:off x="4353184" y="2144638"/>
            <a:ext cx="4705693" cy="66520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стран, с которой РФ имеет общую границу, является США. Напишите название пролива, по которому проходит граница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20533C0-C113-4207-A359-2E0C6581CF3A}"/>
              </a:ext>
            </a:extLst>
          </p:cNvPr>
          <p:cNvSpPr txBox="1"/>
          <p:nvPr/>
        </p:nvSpPr>
        <p:spPr>
          <a:xfrm flipH="1">
            <a:off x="623391" y="6147205"/>
            <a:ext cx="1119455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международному праву территориальные воды составляют 12 морских миль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677" y="214290"/>
            <a:ext cx="11525331" cy="652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571462" y="610518"/>
            <a:ext cx="561978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Какой субъект РФ имеет общую государственную границу сразу с тремя европейскими странами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0800000" flipV="1">
            <a:off x="6313533" y="623154"/>
            <a:ext cx="5402257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Какой субъект РФ имеет общую государственную границу сразу с тремя азиатскими странами?</a:t>
            </a:r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351" y="1382202"/>
            <a:ext cx="4853231" cy="27004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84" y="1305774"/>
            <a:ext cx="5439680" cy="27214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Овал 8"/>
          <p:cNvSpPr/>
          <p:nvPr/>
        </p:nvSpPr>
        <p:spPr>
          <a:xfrm flipH="1" flipV="1">
            <a:off x="6757134" y="3371278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10704513" y="3321843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 flipV="1">
            <a:off x="8879722" y="3757065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 flipV="1">
            <a:off x="1607096" y="1727479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 flipV="1">
            <a:off x="2695035" y="3599208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 flipV="1">
            <a:off x="1650163" y="2921190"/>
            <a:ext cx="224793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xmlns="" id="{F22D2848-71A9-4732-94D6-A3910620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1" y="4133150"/>
            <a:ext cx="4397766" cy="17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B6E19A-7EAB-4B05-9C5F-4B6B6D7B2C4A}"/>
              </a:ext>
            </a:extLst>
          </p:cNvPr>
          <p:cNvSpPr txBox="1"/>
          <p:nvPr/>
        </p:nvSpPr>
        <p:spPr>
          <a:xfrm>
            <a:off x="399782" y="5956832"/>
            <a:ext cx="4727901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акваториям Финского залива и Чудского озера проходит Государственная граница Российской Федерации с________________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E24E4E-E4C4-43D0-B1AF-50BD2E488CA2}"/>
              </a:ext>
            </a:extLst>
          </p:cNvPr>
          <p:cNvSpPr txBox="1"/>
          <p:nvPr/>
        </p:nvSpPr>
        <p:spPr>
          <a:xfrm>
            <a:off x="9332653" y="4913460"/>
            <a:ext cx="2355425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Финском заливе проходит Государственная морская граница РФ с Финляндией и________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A7D030-59E5-4A59-BF83-0E9BB6748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649" y="4678806"/>
            <a:ext cx="4075491" cy="1920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0641C4-807B-419F-90D3-B885BEFFC92F}"/>
              </a:ext>
            </a:extLst>
          </p:cNvPr>
          <p:cNvSpPr txBox="1"/>
          <p:nvPr/>
        </p:nvSpPr>
        <p:spPr>
          <a:xfrm>
            <a:off x="5216650" y="4165134"/>
            <a:ext cx="649914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_______________ заливе проходит морская граница России с Финляндией и Эстонией.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39" y="116632"/>
            <a:ext cx="11809311" cy="662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63129FEE-2DDC-4C64-AAC6-13134B0774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1"/>
          <a:stretch/>
        </p:blipFill>
        <p:spPr bwMode="auto">
          <a:xfrm>
            <a:off x="143339" y="116632"/>
            <a:ext cx="11759923" cy="4909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C7549F0-417C-4DE7-907A-E823661B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09" y="5277353"/>
            <a:ext cx="1156860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Калининградская область имеет выход к государственной границе РФ с Польшей и _________________.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54C2813-3B32-4C17-9AD8-B859E04B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5" y="5539367"/>
            <a:ext cx="1156860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</a:rPr>
              <a:t>Одним из приграничных субъектов РФ является Республика Тыва, которая имеет выход к государственной границе РФ с _______________.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7648F502-764F-4BC4-BD88-ADF019C4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09" y="5989980"/>
            <a:ext cx="1156432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Напишите название субъекта РФ, который имеет общую сухопутную границу с Норвегией и Финляндией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AC5AB138-A1B3-4AEE-ACF6-A53CDA58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09" y="6292629"/>
            <a:ext cx="1156860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Напишите название республики РФ, которая имеет общую сухопутную границу с Грузией и Азербайджаном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96ECA002-DF60-4713-AB0A-824E71CB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36" y="4957608"/>
            <a:ext cx="115907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Напишите название области РФ, которая имеет общую сухопутную границу с Белоруссией и Украиной.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6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10" y="214290"/>
            <a:ext cx="11620581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1B9FD978-1E39-4975-A672-EB2B5EFCB3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29681" r="2563" b="9237"/>
          <a:stretch/>
        </p:blipFill>
        <p:spPr bwMode="auto">
          <a:xfrm>
            <a:off x="527381" y="332657"/>
            <a:ext cx="11233247" cy="2304256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EF127373-E137-4498-8E37-54F45BE903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4517" r="7043" b="13626"/>
          <a:stretch/>
        </p:blipFill>
        <p:spPr bwMode="auto">
          <a:xfrm>
            <a:off x="527381" y="2735580"/>
            <a:ext cx="4320480" cy="191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F28C1D-EFF5-4776-95C0-BD9D961AE654}"/>
              </a:ext>
            </a:extLst>
          </p:cNvPr>
          <p:cNvSpPr txBox="1"/>
          <p:nvPr/>
        </p:nvSpPr>
        <p:spPr>
          <a:xfrm flipH="1">
            <a:off x="4943870" y="2879225"/>
            <a:ext cx="6816759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Крайняя южная неименованная точка России в районе г.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Базардюзю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находится на границе РФ с ___________.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Крайняя южная неименованная точка России в районе г.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Базардюзю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находится на границе РФ с Азербайджаном на территории Республики </a:t>
            </a:r>
            <a:r>
              <a:rPr lang="ru-RU" sz="1400" dirty="0"/>
              <a:t>________________.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Дагестан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8712E-E27C-4D93-99C7-16C7CE9346F5}"/>
              </a:ext>
            </a:extLst>
          </p:cNvPr>
          <p:cNvSpPr txBox="1"/>
          <p:nvPr/>
        </p:nvSpPr>
        <p:spPr>
          <a:xfrm>
            <a:off x="4943870" y="4404847"/>
            <a:ext cx="6720748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Крайняя островная восточная точка России находится на острове Ратманова в Беринговом проливе, где проходит Государственная морская граница РФ с ___________.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4D83AB-6DC2-4FEA-B2AD-BA56C800FB6F}"/>
              </a:ext>
            </a:extLst>
          </p:cNvPr>
          <p:cNvSpPr txBox="1"/>
          <p:nvPr/>
        </p:nvSpPr>
        <p:spPr>
          <a:xfrm>
            <a:off x="431370" y="5124913"/>
            <a:ext cx="1123324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границе с какой европейской страной располагается крайняя западная точка РФ?__________________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AA827B-6EF9-498F-8165-1B25AD1928EB}"/>
              </a:ext>
            </a:extLst>
          </p:cNvPr>
          <p:cNvSpPr txBox="1"/>
          <p:nvPr/>
        </p:nvSpPr>
        <p:spPr>
          <a:xfrm>
            <a:off x="437819" y="5577373"/>
            <a:ext cx="112267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какого субъекта Российской Федерации находится крайняя северная материковая точка нашей страны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F14E79-24CA-4C79-BFD2-1E74C25D2E86}"/>
              </a:ext>
            </a:extLst>
          </p:cNvPr>
          <p:cNvSpPr txBox="1"/>
          <p:nvPr/>
        </p:nvSpPr>
        <p:spPr>
          <a:xfrm>
            <a:off x="417516" y="6145224"/>
            <a:ext cx="112267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какого субъекта Российской Федерации находится крайняя восточная точка нашей страны?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144124-5BF6-417A-9BCD-0BC15FAFA658}"/>
              </a:ext>
            </a:extLst>
          </p:cNvPr>
          <p:cNvSpPr txBox="1"/>
          <p:nvPr/>
        </p:nvSpPr>
        <p:spPr>
          <a:xfrm>
            <a:off x="9101267" y="2316915"/>
            <a:ext cx="265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Чукотский А.О</a:t>
            </a:r>
          </a:p>
        </p:txBody>
      </p:sp>
    </p:spTree>
    <p:extLst>
      <p:ext uri="{BB962C8B-B14F-4D97-AF65-F5344CB8AC3E}">
        <p14:creationId xmlns:p14="http://schemas.microsoft.com/office/powerpoint/2010/main" val="72462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624" y="207818"/>
            <a:ext cx="11790217" cy="6428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B24A97-CECE-4F17-B41D-A8F9A1C2B7CC}"/>
              </a:ext>
            </a:extLst>
          </p:cNvPr>
          <p:cNvSpPr txBox="1"/>
          <p:nvPr/>
        </p:nvSpPr>
        <p:spPr>
          <a:xfrm>
            <a:off x="7952509" y="796747"/>
            <a:ext cx="3903149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название субъекта РФ, берега которого омываются водами Берингово моря и Охотского моря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047BEE-EA81-4452-9359-EDE74CA296A7}"/>
              </a:ext>
            </a:extLst>
          </p:cNvPr>
          <p:cNvSpPr txBox="1"/>
          <p:nvPr/>
        </p:nvSpPr>
        <p:spPr>
          <a:xfrm>
            <a:off x="5753321" y="193964"/>
            <a:ext cx="5211515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название субъекта РФ, берега которого омываются водами Карского моря и моря Лаптевых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9EC469-8A3F-4A7A-B553-E7FF3CB6CA9C}"/>
              </a:ext>
            </a:extLst>
          </p:cNvPr>
          <p:cNvSpPr txBox="1"/>
          <p:nvPr/>
        </p:nvSpPr>
        <p:spPr>
          <a:xfrm rot="10800000" flipH="1" flipV="1">
            <a:off x="2972718" y="3497829"/>
            <a:ext cx="56166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РУБЕЖИ - горы, равнины, реки, озёра</a:t>
            </a:r>
          </a:p>
        </p:txBody>
      </p:sp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9B02A1E3-46B3-414F-A9B8-89B21E87284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40151" r="80041" b="20571"/>
          <a:stretch/>
        </p:blipFill>
        <p:spPr bwMode="auto">
          <a:xfrm>
            <a:off x="449624" y="4372651"/>
            <a:ext cx="3124849" cy="2203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6D2E5277-80AE-48A5-B47A-E85E0355EC5D}"/>
              </a:ext>
            </a:extLst>
          </p:cNvPr>
          <p:cNvCxnSpPr>
            <a:cxnSpLocks/>
          </p:cNvCxnSpPr>
          <p:nvPr/>
        </p:nvCxnSpPr>
        <p:spPr>
          <a:xfrm flipH="1">
            <a:off x="1590261" y="4289524"/>
            <a:ext cx="2013859" cy="942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xmlns="" id="{C17A0060-4029-4FC7-A1AF-28E6200759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b="28738"/>
          <a:stretch/>
        </p:blipFill>
        <p:spPr bwMode="auto">
          <a:xfrm>
            <a:off x="374072" y="700711"/>
            <a:ext cx="7510011" cy="2769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7AF914-45EC-4B56-9C13-3FCF5B5363A7}"/>
              </a:ext>
            </a:extLst>
          </p:cNvPr>
          <p:cNvSpPr txBox="1"/>
          <p:nvPr/>
        </p:nvSpPr>
        <p:spPr>
          <a:xfrm>
            <a:off x="3136698" y="817418"/>
            <a:ext cx="2321993" cy="2616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Архипелаг-это группа островов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D5BE1774-5AF2-49DF-B13F-62DF466A9C5A}"/>
              </a:ext>
            </a:extLst>
          </p:cNvPr>
          <p:cNvCxnSpPr>
            <a:cxnSpLocks/>
          </p:cNvCxnSpPr>
          <p:nvPr/>
        </p:nvCxnSpPr>
        <p:spPr>
          <a:xfrm flipH="1">
            <a:off x="4397794" y="694989"/>
            <a:ext cx="1580948" cy="1243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407834C-1F7D-4558-A540-19F16B4147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70809" y="1440872"/>
            <a:ext cx="977446" cy="531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572889-DB1E-443E-88C5-D8EBCAD146D7}"/>
              </a:ext>
            </a:extLst>
          </p:cNvPr>
          <p:cNvSpPr txBox="1"/>
          <p:nvPr/>
        </p:nvSpPr>
        <p:spPr>
          <a:xfrm>
            <a:off x="491188" y="239717"/>
            <a:ext cx="497895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название архипелага, который лежит между Баренцевым и Карским морями.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48A91DBD-4EF2-4261-9F48-D97DE9C7269D}"/>
              </a:ext>
            </a:extLst>
          </p:cNvPr>
          <p:cNvCxnSpPr>
            <a:cxnSpLocks/>
          </p:cNvCxnSpPr>
          <p:nvPr/>
        </p:nvCxnSpPr>
        <p:spPr>
          <a:xfrm>
            <a:off x="2908875" y="717090"/>
            <a:ext cx="233596" cy="662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DB417E-DDB2-4BD9-BC42-F62D8952102D}"/>
              </a:ext>
            </a:extLst>
          </p:cNvPr>
          <p:cNvSpPr txBox="1"/>
          <p:nvPr/>
        </p:nvSpPr>
        <p:spPr>
          <a:xfrm>
            <a:off x="443231" y="3807553"/>
            <a:ext cx="363765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какой горной системы располагается крайняя южная точка РФ?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4AC2EFF-128C-4FF2-A6BE-E62CC0180ED4}"/>
              </a:ext>
            </a:extLst>
          </p:cNvPr>
          <p:cNvSpPr/>
          <p:nvPr/>
        </p:nvSpPr>
        <p:spPr>
          <a:xfrm rot="10800000" flipV="1">
            <a:off x="7542256" y="4741785"/>
            <a:ext cx="432318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  — река на Дальнем Востоке. Ее длина от слияния Шилки и Аргуни составляет 2824 км. Она протекает по территории России и границе России и __________.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C4DE142F-E087-4FDE-8FE2-83088CE83778}"/>
              </a:ext>
            </a:extLst>
          </p:cNvPr>
          <p:cNvSpPr/>
          <p:nvPr/>
        </p:nvSpPr>
        <p:spPr>
          <a:xfrm>
            <a:off x="4228086" y="3801868"/>
            <a:ext cx="772456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приграничных субъектов РФ является Еврейская АО, которая имеет выход к государственной границе РФ. По какой реке проходит граница с соседней страной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498B309-2150-452A-BE2A-AEE9E3B0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19" y="4255515"/>
            <a:ext cx="3123486" cy="22699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B3701E-A6C5-4D35-97E1-FF48DDD06292}"/>
              </a:ext>
            </a:extLst>
          </p:cNvPr>
          <p:cNvSpPr txBox="1"/>
          <p:nvPr/>
        </p:nvSpPr>
        <p:spPr>
          <a:xfrm>
            <a:off x="7716982" y="5569528"/>
            <a:ext cx="412865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Уссури — пограничная река России. По реке Уссури проходит часть Государственной границы России с________.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479F6224-308A-4E34-ACAD-60A9685E7BBD}"/>
              </a:ext>
            </a:extLst>
          </p:cNvPr>
          <p:cNvCxnSpPr/>
          <p:nvPr/>
        </p:nvCxnSpPr>
        <p:spPr>
          <a:xfrm flipH="1">
            <a:off x="8068887" y="6363827"/>
            <a:ext cx="21480" cy="2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DB2B3E09-01F6-453B-B349-527DDFB474ED}"/>
              </a:ext>
            </a:extLst>
          </p:cNvPr>
          <p:cNvCxnSpPr>
            <a:cxnSpLocks/>
          </p:cNvCxnSpPr>
          <p:nvPr/>
        </p:nvCxnSpPr>
        <p:spPr>
          <a:xfrm flipH="1" flipV="1">
            <a:off x="6642995" y="5496493"/>
            <a:ext cx="1164268" cy="675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C2B1DDB9-1A95-4E80-8916-8D862518CAE8}"/>
              </a:ext>
            </a:extLst>
          </p:cNvPr>
          <p:cNvCxnSpPr>
            <a:cxnSpLocks/>
          </p:cNvCxnSpPr>
          <p:nvPr/>
        </p:nvCxnSpPr>
        <p:spPr>
          <a:xfrm flipH="1" flipV="1">
            <a:off x="6179128" y="6193976"/>
            <a:ext cx="1567804" cy="16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>
            <a:extLst>
              <a:ext uri="{FF2B5EF4-FFF2-40B4-BE49-F238E27FC236}">
                <a16:creationId xmlns:a16="http://schemas.microsoft.com/office/drawing/2014/main" xmlns="" id="{D3212376-1ECE-4AB7-96FC-1BA8CF3339A5}"/>
              </a:ext>
            </a:extLst>
          </p:cNvPr>
          <p:cNvCxnSpPr/>
          <p:nvPr/>
        </p:nvCxnSpPr>
        <p:spPr>
          <a:xfrm flipH="1">
            <a:off x="5301177" y="4388847"/>
            <a:ext cx="2388523" cy="456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>
            <a:extLst>
              <a:ext uri="{FF2B5EF4-FFF2-40B4-BE49-F238E27FC236}">
                <a16:creationId xmlns:a16="http://schemas.microsoft.com/office/drawing/2014/main" xmlns="" id="{3A2B4076-D189-49D7-9E4C-93EDCF80A98B}"/>
              </a:ext>
            </a:extLst>
          </p:cNvPr>
          <p:cNvSpPr txBox="1"/>
          <p:nvPr/>
        </p:nvSpPr>
        <p:spPr>
          <a:xfrm>
            <a:off x="7980218" y="2243889"/>
            <a:ext cx="3963237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название края РФ, берега которого омываются водами Черного и Азовского морей----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10" y="78658"/>
            <a:ext cx="11620581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1A0CBC-2B6A-4A45-83A0-5245CE980D92}"/>
              </a:ext>
            </a:extLst>
          </p:cNvPr>
          <p:cNvSpPr txBox="1"/>
          <p:nvPr/>
        </p:nvSpPr>
        <p:spPr>
          <a:xfrm>
            <a:off x="527382" y="340631"/>
            <a:ext cx="364840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Восточная часть Государственной границы РФ с Казахстаном проходит по горам ___________.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56592B-B6C7-4FB7-B662-5D17C1C1EE0D}"/>
              </a:ext>
            </a:extLst>
          </p:cNvPr>
          <p:cNvSpPr txBox="1"/>
          <p:nvPr/>
        </p:nvSpPr>
        <p:spPr>
          <a:xfrm>
            <a:off x="5519935" y="340630"/>
            <a:ext cx="6007047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протяжённый участок Государственной границы РФ с Казахстаном пролегает по территории __________ равнины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EAE1F1-3E59-4F72-B1BE-DDF876A56DCE}"/>
              </a:ext>
            </a:extLst>
          </p:cNvPr>
          <p:cNvSpPr txBox="1"/>
          <p:nvPr/>
        </p:nvSpPr>
        <p:spPr>
          <a:xfrm>
            <a:off x="431372" y="3289695"/>
            <a:ext cx="3874504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Государственной сухопутной границы РФ с Монголией проходит по горным хребтам Забайкалья, Алтая и ___________.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xmlns="" id="{A08E866F-8079-4CDA-9F2E-1BD6C771FF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57581" r="35966" b="23008"/>
          <a:stretch/>
        </p:blipFill>
        <p:spPr bwMode="auto">
          <a:xfrm>
            <a:off x="511808" y="1110627"/>
            <a:ext cx="3794067" cy="1886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2216C23-FC4D-4DE3-B35F-1BD5BEA39AF7}"/>
              </a:ext>
            </a:extLst>
          </p:cNvPr>
          <p:cNvCxnSpPr>
            <a:cxnSpLocks/>
          </p:cNvCxnSpPr>
          <p:nvPr/>
        </p:nvCxnSpPr>
        <p:spPr>
          <a:xfrm>
            <a:off x="1487489" y="2777669"/>
            <a:ext cx="737753" cy="219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CF3DB06A-6303-46F5-83E7-D9A21198341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79777" y="4260596"/>
            <a:ext cx="81122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6F4FAE-787A-49B9-85F5-08DE6540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1" y="1115225"/>
            <a:ext cx="6002311" cy="3013430"/>
          </a:xfrm>
          <a:prstGeom prst="rect">
            <a:avLst/>
          </a:prstGeom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66638CE4-D899-4B98-82BE-F2F600C888B9}"/>
              </a:ext>
            </a:extLst>
          </p:cNvPr>
          <p:cNvCxnSpPr/>
          <p:nvPr/>
        </p:nvCxnSpPr>
        <p:spPr>
          <a:xfrm flipH="1" flipV="1">
            <a:off x="2831638" y="2492896"/>
            <a:ext cx="1344149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7342910" y="1731818"/>
            <a:ext cx="1620981" cy="69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3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492" y="87950"/>
            <a:ext cx="11745272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1A0CBC-2B6A-4A45-83A0-5245CE980D92}"/>
              </a:ext>
            </a:extLst>
          </p:cNvPr>
          <p:cNvSpPr txBox="1"/>
          <p:nvPr/>
        </p:nvSpPr>
        <p:spPr>
          <a:xfrm>
            <a:off x="527382" y="340630"/>
            <a:ext cx="825691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Береговая линия России сильно изрезана. Один из крупных полуостровов России — Ямал, омывается водами ________ моря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FB05F5-4FE2-4EAA-BC93-8B69AA40E6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6540" r="5849" b="9801"/>
          <a:stretch/>
        </p:blipFill>
        <p:spPr bwMode="auto">
          <a:xfrm>
            <a:off x="527382" y="980728"/>
            <a:ext cx="8333469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AF74D62-D4BB-4DF4-90B1-8895B26B1BF3}"/>
              </a:ext>
            </a:extLst>
          </p:cNvPr>
          <p:cNvCxnSpPr>
            <a:cxnSpLocks/>
          </p:cNvCxnSpPr>
          <p:nvPr/>
        </p:nvCxnSpPr>
        <p:spPr>
          <a:xfrm>
            <a:off x="3983765" y="764704"/>
            <a:ext cx="294037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7CE2C8-DB66-422C-A593-4054877BBBCB}"/>
              </a:ext>
            </a:extLst>
          </p:cNvPr>
          <p:cNvSpPr/>
          <p:nvPr/>
        </p:nvSpPr>
        <p:spPr>
          <a:xfrm>
            <a:off x="8880310" y="329338"/>
            <a:ext cx="3025981" cy="1803519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Береговая линия России изрезана большим количеством полуостровов и заливов. Один из крупных заливов, омывающих территорию России — залив Шелихова, является частью акватории __________ моря.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CC567E0-A5B0-4216-947C-BA76811FF794}"/>
              </a:ext>
            </a:extLst>
          </p:cNvPr>
          <p:cNvCxnSpPr>
            <a:cxnSpLocks/>
          </p:cNvCxnSpPr>
          <p:nvPr/>
        </p:nvCxnSpPr>
        <p:spPr>
          <a:xfrm flipH="1">
            <a:off x="8592277" y="2132856"/>
            <a:ext cx="144016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0DC80F6-A8FB-47A9-BE6F-A1A8CEF9A090}"/>
              </a:ext>
            </a:extLst>
          </p:cNvPr>
          <p:cNvCxnSpPr/>
          <p:nvPr/>
        </p:nvCxnSpPr>
        <p:spPr>
          <a:xfrm flipH="1">
            <a:off x="8304245" y="1709895"/>
            <a:ext cx="576064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4DACDA-E623-4FF7-80F2-FDA89368FFAC}"/>
              </a:ext>
            </a:extLst>
          </p:cNvPr>
          <p:cNvSpPr txBox="1"/>
          <p:nvPr/>
        </p:nvSpPr>
        <p:spPr>
          <a:xfrm>
            <a:off x="530091" y="5424813"/>
            <a:ext cx="8256916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особенностью географического положения территории  является наличие выхода к морю. Ростовская область имеет выход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к_____морю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АЗОВСКОЕ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0DCE79AC-921F-434B-9BB8-17085E71BB49}"/>
              </a:ext>
            </a:extLst>
          </p:cNvPr>
          <p:cNvCxnSpPr>
            <a:cxnSpLocks/>
          </p:cNvCxnSpPr>
          <p:nvPr/>
        </p:nvCxnSpPr>
        <p:spPr>
          <a:xfrm flipV="1">
            <a:off x="527381" y="3212976"/>
            <a:ext cx="384043" cy="22118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9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10" y="214290"/>
            <a:ext cx="11620581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1A0CBC-2B6A-4A45-83A0-5245CE980D92}"/>
              </a:ext>
            </a:extLst>
          </p:cNvPr>
          <p:cNvSpPr txBox="1"/>
          <p:nvPr/>
        </p:nvSpPr>
        <p:spPr>
          <a:xfrm>
            <a:off x="527382" y="340631"/>
            <a:ext cx="364840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какого субъекта Российской Федерации находится дельта реки Волги?</a:t>
            </a:r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xmlns="" id="{EBA45842-4B9F-4514-9DA1-A4772CFDC1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2" t="61021" r="16967" b="9352"/>
          <a:stretch/>
        </p:blipFill>
        <p:spPr bwMode="auto">
          <a:xfrm>
            <a:off x="575387" y="1113301"/>
            <a:ext cx="360040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6CF4945-4466-4A49-ABE0-19D176E22301}"/>
              </a:ext>
            </a:extLst>
          </p:cNvPr>
          <p:cNvCxnSpPr/>
          <p:nvPr/>
        </p:nvCxnSpPr>
        <p:spPr>
          <a:xfrm>
            <a:off x="1583499" y="2276872"/>
            <a:ext cx="768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56592B-B6C7-4FB7-B662-5D17C1C1EE0D}"/>
              </a:ext>
            </a:extLst>
          </p:cNvPr>
          <p:cNvSpPr txBox="1"/>
          <p:nvPr/>
        </p:nvSpPr>
        <p:spPr>
          <a:xfrm>
            <a:off x="4321448" y="340630"/>
            <a:ext cx="3744416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Сахалин — самый крупный остров России. Он отделен от материка ______ проливом.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63C6679-1DB1-4257-BDBE-85FF5259DB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5" t="49329" r="5849" b="25792"/>
          <a:stretch/>
        </p:blipFill>
        <p:spPr bwMode="auto">
          <a:xfrm>
            <a:off x="4417459" y="1113301"/>
            <a:ext cx="3552395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34FE636-B26B-4D03-A7EF-6B3DAA48D0C3}"/>
              </a:ext>
            </a:extLst>
          </p:cNvPr>
          <p:cNvCxnSpPr/>
          <p:nvPr/>
        </p:nvCxnSpPr>
        <p:spPr>
          <a:xfrm>
            <a:off x="6672064" y="2132856"/>
            <a:ext cx="576064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EAE1F1-3E59-4F72-B1BE-DDF876A56DCE}"/>
              </a:ext>
            </a:extLst>
          </p:cNvPr>
          <p:cNvSpPr txBox="1"/>
          <p:nvPr/>
        </p:nvSpPr>
        <p:spPr>
          <a:xfrm>
            <a:off x="431371" y="3687914"/>
            <a:ext cx="7634493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числу геостратегических территорий Российской Федерации — территорий, имеющих особое значение для обеспечения устойчивого социально- экономического развития, территориальной целостности и безопасности России, относятся субъекты РФ, характеризующиеся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эксклавным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положением. К числу таких регионов относится Республика .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BAFFAB1-9EC2-419B-B2BA-5F7E37044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2" y="4860214"/>
            <a:ext cx="4512501" cy="159312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58F8F9F-4015-406D-9ADA-BB20C639D59C}"/>
              </a:ext>
            </a:extLst>
          </p:cNvPr>
          <p:cNvCxnSpPr>
            <a:cxnSpLocks/>
          </p:cNvCxnSpPr>
          <p:nvPr/>
        </p:nvCxnSpPr>
        <p:spPr>
          <a:xfrm>
            <a:off x="911424" y="4703576"/>
            <a:ext cx="192021" cy="1317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642</Words>
  <Application>Microsoft Office PowerPoint</Application>
  <PresentationFormat>Широкоэкранный</PresentationFormat>
  <Paragraphs>71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Зиппа</dc:creator>
  <cp:lastModifiedBy>Горбатова О.Н.</cp:lastModifiedBy>
  <cp:revision>10</cp:revision>
  <dcterms:created xsi:type="dcterms:W3CDTF">2025-02-01T11:21:06Z</dcterms:created>
  <dcterms:modified xsi:type="dcterms:W3CDTF">2025-02-18T09:40:46Z</dcterms:modified>
</cp:coreProperties>
</file>