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media/image82.jpg" ContentType="image/jpg"/>
  <Override PartName="/ppt/media/image83.jpg" ContentType="image/jpg"/>
  <Override PartName="/ppt/media/image86.jpg" ContentType="image/jpg"/>
  <Override PartName="/ppt/media/image88.jpg" ContentType="image/jpg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media/image109.jpg" ContentType="image/jpg"/>
  <Override PartName="/ppt/media/image110.jpg" ContentType="image/jpg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3" r:id="rId1"/>
    <p:sldMasterId id="2147483679" r:id="rId2"/>
    <p:sldMasterId id="2147483678" r:id="rId3"/>
  </p:sldMasterIdLst>
  <p:notesMasterIdLst>
    <p:notesMasterId r:id="rId79"/>
  </p:notesMasterIdLst>
  <p:sldIdLst>
    <p:sldId id="297" r:id="rId4"/>
    <p:sldId id="1234" r:id="rId5"/>
    <p:sldId id="327" r:id="rId6"/>
    <p:sldId id="328" r:id="rId7"/>
    <p:sldId id="1038" r:id="rId8"/>
    <p:sldId id="1156" r:id="rId9"/>
    <p:sldId id="1157" r:id="rId10"/>
    <p:sldId id="1160" r:id="rId11"/>
    <p:sldId id="1161" r:id="rId12"/>
    <p:sldId id="1162" r:id="rId13"/>
    <p:sldId id="329" r:id="rId14"/>
    <p:sldId id="1164" r:id="rId15"/>
    <p:sldId id="1235" r:id="rId16"/>
    <p:sldId id="1242" r:id="rId17"/>
    <p:sldId id="343" r:id="rId18"/>
    <p:sldId id="1243" r:id="rId19"/>
    <p:sldId id="1244" r:id="rId20"/>
    <p:sldId id="1248" r:id="rId21"/>
    <p:sldId id="1249" r:id="rId22"/>
    <p:sldId id="1251" r:id="rId23"/>
    <p:sldId id="1250" r:id="rId24"/>
    <p:sldId id="379" r:id="rId25"/>
    <p:sldId id="1246" r:id="rId26"/>
    <p:sldId id="1247" r:id="rId27"/>
    <p:sldId id="1252" r:id="rId28"/>
    <p:sldId id="1168" r:id="rId29"/>
    <p:sldId id="1179" r:id="rId30"/>
    <p:sldId id="1171" r:id="rId31"/>
    <p:sldId id="1175" r:id="rId32"/>
    <p:sldId id="1174" r:id="rId33"/>
    <p:sldId id="1172" r:id="rId34"/>
    <p:sldId id="1236" r:id="rId35"/>
    <p:sldId id="1178" r:id="rId36"/>
    <p:sldId id="1238" r:id="rId37"/>
    <p:sldId id="1239" r:id="rId38"/>
    <p:sldId id="1240" r:id="rId39"/>
    <p:sldId id="950" r:id="rId40"/>
    <p:sldId id="367" r:id="rId41"/>
    <p:sldId id="909" r:id="rId42"/>
    <p:sldId id="386" r:id="rId43"/>
    <p:sldId id="387" r:id="rId44"/>
    <p:sldId id="1006" r:id="rId45"/>
    <p:sldId id="908" r:id="rId46"/>
    <p:sldId id="1183" r:id="rId47"/>
    <p:sldId id="1184" r:id="rId48"/>
    <p:sldId id="1185" r:id="rId49"/>
    <p:sldId id="1186" r:id="rId50"/>
    <p:sldId id="1187" r:id="rId51"/>
    <p:sldId id="927" r:id="rId52"/>
    <p:sldId id="988" r:id="rId53"/>
    <p:sldId id="951" r:id="rId54"/>
    <p:sldId id="1253" r:id="rId55"/>
    <p:sldId id="928" r:id="rId56"/>
    <p:sldId id="1049" r:id="rId57"/>
    <p:sldId id="1266" r:id="rId58"/>
    <p:sldId id="1272" r:id="rId59"/>
    <p:sldId id="1275" r:id="rId60"/>
    <p:sldId id="1273" r:id="rId61"/>
    <p:sldId id="1274" r:id="rId62"/>
    <p:sldId id="1271" r:id="rId63"/>
    <p:sldId id="1241" r:id="rId64"/>
    <p:sldId id="1268" r:id="rId65"/>
    <p:sldId id="1269" r:id="rId66"/>
    <p:sldId id="1270" r:id="rId67"/>
    <p:sldId id="1255" r:id="rId68"/>
    <p:sldId id="1259" r:id="rId69"/>
    <p:sldId id="1260" r:id="rId70"/>
    <p:sldId id="1262" r:id="rId71"/>
    <p:sldId id="1264" r:id="rId72"/>
    <p:sldId id="1263" r:id="rId73"/>
    <p:sldId id="1265" r:id="rId74"/>
    <p:sldId id="1256" r:id="rId75"/>
    <p:sldId id="1257" r:id="rId76"/>
    <p:sldId id="1258" r:id="rId77"/>
    <p:sldId id="746" r:id="rId7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80"/>
      <p:bold r:id="rId81"/>
      <p:italic r:id="rId82"/>
      <p:boldItalic r:id="rId83"/>
    </p:embeddedFont>
    <p:embeddedFont>
      <p:font typeface="Abhaya Libre" panose="020B0604020202020204" charset="0"/>
      <p:regular r:id="rId84"/>
      <p:bold r:id="rId85"/>
    </p:embeddedFont>
    <p:embeddedFont>
      <p:font typeface="Calibri Light" panose="020F0302020204030204" pitchFamily="34" charset="0"/>
      <p:regular r:id="rId86"/>
      <p:italic r:id="rId87"/>
    </p:embeddedFont>
    <p:embeddedFont>
      <p:font typeface="Microsoft Sans Serif" panose="020B0604020202020204" pitchFamily="34" charset="0"/>
      <p:regular r:id="rId88"/>
    </p:embeddedFont>
    <p:embeddedFont>
      <p:font typeface="Jost" panose="020B0604020202020204" charset="-52"/>
      <p:regular r:id="rId89"/>
      <p:bold r:id="rId90"/>
      <p:italic r:id="rId91"/>
      <p:boldItalic r:id="rId9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2716B"/>
    <a:srgbClr val="FFFFFF"/>
    <a:srgbClr val="61948F"/>
    <a:srgbClr val="9CC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DBF192B8-534E-4357-97EE-F4E1D07FE1A2}">
  <a:tblStyle styleId="{DBF192B8-534E-4357-97EE-F4E1D07FE1A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EBDED41-F783-433E-BBC6-BFF15690B512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EC20E35-A176-4012-BC5E-935CFFF8708E}" styleName="Средний стиль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106" autoAdjust="0"/>
    <p:restoredTop sz="96619" autoAdjust="0"/>
  </p:normalViewPr>
  <p:slideViewPr>
    <p:cSldViewPr snapToGrid="0">
      <p:cViewPr>
        <p:scale>
          <a:sx n="97" d="100"/>
          <a:sy n="97" d="100"/>
        </p:scale>
        <p:origin x="-336" y="-1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382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font" Target="fonts/font5.fntdata"/><Relationship Id="rId89" Type="http://schemas.openxmlformats.org/officeDocument/2006/relationships/font" Target="fonts/font10.fntdata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90" Type="http://schemas.openxmlformats.org/officeDocument/2006/relationships/font" Target="fonts/font11.fntdata"/><Relationship Id="rId95" Type="http://schemas.openxmlformats.org/officeDocument/2006/relationships/theme" Target="theme/theme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font" Target="fonts/font1.fntdata"/><Relationship Id="rId85" Type="http://schemas.openxmlformats.org/officeDocument/2006/relationships/font" Target="fonts/font6.fntdata"/><Relationship Id="rId9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font" Target="fonts/font4.fntdata"/><Relationship Id="rId88" Type="http://schemas.openxmlformats.org/officeDocument/2006/relationships/font" Target="fonts/font9.fntdata"/><Relationship Id="rId91" Type="http://schemas.openxmlformats.org/officeDocument/2006/relationships/font" Target="fonts/font12.fntdata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font" Target="fonts/font2.fntdata"/><Relationship Id="rId86" Type="http://schemas.openxmlformats.org/officeDocument/2006/relationships/font" Target="fonts/font7.fntdata"/><Relationship Id="rId9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font" Target="fonts/font13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font" Target="fonts/font8.fntdata"/><Relationship Id="rId61" Type="http://schemas.openxmlformats.org/officeDocument/2006/relationships/slide" Target="slides/slide58.xml"/><Relationship Id="rId82" Type="http://schemas.openxmlformats.org/officeDocument/2006/relationships/font" Target="fonts/font3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7FEDC8-9330-4437-BA3C-2633768F4B51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D19A2041-3715-48F5-9373-C2CF641C3125}">
      <dgm:prSet phldrT="[Текст]" custT="1"/>
      <dgm:spPr/>
      <dgm:t>
        <a:bodyPr/>
        <a:lstStyle/>
        <a:p>
          <a:r>
            <a:rPr lang="ru-RU" sz="2000" b="0" i="0" dirty="0">
              <a:solidFill>
                <a:schemeClr val="bg1">
                  <a:lumMod val="25000"/>
                </a:schemeClr>
              </a:solidFill>
              <a:latin typeface="+mn-lt"/>
            </a:rPr>
            <a:t>Нормативные документы, регламентирующие выбор учебников в ОУ</a:t>
          </a:r>
        </a:p>
      </dgm:t>
    </dgm:pt>
    <dgm:pt modelId="{B1E071AA-B6B3-4BA6-B82D-34BAD687DAD3}" type="parTrans" cxnId="{34854902-18AF-4F54-B978-AAAD9DE9934D}">
      <dgm:prSet/>
      <dgm:spPr/>
      <dgm:t>
        <a:bodyPr/>
        <a:lstStyle/>
        <a:p>
          <a:endParaRPr lang="ru-RU" sz="2000">
            <a:solidFill>
              <a:schemeClr val="bg1">
                <a:lumMod val="25000"/>
              </a:schemeClr>
            </a:solidFill>
            <a:latin typeface="+mn-lt"/>
          </a:endParaRPr>
        </a:p>
      </dgm:t>
    </dgm:pt>
    <dgm:pt modelId="{AC0F0E02-123B-4556-8823-102ABCDDFCDB}" type="sibTrans" cxnId="{34854902-18AF-4F54-B978-AAAD9DE9934D}">
      <dgm:prSet/>
      <dgm:spPr/>
      <dgm:t>
        <a:bodyPr/>
        <a:lstStyle/>
        <a:p>
          <a:endParaRPr lang="ru-RU" sz="2000">
            <a:solidFill>
              <a:schemeClr val="bg1">
                <a:lumMod val="25000"/>
              </a:schemeClr>
            </a:solidFill>
            <a:latin typeface="+mn-lt"/>
          </a:endParaRPr>
        </a:p>
      </dgm:t>
    </dgm:pt>
    <dgm:pt modelId="{CA10540E-573E-40F9-A594-DDEDD8FA4F97}">
      <dgm:prSet phldrT="[Текст]" custT="1"/>
      <dgm:spPr/>
      <dgm:t>
        <a:bodyPr/>
        <a:lstStyle/>
        <a:p>
          <a:r>
            <a:rPr lang="ru-RU" sz="2000" dirty="0">
              <a:solidFill>
                <a:schemeClr val="bg1">
                  <a:lumMod val="25000"/>
                </a:schemeClr>
              </a:solidFill>
              <a:latin typeface="+mn-lt"/>
            </a:rPr>
            <a:t>Особенности учебников. ФГОС СОО «Математика»</a:t>
          </a:r>
        </a:p>
      </dgm:t>
    </dgm:pt>
    <dgm:pt modelId="{7371B0BD-773D-48B8-A382-D71A7C10F20F}" type="parTrans" cxnId="{2558E14B-430F-4C26-AFAA-36A844D82F44}">
      <dgm:prSet/>
      <dgm:spPr/>
      <dgm:t>
        <a:bodyPr/>
        <a:lstStyle/>
        <a:p>
          <a:endParaRPr lang="ru-RU" sz="2000">
            <a:solidFill>
              <a:schemeClr val="bg1">
                <a:lumMod val="25000"/>
              </a:schemeClr>
            </a:solidFill>
            <a:latin typeface="+mn-lt"/>
          </a:endParaRPr>
        </a:p>
      </dgm:t>
    </dgm:pt>
    <dgm:pt modelId="{ABEDA749-C296-419A-B1FF-1DA3510FA3D6}" type="sibTrans" cxnId="{2558E14B-430F-4C26-AFAA-36A844D82F44}">
      <dgm:prSet/>
      <dgm:spPr/>
      <dgm:t>
        <a:bodyPr/>
        <a:lstStyle/>
        <a:p>
          <a:endParaRPr lang="ru-RU" sz="2000">
            <a:solidFill>
              <a:schemeClr val="bg1">
                <a:lumMod val="25000"/>
              </a:schemeClr>
            </a:solidFill>
            <a:latin typeface="+mn-lt"/>
          </a:endParaRPr>
        </a:p>
      </dgm:t>
    </dgm:pt>
    <dgm:pt modelId="{7BAF0A87-6E25-441D-A21E-D0D3E5579D4A}">
      <dgm:prSet custT="1"/>
      <dgm:spPr/>
      <dgm:t>
        <a:bodyPr/>
        <a:lstStyle/>
        <a:p>
          <a:r>
            <a:rPr lang="ru-RU" sz="2000" dirty="0">
              <a:solidFill>
                <a:schemeClr val="bg1">
                  <a:lumMod val="25000"/>
                </a:schemeClr>
              </a:solidFill>
            </a:rPr>
            <a:t>Статистические сведения об учебниках по обучению математике в школах Алтайского края на уровне СОО </a:t>
          </a:r>
        </a:p>
      </dgm:t>
    </dgm:pt>
    <dgm:pt modelId="{51BA9211-002E-45D2-9C5D-78375687ABA0}" type="parTrans" cxnId="{5DA7B995-D3BE-4622-B6AA-4267454113CE}">
      <dgm:prSet/>
      <dgm:spPr/>
      <dgm:t>
        <a:bodyPr/>
        <a:lstStyle/>
        <a:p>
          <a:endParaRPr lang="ru-RU"/>
        </a:p>
      </dgm:t>
    </dgm:pt>
    <dgm:pt modelId="{08A64309-68CE-45E1-8E54-AFC66A18ACDA}" type="sibTrans" cxnId="{5DA7B995-D3BE-4622-B6AA-4267454113CE}">
      <dgm:prSet/>
      <dgm:spPr/>
      <dgm:t>
        <a:bodyPr/>
        <a:lstStyle/>
        <a:p>
          <a:endParaRPr lang="ru-RU"/>
        </a:p>
      </dgm:t>
    </dgm:pt>
    <dgm:pt modelId="{21530FB3-E970-4DC5-81FD-DD0540466AD4}">
      <dgm:prSet custT="1"/>
      <dgm:spPr/>
      <dgm:t>
        <a:bodyPr/>
        <a:lstStyle/>
        <a:p>
          <a:r>
            <a:rPr lang="ru-RU" sz="2000" dirty="0">
              <a:solidFill>
                <a:schemeClr val="bg1">
                  <a:lumMod val="25000"/>
                </a:schemeClr>
              </a:solidFill>
            </a:rPr>
            <a:t>Учебно-методическое обеспечение. ФГОС СОО «Математика» Базовый уровень. Углубленный уровень</a:t>
          </a:r>
        </a:p>
      </dgm:t>
    </dgm:pt>
    <dgm:pt modelId="{B09C011D-8B99-4649-8320-E108C4E5CACE}" type="parTrans" cxnId="{323592F0-6626-41C8-BC98-2E8301257638}">
      <dgm:prSet/>
      <dgm:spPr/>
      <dgm:t>
        <a:bodyPr/>
        <a:lstStyle/>
        <a:p>
          <a:endParaRPr lang="ru-RU"/>
        </a:p>
      </dgm:t>
    </dgm:pt>
    <dgm:pt modelId="{2B539A63-0621-48BA-8DD5-247F8EC9100A}" type="sibTrans" cxnId="{323592F0-6626-41C8-BC98-2E8301257638}">
      <dgm:prSet/>
      <dgm:spPr/>
      <dgm:t>
        <a:bodyPr/>
        <a:lstStyle/>
        <a:p>
          <a:endParaRPr lang="ru-RU"/>
        </a:p>
      </dgm:t>
    </dgm:pt>
    <dgm:pt modelId="{FA30805A-312D-4F1B-82CD-270FFCAC955F}">
      <dgm:prSet custT="1"/>
      <dgm:spPr/>
      <dgm:t>
        <a:bodyPr/>
        <a:lstStyle/>
        <a:p>
          <a:r>
            <a:rPr lang="ru-RU" sz="2000" b="0" i="0" dirty="0">
              <a:solidFill>
                <a:schemeClr val="bg1">
                  <a:lumMod val="25000"/>
                </a:schemeClr>
              </a:solidFill>
              <a:latin typeface="+mn-lt"/>
            </a:rPr>
            <a:t>Видеозапись выступления Е.Д. Зубковой, ведущего методиста отдела методической поддержки педагогов и образовательных организаций АО «Издательство «Просвещение» </a:t>
          </a:r>
          <a:endParaRPr lang="ru-RU" sz="2000" dirty="0"/>
        </a:p>
      </dgm:t>
    </dgm:pt>
    <dgm:pt modelId="{2197A10E-214A-4500-8DBE-0DA692ACDE5E}" type="parTrans" cxnId="{596C26DD-773D-41E7-B117-06477E4606A3}">
      <dgm:prSet/>
      <dgm:spPr/>
      <dgm:t>
        <a:bodyPr/>
        <a:lstStyle/>
        <a:p>
          <a:endParaRPr lang="ru-RU"/>
        </a:p>
      </dgm:t>
    </dgm:pt>
    <dgm:pt modelId="{B76CFC15-23AD-4D65-8FFF-4337657DB348}" type="sibTrans" cxnId="{596C26DD-773D-41E7-B117-06477E4606A3}">
      <dgm:prSet/>
      <dgm:spPr/>
      <dgm:t>
        <a:bodyPr/>
        <a:lstStyle/>
        <a:p>
          <a:endParaRPr lang="ru-RU"/>
        </a:p>
      </dgm:t>
    </dgm:pt>
    <dgm:pt modelId="{87F2A45D-6AFF-4AE5-9866-429D2AA95E8D}" type="pres">
      <dgm:prSet presAssocID="{457FEDC8-9330-4437-BA3C-2633768F4B51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347C9DB1-7455-4DEF-B651-1E64352E369F}" type="pres">
      <dgm:prSet presAssocID="{457FEDC8-9330-4437-BA3C-2633768F4B51}" presName="Name1" presStyleCnt="0"/>
      <dgm:spPr/>
    </dgm:pt>
    <dgm:pt modelId="{81B6B42D-8FE1-4B3A-A864-72925DA389CC}" type="pres">
      <dgm:prSet presAssocID="{457FEDC8-9330-4437-BA3C-2633768F4B51}" presName="cycle" presStyleCnt="0"/>
      <dgm:spPr/>
    </dgm:pt>
    <dgm:pt modelId="{9FB17B2C-8E6B-4986-8204-07A46B5BD91D}" type="pres">
      <dgm:prSet presAssocID="{457FEDC8-9330-4437-BA3C-2633768F4B51}" presName="srcNode" presStyleLbl="node1" presStyleIdx="0" presStyleCnt="5"/>
      <dgm:spPr/>
    </dgm:pt>
    <dgm:pt modelId="{7317BDC2-E5C2-4EAB-9137-6542B3392F89}" type="pres">
      <dgm:prSet presAssocID="{457FEDC8-9330-4437-BA3C-2633768F4B51}" presName="conn" presStyleLbl="parChTrans1D2" presStyleIdx="0" presStyleCnt="1"/>
      <dgm:spPr/>
      <dgm:t>
        <a:bodyPr/>
        <a:lstStyle/>
        <a:p>
          <a:endParaRPr lang="ru-RU"/>
        </a:p>
      </dgm:t>
    </dgm:pt>
    <dgm:pt modelId="{9D761518-205D-45EB-A1D0-5CBCA5A0DFD5}" type="pres">
      <dgm:prSet presAssocID="{457FEDC8-9330-4437-BA3C-2633768F4B51}" presName="extraNode" presStyleLbl="node1" presStyleIdx="0" presStyleCnt="5"/>
      <dgm:spPr/>
    </dgm:pt>
    <dgm:pt modelId="{340040A2-F837-4639-8DF7-DF07B736B496}" type="pres">
      <dgm:prSet presAssocID="{457FEDC8-9330-4437-BA3C-2633768F4B51}" presName="dstNode" presStyleLbl="node1" presStyleIdx="0" presStyleCnt="5"/>
      <dgm:spPr/>
    </dgm:pt>
    <dgm:pt modelId="{0AF87921-2DF8-4CBE-A145-7ED1C35F0505}" type="pres">
      <dgm:prSet presAssocID="{FA30805A-312D-4F1B-82CD-270FFCAC955F}" presName="text_1" presStyleLbl="node1" presStyleIdx="0" presStyleCnt="5" custScaleY="196060" custLinFactNeighborX="-56" custLinFactNeighborY="26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C2472E-5C98-4611-A88C-26350FA3E30E}" type="pres">
      <dgm:prSet presAssocID="{FA30805A-312D-4F1B-82CD-270FFCAC955F}" presName="accent_1" presStyleCnt="0"/>
      <dgm:spPr/>
    </dgm:pt>
    <dgm:pt modelId="{B2ED2DF2-F071-471C-8276-4C679F66F733}" type="pres">
      <dgm:prSet presAssocID="{FA30805A-312D-4F1B-82CD-270FFCAC955F}" presName="accentRepeatNode" presStyleLbl="solidFgAcc1" presStyleIdx="0" presStyleCnt="5" custLinFactNeighborY="27491"/>
      <dgm:spPr/>
    </dgm:pt>
    <dgm:pt modelId="{31E5E7FD-2514-4969-9966-1BC327384329}" type="pres">
      <dgm:prSet presAssocID="{D19A2041-3715-48F5-9373-C2CF641C3125}" presName="text_2" presStyleLbl="node1" presStyleIdx="1" presStyleCnt="5" custLinFactNeighborX="-59" custLinFactNeighborY="6055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2F913B-0AC1-4F25-8C3D-3D0D474719CE}" type="pres">
      <dgm:prSet presAssocID="{D19A2041-3715-48F5-9373-C2CF641C3125}" presName="accent_2" presStyleCnt="0"/>
      <dgm:spPr/>
    </dgm:pt>
    <dgm:pt modelId="{81EA8C4E-60FE-4798-B932-41D8513E19C3}" type="pres">
      <dgm:prSet presAssocID="{D19A2041-3715-48F5-9373-C2CF641C3125}" presName="accentRepeatNode" presStyleLbl="solidFgAcc1" presStyleIdx="1" presStyleCnt="5" custLinFactNeighborX="-17249" custLinFactNeighborY="38446"/>
      <dgm:spPr/>
    </dgm:pt>
    <dgm:pt modelId="{7EA6C15C-CF88-4FDC-AAAB-57CA11CF459A}" type="pres">
      <dgm:prSet presAssocID="{7BAF0A87-6E25-441D-A21E-D0D3E5579D4A}" presName="text_3" presStyleLbl="node1" presStyleIdx="2" presStyleCnt="5" custLinFactNeighborX="-121" custLinFactNeighborY="4745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A0E2AF-6D36-4247-870B-C35C6D66695B}" type="pres">
      <dgm:prSet presAssocID="{7BAF0A87-6E25-441D-A21E-D0D3E5579D4A}" presName="accent_3" presStyleCnt="0"/>
      <dgm:spPr/>
    </dgm:pt>
    <dgm:pt modelId="{92CCA84F-0D1C-4025-9C99-D2AACE1ADAB0}" type="pres">
      <dgm:prSet presAssocID="{7BAF0A87-6E25-441D-A21E-D0D3E5579D4A}" presName="accentRepeatNode" presStyleLbl="solidFgAcc1" presStyleIdx="2" presStyleCnt="5" custLinFactNeighborX="-28889" custLinFactNeighborY="30701"/>
      <dgm:spPr/>
    </dgm:pt>
    <dgm:pt modelId="{CE8E4000-2B91-4F4D-8D55-1EF9A366BB66}" type="pres">
      <dgm:prSet presAssocID="{21530FB3-E970-4DC5-81FD-DD0540466AD4}" presName="text_4" presStyleLbl="node1" presStyleIdx="3" presStyleCnt="5" custLinFactNeighborX="-59" custLinFactNeighborY="441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665C20F-10CB-4786-B774-B143CBFD72A7}" type="pres">
      <dgm:prSet presAssocID="{21530FB3-E970-4DC5-81FD-DD0540466AD4}" presName="accent_4" presStyleCnt="0"/>
      <dgm:spPr/>
    </dgm:pt>
    <dgm:pt modelId="{788DE8EC-8223-48A6-BC98-9677005A6BA2}" type="pres">
      <dgm:prSet presAssocID="{21530FB3-E970-4DC5-81FD-DD0540466AD4}" presName="accentRepeatNode" presStyleLbl="solidFgAcc1" presStyleIdx="3" presStyleCnt="5" custLinFactNeighborX="-31419" custLinFactNeighborY="28074"/>
      <dgm:spPr/>
    </dgm:pt>
    <dgm:pt modelId="{282745EB-6BD5-494B-A71F-BA359FBD2FEB}" type="pres">
      <dgm:prSet presAssocID="{CA10540E-573E-40F9-A594-DDEDD8FA4F97}" presName="text_5" presStyleLbl="node1" presStyleIdx="4" presStyleCnt="5" custLinFactNeighborX="-56" custLinFactNeighborY="378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477DE51-A032-417E-8F56-B703B4911382}" type="pres">
      <dgm:prSet presAssocID="{CA10540E-573E-40F9-A594-DDEDD8FA4F97}" presName="accent_5" presStyleCnt="0"/>
      <dgm:spPr/>
    </dgm:pt>
    <dgm:pt modelId="{A4BC7BE1-B40F-4780-BDFF-9AF812748029}" type="pres">
      <dgm:prSet presAssocID="{CA10540E-573E-40F9-A594-DDEDD8FA4F97}" presName="accentRepeatNode" presStyleLbl="solidFgAcc1" presStyleIdx="4" presStyleCnt="5" custLinFactNeighborX="-26410" custLinFactNeighborY="20244"/>
      <dgm:spPr/>
    </dgm:pt>
  </dgm:ptLst>
  <dgm:cxnLst>
    <dgm:cxn modelId="{F68F5F7D-5A78-4B44-91F9-B495F4ECDBDB}" type="presOf" srcId="{B76CFC15-23AD-4D65-8FFF-4337657DB348}" destId="{7317BDC2-E5C2-4EAB-9137-6542B3392F89}" srcOrd="0" destOrd="0" presId="urn:microsoft.com/office/officeart/2008/layout/VerticalCurvedList"/>
    <dgm:cxn modelId="{0E175DA6-9CBC-4D71-B5C6-0973534F2A08}" type="presOf" srcId="{D19A2041-3715-48F5-9373-C2CF641C3125}" destId="{31E5E7FD-2514-4969-9966-1BC327384329}" srcOrd="0" destOrd="0" presId="urn:microsoft.com/office/officeart/2008/layout/VerticalCurvedList"/>
    <dgm:cxn modelId="{5DA7B995-D3BE-4622-B6AA-4267454113CE}" srcId="{457FEDC8-9330-4437-BA3C-2633768F4B51}" destId="{7BAF0A87-6E25-441D-A21E-D0D3E5579D4A}" srcOrd="2" destOrd="0" parTransId="{51BA9211-002E-45D2-9C5D-78375687ABA0}" sibTransId="{08A64309-68CE-45E1-8E54-AFC66A18ACDA}"/>
    <dgm:cxn modelId="{34854902-18AF-4F54-B978-AAAD9DE9934D}" srcId="{457FEDC8-9330-4437-BA3C-2633768F4B51}" destId="{D19A2041-3715-48F5-9373-C2CF641C3125}" srcOrd="1" destOrd="0" parTransId="{B1E071AA-B6B3-4BA6-B82D-34BAD687DAD3}" sibTransId="{AC0F0E02-123B-4556-8823-102ABCDDFCDB}"/>
    <dgm:cxn modelId="{E91D3BF8-BD22-440D-A04F-7462F16ED483}" type="presOf" srcId="{21530FB3-E970-4DC5-81FD-DD0540466AD4}" destId="{CE8E4000-2B91-4F4D-8D55-1EF9A366BB66}" srcOrd="0" destOrd="0" presId="urn:microsoft.com/office/officeart/2008/layout/VerticalCurvedList"/>
    <dgm:cxn modelId="{323592F0-6626-41C8-BC98-2E8301257638}" srcId="{457FEDC8-9330-4437-BA3C-2633768F4B51}" destId="{21530FB3-E970-4DC5-81FD-DD0540466AD4}" srcOrd="3" destOrd="0" parTransId="{B09C011D-8B99-4649-8320-E108C4E5CACE}" sibTransId="{2B539A63-0621-48BA-8DD5-247F8EC9100A}"/>
    <dgm:cxn modelId="{531EB212-AC22-4A7E-8046-9C66AA79DF50}" type="presOf" srcId="{7BAF0A87-6E25-441D-A21E-D0D3E5579D4A}" destId="{7EA6C15C-CF88-4FDC-AAAB-57CA11CF459A}" srcOrd="0" destOrd="0" presId="urn:microsoft.com/office/officeart/2008/layout/VerticalCurvedList"/>
    <dgm:cxn modelId="{2558E14B-430F-4C26-AFAA-36A844D82F44}" srcId="{457FEDC8-9330-4437-BA3C-2633768F4B51}" destId="{CA10540E-573E-40F9-A594-DDEDD8FA4F97}" srcOrd="4" destOrd="0" parTransId="{7371B0BD-773D-48B8-A382-D71A7C10F20F}" sibTransId="{ABEDA749-C296-419A-B1FF-1DA3510FA3D6}"/>
    <dgm:cxn modelId="{33FC7559-BDE9-4EB5-92F6-F172F73479EE}" type="presOf" srcId="{CA10540E-573E-40F9-A594-DDEDD8FA4F97}" destId="{282745EB-6BD5-494B-A71F-BA359FBD2FEB}" srcOrd="0" destOrd="0" presId="urn:microsoft.com/office/officeart/2008/layout/VerticalCurvedList"/>
    <dgm:cxn modelId="{F32E9312-35E0-442E-B0AA-28C3322C0946}" type="presOf" srcId="{FA30805A-312D-4F1B-82CD-270FFCAC955F}" destId="{0AF87921-2DF8-4CBE-A145-7ED1C35F0505}" srcOrd="0" destOrd="0" presId="urn:microsoft.com/office/officeart/2008/layout/VerticalCurvedList"/>
    <dgm:cxn modelId="{03A0395D-692A-4D7E-93ED-2376816AD5F7}" type="presOf" srcId="{457FEDC8-9330-4437-BA3C-2633768F4B51}" destId="{87F2A45D-6AFF-4AE5-9866-429D2AA95E8D}" srcOrd="0" destOrd="0" presId="urn:microsoft.com/office/officeart/2008/layout/VerticalCurvedList"/>
    <dgm:cxn modelId="{596C26DD-773D-41E7-B117-06477E4606A3}" srcId="{457FEDC8-9330-4437-BA3C-2633768F4B51}" destId="{FA30805A-312D-4F1B-82CD-270FFCAC955F}" srcOrd="0" destOrd="0" parTransId="{2197A10E-214A-4500-8DBE-0DA692ACDE5E}" sibTransId="{B76CFC15-23AD-4D65-8FFF-4337657DB348}"/>
    <dgm:cxn modelId="{4ECF9545-ECE6-46A6-B663-849E82E760A9}" type="presParOf" srcId="{87F2A45D-6AFF-4AE5-9866-429D2AA95E8D}" destId="{347C9DB1-7455-4DEF-B651-1E64352E369F}" srcOrd="0" destOrd="0" presId="urn:microsoft.com/office/officeart/2008/layout/VerticalCurvedList"/>
    <dgm:cxn modelId="{C28CD2AD-63BE-4F15-9E6A-D5249CE658A3}" type="presParOf" srcId="{347C9DB1-7455-4DEF-B651-1E64352E369F}" destId="{81B6B42D-8FE1-4B3A-A864-72925DA389CC}" srcOrd="0" destOrd="0" presId="urn:microsoft.com/office/officeart/2008/layout/VerticalCurvedList"/>
    <dgm:cxn modelId="{EFA9B8E5-9095-4775-BDB1-70BC4826DA36}" type="presParOf" srcId="{81B6B42D-8FE1-4B3A-A864-72925DA389CC}" destId="{9FB17B2C-8E6B-4986-8204-07A46B5BD91D}" srcOrd="0" destOrd="0" presId="urn:microsoft.com/office/officeart/2008/layout/VerticalCurvedList"/>
    <dgm:cxn modelId="{D8063200-611D-45FD-BDEE-544F3F4F0043}" type="presParOf" srcId="{81B6B42D-8FE1-4B3A-A864-72925DA389CC}" destId="{7317BDC2-E5C2-4EAB-9137-6542B3392F89}" srcOrd="1" destOrd="0" presId="urn:microsoft.com/office/officeart/2008/layout/VerticalCurvedList"/>
    <dgm:cxn modelId="{B8806F12-2366-423E-8935-E529E2EBF9F3}" type="presParOf" srcId="{81B6B42D-8FE1-4B3A-A864-72925DA389CC}" destId="{9D761518-205D-45EB-A1D0-5CBCA5A0DFD5}" srcOrd="2" destOrd="0" presId="urn:microsoft.com/office/officeart/2008/layout/VerticalCurvedList"/>
    <dgm:cxn modelId="{5A96DF8A-0B66-4FF5-8D58-BD05B2BD589E}" type="presParOf" srcId="{81B6B42D-8FE1-4B3A-A864-72925DA389CC}" destId="{340040A2-F837-4639-8DF7-DF07B736B496}" srcOrd="3" destOrd="0" presId="urn:microsoft.com/office/officeart/2008/layout/VerticalCurvedList"/>
    <dgm:cxn modelId="{71ECB18B-2876-423D-AA76-B5761BC0B531}" type="presParOf" srcId="{347C9DB1-7455-4DEF-B651-1E64352E369F}" destId="{0AF87921-2DF8-4CBE-A145-7ED1C35F0505}" srcOrd="1" destOrd="0" presId="urn:microsoft.com/office/officeart/2008/layout/VerticalCurvedList"/>
    <dgm:cxn modelId="{F5A5330E-511E-4BDB-9433-FACCA0D62D83}" type="presParOf" srcId="{347C9DB1-7455-4DEF-B651-1E64352E369F}" destId="{88C2472E-5C98-4611-A88C-26350FA3E30E}" srcOrd="2" destOrd="0" presId="urn:microsoft.com/office/officeart/2008/layout/VerticalCurvedList"/>
    <dgm:cxn modelId="{78ADAE0A-6FD3-45E7-A062-D13A6102B5C1}" type="presParOf" srcId="{88C2472E-5C98-4611-A88C-26350FA3E30E}" destId="{B2ED2DF2-F071-471C-8276-4C679F66F733}" srcOrd="0" destOrd="0" presId="urn:microsoft.com/office/officeart/2008/layout/VerticalCurvedList"/>
    <dgm:cxn modelId="{B16C3FD9-CC95-45FE-95F4-6EC67B14276D}" type="presParOf" srcId="{347C9DB1-7455-4DEF-B651-1E64352E369F}" destId="{31E5E7FD-2514-4969-9966-1BC327384329}" srcOrd="3" destOrd="0" presId="urn:microsoft.com/office/officeart/2008/layout/VerticalCurvedList"/>
    <dgm:cxn modelId="{236005B0-AA4A-41E2-A0A4-EAF4D604B537}" type="presParOf" srcId="{347C9DB1-7455-4DEF-B651-1E64352E369F}" destId="{582F913B-0AC1-4F25-8C3D-3D0D474719CE}" srcOrd="4" destOrd="0" presId="urn:microsoft.com/office/officeart/2008/layout/VerticalCurvedList"/>
    <dgm:cxn modelId="{4000266A-8B51-4AE1-A662-228F9E4C9069}" type="presParOf" srcId="{582F913B-0AC1-4F25-8C3D-3D0D474719CE}" destId="{81EA8C4E-60FE-4798-B932-41D8513E19C3}" srcOrd="0" destOrd="0" presId="urn:microsoft.com/office/officeart/2008/layout/VerticalCurvedList"/>
    <dgm:cxn modelId="{75EF0A21-D431-46DC-B44A-2ECB2EEFD77C}" type="presParOf" srcId="{347C9DB1-7455-4DEF-B651-1E64352E369F}" destId="{7EA6C15C-CF88-4FDC-AAAB-57CA11CF459A}" srcOrd="5" destOrd="0" presId="urn:microsoft.com/office/officeart/2008/layout/VerticalCurvedList"/>
    <dgm:cxn modelId="{4A244E73-4A70-4723-AD0E-6E93EFF26CD4}" type="presParOf" srcId="{347C9DB1-7455-4DEF-B651-1E64352E369F}" destId="{B4A0E2AF-6D36-4247-870B-C35C6D66695B}" srcOrd="6" destOrd="0" presId="urn:microsoft.com/office/officeart/2008/layout/VerticalCurvedList"/>
    <dgm:cxn modelId="{DAFBD0C5-4747-4CA7-94B6-539A245A09A4}" type="presParOf" srcId="{B4A0E2AF-6D36-4247-870B-C35C6D66695B}" destId="{92CCA84F-0D1C-4025-9C99-D2AACE1ADAB0}" srcOrd="0" destOrd="0" presId="urn:microsoft.com/office/officeart/2008/layout/VerticalCurvedList"/>
    <dgm:cxn modelId="{F3128C2A-2BB9-4170-9F0D-C0760EA2CA4A}" type="presParOf" srcId="{347C9DB1-7455-4DEF-B651-1E64352E369F}" destId="{CE8E4000-2B91-4F4D-8D55-1EF9A366BB66}" srcOrd="7" destOrd="0" presId="urn:microsoft.com/office/officeart/2008/layout/VerticalCurvedList"/>
    <dgm:cxn modelId="{0F8003BB-1446-4CF6-9013-B2BA86A6DCDC}" type="presParOf" srcId="{347C9DB1-7455-4DEF-B651-1E64352E369F}" destId="{0665C20F-10CB-4786-B774-B143CBFD72A7}" srcOrd="8" destOrd="0" presId="urn:microsoft.com/office/officeart/2008/layout/VerticalCurvedList"/>
    <dgm:cxn modelId="{C50A5B20-D28D-4293-BCB7-389D0C3C67E3}" type="presParOf" srcId="{0665C20F-10CB-4786-B774-B143CBFD72A7}" destId="{788DE8EC-8223-48A6-BC98-9677005A6BA2}" srcOrd="0" destOrd="0" presId="urn:microsoft.com/office/officeart/2008/layout/VerticalCurvedList"/>
    <dgm:cxn modelId="{D5AF2BC7-4214-4512-8428-899CCD08F298}" type="presParOf" srcId="{347C9DB1-7455-4DEF-B651-1E64352E369F}" destId="{282745EB-6BD5-494B-A71F-BA359FBD2FEB}" srcOrd="9" destOrd="0" presId="urn:microsoft.com/office/officeart/2008/layout/VerticalCurvedList"/>
    <dgm:cxn modelId="{BA316344-6B66-47C7-90E9-27DBCFBC9BD9}" type="presParOf" srcId="{347C9DB1-7455-4DEF-B651-1E64352E369F}" destId="{E477DE51-A032-417E-8F56-B703B4911382}" srcOrd="10" destOrd="0" presId="urn:microsoft.com/office/officeart/2008/layout/VerticalCurvedList"/>
    <dgm:cxn modelId="{7370CF73-2A71-421E-A9E0-648B391D8B16}" type="presParOf" srcId="{E477DE51-A032-417E-8F56-B703B4911382}" destId="{A4BC7BE1-B40F-4780-BDFF-9AF81274802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7BDC2-E5C2-4EAB-9137-6542B3392F89}">
      <dsp:nvSpPr>
        <dsp:cNvPr id="0" name=""/>
        <dsp:cNvSpPr/>
      </dsp:nvSpPr>
      <dsp:spPr>
        <a:xfrm>
          <a:off x="-5208879" y="-755232"/>
          <a:ext cx="6202849" cy="6202849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F87921-2DF8-4CBE-A145-7ED1C35F0505}">
      <dsp:nvSpPr>
        <dsp:cNvPr id="0" name=""/>
        <dsp:cNvSpPr/>
      </dsp:nvSpPr>
      <dsp:spPr>
        <a:xfrm>
          <a:off x="430303" y="204596"/>
          <a:ext cx="7907568" cy="112946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>
              <a:solidFill>
                <a:schemeClr val="bg1">
                  <a:lumMod val="25000"/>
                </a:schemeClr>
              </a:solidFill>
              <a:latin typeface="+mn-lt"/>
            </a:rPr>
            <a:t>Видеозапись выступления Е.Д. Зубковой, ведущего методиста отдела методической поддержки педагогов и образовательных организаций АО «Издательство «Просвещение» </a:t>
          </a:r>
          <a:endParaRPr lang="ru-RU" sz="2000" kern="1200" dirty="0"/>
        </a:p>
      </dsp:txBody>
      <dsp:txXfrm>
        <a:off x="430303" y="204596"/>
        <a:ext cx="7907568" cy="1129465"/>
      </dsp:txXfrm>
    </dsp:sp>
    <dsp:sp modelId="{B2ED2DF2-F071-471C-8276-4C679F66F733}">
      <dsp:nvSpPr>
        <dsp:cNvPr id="0" name=""/>
        <dsp:cNvSpPr/>
      </dsp:nvSpPr>
      <dsp:spPr>
        <a:xfrm>
          <a:off x="74680" y="456412"/>
          <a:ext cx="720102" cy="7201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31E5E7FD-2514-4969-9966-1BC327384329}">
      <dsp:nvSpPr>
        <dsp:cNvPr id="0" name=""/>
        <dsp:cNvSpPr/>
      </dsp:nvSpPr>
      <dsp:spPr>
        <a:xfrm>
          <a:off x="843112" y="1543169"/>
          <a:ext cx="7494764" cy="5760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i="0" kern="1200" dirty="0">
              <a:solidFill>
                <a:schemeClr val="bg1">
                  <a:lumMod val="25000"/>
                </a:schemeClr>
              </a:solidFill>
              <a:latin typeface="+mn-lt"/>
            </a:rPr>
            <a:t>Нормативные документы, регламентирующие выбор учебников в ОУ</a:t>
          </a:r>
        </a:p>
      </dsp:txBody>
      <dsp:txXfrm>
        <a:off x="843112" y="1543169"/>
        <a:ext cx="7494764" cy="576081"/>
      </dsp:txXfrm>
    </dsp:sp>
    <dsp:sp modelId="{81EA8C4E-60FE-4798-B932-41D8513E19C3}">
      <dsp:nvSpPr>
        <dsp:cNvPr id="0" name=""/>
        <dsp:cNvSpPr/>
      </dsp:nvSpPr>
      <dsp:spPr>
        <a:xfrm>
          <a:off x="363273" y="1399145"/>
          <a:ext cx="720102" cy="7201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7EA6C15C-CF88-4FDC-AAAB-57CA11CF459A}">
      <dsp:nvSpPr>
        <dsp:cNvPr id="0" name=""/>
        <dsp:cNvSpPr/>
      </dsp:nvSpPr>
      <dsp:spPr>
        <a:xfrm>
          <a:off x="965316" y="2331531"/>
          <a:ext cx="7368067" cy="5760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>
                  <a:lumMod val="25000"/>
                </a:schemeClr>
              </a:solidFill>
            </a:rPr>
            <a:t>Статистические сведения об учебниках по обучению математике в школах Алтайского края на уровне СОО </a:t>
          </a:r>
        </a:p>
      </dsp:txBody>
      <dsp:txXfrm>
        <a:off x="965316" y="2331531"/>
        <a:ext cx="7368067" cy="576081"/>
      </dsp:txXfrm>
    </dsp:sp>
    <dsp:sp modelId="{92CCA84F-0D1C-4025-9C99-D2AACE1ADAB0}">
      <dsp:nvSpPr>
        <dsp:cNvPr id="0" name=""/>
        <dsp:cNvSpPr/>
      </dsp:nvSpPr>
      <dsp:spPr>
        <a:xfrm>
          <a:off x="406150" y="2207220"/>
          <a:ext cx="720102" cy="7201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E8E4000-2B91-4F4D-8D55-1EF9A366BB66}">
      <dsp:nvSpPr>
        <dsp:cNvPr id="0" name=""/>
        <dsp:cNvSpPr/>
      </dsp:nvSpPr>
      <dsp:spPr>
        <a:xfrm>
          <a:off x="843112" y="3176522"/>
          <a:ext cx="7494764" cy="5760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>
                  <a:lumMod val="25000"/>
                </a:schemeClr>
              </a:solidFill>
            </a:rPr>
            <a:t>Учебно-методическое обеспечение. ФГОС СОО «Математика» Базовый уровень. Углубленный уровень</a:t>
          </a:r>
        </a:p>
      </dsp:txBody>
      <dsp:txXfrm>
        <a:off x="843112" y="3176522"/>
        <a:ext cx="7494764" cy="576081"/>
      </dsp:txXfrm>
    </dsp:sp>
    <dsp:sp modelId="{788DE8EC-8223-48A6-BC98-9677005A6BA2}">
      <dsp:nvSpPr>
        <dsp:cNvPr id="0" name=""/>
        <dsp:cNvSpPr/>
      </dsp:nvSpPr>
      <dsp:spPr>
        <a:xfrm>
          <a:off x="261234" y="3052149"/>
          <a:ext cx="720102" cy="7201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82745EB-6BD5-494B-A71F-BA359FBD2FEB}">
      <dsp:nvSpPr>
        <dsp:cNvPr id="0" name=""/>
        <dsp:cNvSpPr/>
      </dsp:nvSpPr>
      <dsp:spPr>
        <a:xfrm>
          <a:off x="430303" y="4003631"/>
          <a:ext cx="7907568" cy="576081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65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bg1">
                  <a:lumMod val="25000"/>
                </a:schemeClr>
              </a:solidFill>
              <a:latin typeface="+mn-lt"/>
            </a:rPr>
            <a:t>Особенности учебников. ФГОС СОО «Математика»</a:t>
          </a:r>
        </a:p>
      </dsp:txBody>
      <dsp:txXfrm>
        <a:off x="430303" y="4003631"/>
        <a:ext cx="7907568" cy="576081"/>
      </dsp:txXfrm>
    </dsp:sp>
    <dsp:sp modelId="{A4BC7BE1-B40F-4780-BDFF-9AF812748029}">
      <dsp:nvSpPr>
        <dsp:cNvPr id="0" name=""/>
        <dsp:cNvSpPr/>
      </dsp:nvSpPr>
      <dsp:spPr>
        <a:xfrm>
          <a:off x="0" y="3859611"/>
          <a:ext cx="720102" cy="720102"/>
        </a:xfrm>
        <a:prstGeom prst="ellips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984482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196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8620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5999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441141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55394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4357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1305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956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3420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872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264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2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3004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3842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66563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5037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69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90278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50918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23655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0570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3404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1349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617852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18278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0325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569594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 algn="l">
              <a:buFontTx/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03085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4227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Для изучения курса «Алгебра и начала математического анализа», «Геометрия» можно использовать учебники из Приложения 1 ФПУ, но они не соответствуют требованиям ФГОС (в издательстве пока нет новой редакции), поэтому учителю математики необходимо изучить содержание привести в соответствии с ФРП. Еще раз акцентируем внимание на том, что последовательность разделов/тем может быть такой, как в методических рекомендациях к учебнику, но если какие-то темы отсутствуют, то их необходимо изучить, используя другие учебные пособия. Приведем пример: при изучении учебного курса «Алгебра и начала математического анализа» на углубленном уровне в 10 классе по учебнику А.Г. Мерзляка необходимо добавить темы «Матрица системы линейных уравнений», «Определитель матрицы 2×2, его геометрический смысл и свойства; вычисление его значения; применение определителя для решения системы линейных уравнений», а в 11 классе – «Примеры решений дифференциальных уравнений», «Математическое моделирование реальных процессов с помощью дифференциальных уравнений». В Приложении 3 данных рекомендаций дана ссылка на Облако полезных ресурсов от Зубковой Е.Д., ведущего специалист ГК «Просвещение», где в папке «Методические пособия» представлены «Дополнения к </a:t>
            </a:r>
            <a:r>
              <a:rPr lang="ru-RU" sz="1100" b="0" i="0" u="none" strike="noStrike" cap="none" dirty="0" err="1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учебникам_Системы</a:t>
            </a:r>
            <a:r>
              <a:rPr lang="ru-RU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 линейных уравнений и дифференциальные уравнения». Еще нужно обратить внимание на то, что в 10 классе изучаются только показательные, логарифмические, тригонометрические уравнения, а неравенства изучаются в 11 классе. Изучение темы «Производная функции» разделено на две части: одна часть изучается в 10 классе, другая – в 11 классе. Поэтому необходимо параллельно использовать два учебника и 10, и 11 классы на протяжении изучения всего курса.</a:t>
            </a:r>
          </a:p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720019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46954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960138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0772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143090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5327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48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681720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86814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66785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178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48112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618648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822016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54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236152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263587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2985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8354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79680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1513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070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792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9648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8165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69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5845322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969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86097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7127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109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0655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3407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21788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66377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5570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7792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47625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</a:pPr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4973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6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2697163" y="509588"/>
            <a:ext cx="4532312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8805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 userDrawn="1">
  <p:cSld name="2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9"/>
          <p:cNvSpPr txBox="1">
            <a:spLocks noGrp="1"/>
          </p:cNvSpPr>
          <p:nvPr>
            <p:ph type="title"/>
          </p:nvPr>
        </p:nvSpPr>
        <p:spPr>
          <a:xfrm>
            <a:off x="2549400" y="1631588"/>
            <a:ext cx="4045200" cy="64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 dirty="0"/>
          </a:p>
        </p:txBody>
      </p:sp>
      <p:sp>
        <p:nvSpPr>
          <p:cNvPr id="68" name="Google Shape;68;p9"/>
          <p:cNvSpPr txBox="1">
            <a:spLocks noGrp="1"/>
          </p:cNvSpPr>
          <p:nvPr>
            <p:ph type="subTitle" idx="1"/>
          </p:nvPr>
        </p:nvSpPr>
        <p:spPr>
          <a:xfrm>
            <a:off x="2549400" y="2276813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9pPr>
          </a:lstStyle>
          <a:p>
            <a:endParaRPr dirty="0"/>
          </a:p>
        </p:txBody>
      </p:sp>
      <p:sp>
        <p:nvSpPr>
          <p:cNvPr id="69" name="Google Shape;69;p9"/>
          <p:cNvSpPr/>
          <p:nvPr/>
        </p:nvSpPr>
        <p:spPr>
          <a:xfrm rot="10800000" flipH="1">
            <a:off x="0" y="2166529"/>
            <a:ext cx="1422110" cy="163950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9"/>
          <p:cNvSpPr/>
          <p:nvPr/>
        </p:nvSpPr>
        <p:spPr>
          <a:xfrm rot="10800000">
            <a:off x="7296665" y="-2440"/>
            <a:ext cx="1847334" cy="1231936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9"/>
          <p:cNvSpPr/>
          <p:nvPr/>
        </p:nvSpPr>
        <p:spPr>
          <a:xfrm rot="10800000" flipH="1">
            <a:off x="0" y="4301036"/>
            <a:ext cx="2913300" cy="5961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9"/>
          <p:cNvSpPr/>
          <p:nvPr/>
        </p:nvSpPr>
        <p:spPr>
          <a:xfrm rot="10800000" flipH="1">
            <a:off x="390725" y="-2450"/>
            <a:ext cx="677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4" name="Google Shape;74;p9"/>
          <p:cNvCxnSpPr/>
          <p:nvPr/>
        </p:nvCxnSpPr>
        <p:spPr>
          <a:xfrm rot="10800000">
            <a:off x="615230" y="-448851"/>
            <a:ext cx="0" cy="43509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6" name="Google Shape;76;p9"/>
          <p:cNvCxnSpPr/>
          <p:nvPr/>
        </p:nvCxnSpPr>
        <p:spPr>
          <a:xfrm rot="10800000">
            <a:off x="0" y="4684323"/>
            <a:ext cx="34029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1745375" y="298744"/>
            <a:ext cx="5629982" cy="8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 b="0">
                <a:solidFill>
                  <a:schemeClr val="tx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 dirty="0"/>
          </a:p>
        </p:txBody>
      </p:sp>
      <p:cxnSp>
        <p:nvCxnSpPr>
          <p:cNvPr id="18" name="Google Shape;18;p3"/>
          <p:cNvCxnSpPr/>
          <p:nvPr/>
        </p:nvCxnSpPr>
        <p:spPr>
          <a:xfrm rot="10800000">
            <a:off x="-203124" y="539500"/>
            <a:ext cx="31296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" name="Google Shape;15;p3"/>
          <p:cNvSpPr txBox="1">
            <a:spLocks/>
          </p:cNvSpPr>
          <p:nvPr userDrawn="1"/>
        </p:nvSpPr>
        <p:spPr>
          <a:xfrm>
            <a:off x="2587586" y="3922426"/>
            <a:ext cx="5629982" cy="89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0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bhaya Libre"/>
              <a:buNone/>
              <a:defRPr sz="36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1046163" y="1516063"/>
            <a:ext cx="7171405" cy="3300063"/>
          </a:xfrm>
        </p:spPr>
        <p:txBody>
          <a:bodyPr/>
          <a:lstStyle>
            <a:lvl1pPr>
              <a:defRPr sz="1800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 слайда</a:t>
            </a:r>
          </a:p>
        </p:txBody>
      </p:sp>
    </p:spTree>
    <p:extLst>
      <p:ext uri="{BB962C8B-B14F-4D97-AF65-F5344CB8AC3E}">
        <p14:creationId xmlns:p14="http://schemas.microsoft.com/office/powerpoint/2010/main" val="152738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51475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458825" y="539500"/>
            <a:ext cx="618587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5"/>
          <p:cNvSpPr txBox="1">
            <a:spLocks noGrp="1"/>
          </p:cNvSpPr>
          <p:nvPr>
            <p:ph type="subTitle" idx="1" hasCustomPrompt="1"/>
          </p:nvPr>
        </p:nvSpPr>
        <p:spPr>
          <a:xfrm>
            <a:off x="1445800" y="2749375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subTitle" idx="2" hasCustomPrompt="1"/>
          </p:nvPr>
        </p:nvSpPr>
        <p:spPr>
          <a:xfrm>
            <a:off x="5201800" y="2743192"/>
            <a:ext cx="2442900" cy="107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ubTitle" idx="3"/>
          </p:nvPr>
        </p:nvSpPr>
        <p:spPr>
          <a:xfrm>
            <a:off x="1458825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4"/>
          </p:nvPr>
        </p:nvSpPr>
        <p:spPr>
          <a:xfrm>
            <a:off x="5201800" y="1651693"/>
            <a:ext cx="2442900" cy="627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5"/>
          <p:cNvSpPr/>
          <p:nvPr/>
        </p:nvSpPr>
        <p:spPr>
          <a:xfrm>
            <a:off x="0" y="0"/>
            <a:ext cx="722400" cy="29133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5"/>
          <p:cNvSpPr/>
          <p:nvPr/>
        </p:nvSpPr>
        <p:spPr>
          <a:xfrm flipH="1">
            <a:off x="8102406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8606775" y="2715125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8" name="Google Shape;38;p5"/>
          <p:cNvCxnSpPr/>
          <p:nvPr/>
        </p:nvCxnSpPr>
        <p:spPr>
          <a:xfrm>
            <a:off x="496750" y="0"/>
            <a:ext cx="0" cy="31884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5"/>
          <p:cNvCxnSpPr/>
          <p:nvPr/>
        </p:nvCxnSpPr>
        <p:spPr>
          <a:xfrm flipH="1">
            <a:off x="8790075" y="2526625"/>
            <a:ext cx="3000" cy="26025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5"/>
          <p:cNvSpPr/>
          <p:nvPr/>
        </p:nvSpPr>
        <p:spPr>
          <a:xfrm>
            <a:off x="0" y="4604000"/>
            <a:ext cx="1494300" cy="336600"/>
          </a:xfrm>
          <a:prstGeom prst="roundRect">
            <a:avLst/>
          </a:prstGeom>
          <a:solidFill>
            <a:srgbClr val="12716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186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F130C65-EB50-4D7B-87CE-A6168C1F8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14" y="376714"/>
            <a:ext cx="6787862" cy="994172"/>
          </a:xfrm>
        </p:spPr>
        <p:txBody>
          <a:bodyPr/>
          <a:lstStyle>
            <a:lvl1pPr>
              <a:defRPr b="1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8D5FECB-7636-4EC4-875F-0433620722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2432" y="1503283"/>
            <a:ext cx="7037244" cy="3263504"/>
          </a:xfrm>
        </p:spPr>
        <p:txBody>
          <a:bodyPr/>
          <a:lstStyle>
            <a:lvl1pPr>
              <a:defRPr>
                <a:solidFill>
                  <a:schemeClr val="accent2">
                    <a:lumMod val="75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75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75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75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75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D51595B-4CCF-4402-BA02-FFB9DC5CF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D2297-D359-42CF-A93D-4EB06DE7C4C5}" type="datetime1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F93324D-DF92-4EB8-B671-8C63CE474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1675747D-4173-4769-A620-C1625721A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4B3A1-78F6-4659-A303-F1217D5A45E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8995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 sz="4000"/>
            </a:lvl1pPr>
          </a:lstStyle>
          <a:p>
            <a:r>
              <a:rPr lang="ru-RU" dirty="0"/>
              <a:t>Заголовок слайда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1" hasCustomPrompt="1"/>
          </p:nvPr>
        </p:nvSpPr>
        <p:spPr>
          <a:xfrm>
            <a:off x="3260609" y="173165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7" name="Текст 5"/>
          <p:cNvSpPr>
            <a:spLocks noGrp="1"/>
          </p:cNvSpPr>
          <p:nvPr>
            <p:ph type="body" sz="quarter" idx="12" hasCustomPrompt="1"/>
          </p:nvPr>
        </p:nvSpPr>
        <p:spPr>
          <a:xfrm>
            <a:off x="3260610" y="2786700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8" name="Текст 5"/>
          <p:cNvSpPr>
            <a:spLocks noGrp="1"/>
          </p:cNvSpPr>
          <p:nvPr>
            <p:ph type="body" sz="quarter" idx="13" hasCustomPrompt="1"/>
          </p:nvPr>
        </p:nvSpPr>
        <p:spPr>
          <a:xfrm>
            <a:off x="3260611" y="3866482"/>
            <a:ext cx="4703763" cy="698500"/>
          </a:xfrm>
        </p:spPr>
        <p:txBody>
          <a:bodyPr/>
          <a:lstStyle>
            <a:lvl1pPr>
              <a:defRPr sz="18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ru-RU" dirty="0"/>
              <a:t>Текст</a:t>
            </a:r>
          </a:p>
        </p:txBody>
      </p:sp>
    </p:spTree>
    <p:extLst>
      <p:ext uri="{BB962C8B-B14F-4D97-AF65-F5344CB8AC3E}">
        <p14:creationId xmlns:p14="http://schemas.microsoft.com/office/powerpoint/2010/main" val="3119258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7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142" name="Google Shape;142;p17"/>
          <p:cNvSpPr txBox="1">
            <a:spLocks noGrp="1"/>
          </p:cNvSpPr>
          <p:nvPr>
            <p:ph type="subTitle" idx="1" hasCustomPrompt="1"/>
          </p:nvPr>
        </p:nvSpPr>
        <p:spPr>
          <a:xfrm>
            <a:off x="80211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3" name="Google Shape;143;p17"/>
          <p:cNvSpPr txBox="1">
            <a:spLocks noGrp="1"/>
          </p:cNvSpPr>
          <p:nvPr>
            <p:ph type="subTitle" idx="2" hasCustomPrompt="1"/>
          </p:nvPr>
        </p:nvSpPr>
        <p:spPr>
          <a:xfrm>
            <a:off x="335145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4" name="Google Shape;144;p17"/>
          <p:cNvSpPr txBox="1">
            <a:spLocks noGrp="1"/>
          </p:cNvSpPr>
          <p:nvPr>
            <p:ph type="subTitle" idx="3" hasCustomPrompt="1"/>
          </p:nvPr>
        </p:nvSpPr>
        <p:spPr>
          <a:xfrm>
            <a:off x="5900790" y="2887848"/>
            <a:ext cx="2441100" cy="890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ru-RU" dirty="0"/>
              <a:t>Текст слайда</a:t>
            </a:r>
            <a:endParaRPr dirty="0"/>
          </a:p>
        </p:txBody>
      </p:sp>
      <p:sp>
        <p:nvSpPr>
          <p:cNvPr id="145" name="Google Shape;145;p17"/>
          <p:cNvSpPr txBox="1">
            <a:spLocks noGrp="1"/>
          </p:cNvSpPr>
          <p:nvPr>
            <p:ph type="subTitle" idx="4"/>
          </p:nvPr>
        </p:nvSpPr>
        <p:spPr>
          <a:xfrm>
            <a:off x="802110" y="1430599"/>
            <a:ext cx="2441100" cy="71930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6" name="Google Shape;146;p17"/>
          <p:cNvSpPr txBox="1">
            <a:spLocks noGrp="1"/>
          </p:cNvSpPr>
          <p:nvPr>
            <p:ph type="subTitle" idx="5"/>
          </p:nvPr>
        </p:nvSpPr>
        <p:spPr>
          <a:xfrm>
            <a:off x="3322939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7" name="Google Shape;147;p17"/>
          <p:cNvSpPr txBox="1">
            <a:spLocks noGrp="1"/>
          </p:cNvSpPr>
          <p:nvPr>
            <p:ph type="subTitle" idx="6"/>
          </p:nvPr>
        </p:nvSpPr>
        <p:spPr>
          <a:xfrm>
            <a:off x="5900790" y="1407191"/>
            <a:ext cx="2441100" cy="74271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800" b="1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b="1">
                <a:solidFill>
                  <a:schemeClr val="accent1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7"/>
          <p:cNvSpPr/>
          <p:nvPr/>
        </p:nvSpPr>
        <p:spPr>
          <a:xfrm>
            <a:off x="0" y="4100035"/>
            <a:ext cx="1041600" cy="10416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17"/>
          <p:cNvSpPr/>
          <p:nvPr/>
        </p:nvSpPr>
        <p:spPr>
          <a:xfrm flipH="1">
            <a:off x="959300" y="4594550"/>
            <a:ext cx="2913300" cy="442200"/>
          </a:xfrm>
          <a:prstGeom prst="round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7"/>
          <p:cNvSpPr/>
          <p:nvPr/>
        </p:nvSpPr>
        <p:spPr>
          <a:xfrm flipH="1">
            <a:off x="8421600" y="3701150"/>
            <a:ext cx="722400" cy="14331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1" name="Google Shape;151;p17"/>
          <p:cNvCxnSpPr/>
          <p:nvPr/>
        </p:nvCxnSpPr>
        <p:spPr>
          <a:xfrm rot="10800000">
            <a:off x="-40600" y="4815650"/>
            <a:ext cx="39132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2" name="Google Shape;152;p17"/>
          <p:cNvSpPr/>
          <p:nvPr/>
        </p:nvSpPr>
        <p:spPr>
          <a:xfrm flipH="1">
            <a:off x="7312200" y="0"/>
            <a:ext cx="1831800" cy="442200"/>
          </a:xfrm>
          <a:prstGeom prst="round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17"/>
          <p:cNvSpPr/>
          <p:nvPr/>
        </p:nvSpPr>
        <p:spPr>
          <a:xfrm flipH="1">
            <a:off x="355781" y="0"/>
            <a:ext cx="366600" cy="16395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54" name="Google Shape;154;p17"/>
          <p:cNvCxnSpPr/>
          <p:nvPr/>
        </p:nvCxnSpPr>
        <p:spPr>
          <a:xfrm rot="10800000">
            <a:off x="7312200" y="221100"/>
            <a:ext cx="1831800" cy="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 dirty="0"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132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800">
                <a:solidFill>
                  <a:schemeClr val="accent1">
                    <a:lumMod val="50000"/>
                  </a:schemeClr>
                </a:solidFill>
              </a:defRPr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 dirty="0"/>
          </a:p>
        </p:txBody>
      </p:sp>
      <p:sp>
        <p:nvSpPr>
          <p:cNvPr id="22" name="Google Shape;22;p4"/>
          <p:cNvSpPr/>
          <p:nvPr/>
        </p:nvSpPr>
        <p:spPr>
          <a:xfrm rot="10800000" flipH="1">
            <a:off x="0" y="2500"/>
            <a:ext cx="722400" cy="722400"/>
          </a:xfrm>
          <a:prstGeom prst="round1Rect">
            <a:avLst>
              <a:gd name="adj" fmla="val 5000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4"/>
          <p:cNvSpPr/>
          <p:nvPr/>
        </p:nvSpPr>
        <p:spPr>
          <a:xfrm>
            <a:off x="0" y="2227700"/>
            <a:ext cx="438600" cy="2913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7" name="Google Shape;27;p4"/>
          <p:cNvCxnSpPr>
            <a:stCxn id="26" idx="0"/>
            <a:endCxn id="26" idx="2"/>
          </p:cNvCxnSpPr>
          <p:nvPr/>
        </p:nvCxnSpPr>
        <p:spPr>
          <a:xfrm>
            <a:off x="219300" y="2227700"/>
            <a:ext cx="0" cy="2913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722375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1" name="Рисунок 2"/>
          <p:cNvSpPr>
            <a:spLocks noGrp="1"/>
          </p:cNvSpPr>
          <p:nvPr>
            <p:ph type="pic" sz="quarter" idx="11"/>
          </p:nvPr>
        </p:nvSpPr>
        <p:spPr>
          <a:xfrm>
            <a:off x="4791274" y="2683576"/>
            <a:ext cx="3630301" cy="2173288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2375" y="53950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bhaya Libre"/>
              <a:buNone/>
              <a:defRPr sz="3000" b="1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2375" y="1187600"/>
            <a:ext cx="76992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lvl="1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lvl="2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lvl="3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lvl="4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lvl="5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lvl="6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lvl="7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lvl="8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82" r:id="rId2"/>
    <p:sldLayoutId id="2147483683" r:id="rId3"/>
    <p:sldLayoutId id="2147483684" r:id="rId4"/>
    <p:sldLayoutId id="214748370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+mj-lt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FE0FF-85AB-4494-88FE-2DE609C9E238}" type="datetime1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CB4D2-0743-46FA-8C62-59E251002B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695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3" r:id="rId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1DAC4-054C-4BA8-81DE-563E0E9951A7}" type="datetime1">
              <a:rPr lang="ru-RU" smtClean="0"/>
              <a:t>06.03.2025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485BD3-FBA0-4092-9C91-163B42BE85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6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hyperlink" Target="https://clck.ru/3GkCmh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9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cntd.ru/document/902350579" TargetMode="External"/><Relationship Id="rId5" Type="http://schemas.openxmlformats.org/officeDocument/2006/relationships/hyperlink" Target="https://docs.cntd.ru/document/607175848" TargetMode="Externa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su/qYmuBeV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su/qYmuBeV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4.pn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cs.cntd.ru/document/1301798825" TargetMode="External"/><Relationship Id="rId5" Type="http://schemas.openxmlformats.org/officeDocument/2006/relationships/hyperlink" Target="https://docs.cntd.ru/document/1301798826" TargetMode="Externa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hyperlink" Target="https://docs.cntd.ru/document/1301798825" TargetMode="External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lck.ru/3GsWW3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clck.ru/3GsWW3" TargetMode="External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sWW3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sWW3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sWW3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sWW3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sWW3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rabochie-programmy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hyperlink" Target="https://edsoo.ru/rabochie-programmy/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8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rabochie-programmy/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dsoo.ru/rabochie-programmy/" TargetMode="External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0.png"/><Relationship Id="rId4" Type="http://schemas.openxmlformats.org/officeDocument/2006/relationships/image" Target="../media/image2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hyperlink" Target="https://clck.ru/3GkGqP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kGqP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https://clck.ru/3GkGqP" TargetMode="External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hyperlink" Target="https://clck.ru/3GkGqP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4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hyperlink" Target="https://clck.ru/3GkGqP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kGqP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hyperlink" Target="https://clck.ru/3GkGqP" TargetMode="Externa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hyperlink" Target="https://clck.ru/3GkGqP" TargetMode="External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72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76.png"/><Relationship Id="rId4" Type="http://schemas.openxmlformats.org/officeDocument/2006/relationships/hyperlink" Target="https://clck.ru/3GkGqP" TargetMode="External"/><Relationship Id="rId9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edsoo.ru/mr-matematika/" TargetMode="Externa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clck.ru/3G6787" TargetMode="Externa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jpg"/><Relationship Id="rId9" Type="http://schemas.openxmlformats.org/officeDocument/2006/relationships/image" Target="../media/image8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lck.ru/3Gk9CE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publication.pravo.gov.ru/document/0001202408160022?ysclid=m2jm1uq2ni662263192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9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hyperlink" Target="https://prosv.ru/product/merzlyak-polyakov-algebra-i-nachala-matematicheskogo-analiza-10-klass-uglublennii-uroven-metodicheskoe-posobie02/" TargetMode="External"/><Relationship Id="rId13" Type="http://schemas.openxmlformats.org/officeDocument/2006/relationships/hyperlink" Target="https://prosv.ru/product/merzlyak-polyakov-geometriya-11-klass-uglublennii-uroven-metodicheskoe-posobie02/" TargetMode="External"/><Relationship Id="rId3" Type="http://schemas.openxmlformats.org/officeDocument/2006/relationships/image" Target="../media/image99.png"/><Relationship Id="rId7" Type="http://schemas.openxmlformats.org/officeDocument/2006/relationships/image" Target="../media/image102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prosv.ru/product/merzlyak-polyakov-geometriya-10-klass-uglublennii-uroven-metodicheskoe-posobie02/" TargetMode="External"/><Relationship Id="rId11" Type="http://schemas.openxmlformats.org/officeDocument/2006/relationships/hyperlink" Target="https://prosv.ru/product/metodicheskie-rekomendatsii-10-11-klassi-k-uchebniku-atanasyan-l-s-i-dr02/" TargetMode="External"/><Relationship Id="rId5" Type="http://schemas.openxmlformats.org/officeDocument/2006/relationships/image" Target="../media/image101.png"/><Relationship Id="rId15" Type="http://schemas.openxmlformats.org/officeDocument/2006/relationships/hyperlink" Target="https://prosv.ru/product/merzlyak-polyakov-algebra-i-nachala-matematicheskogo-analiza-11-klass-uglublennii-uroven-metodicheskoe-posobie02/" TargetMode="External"/><Relationship Id="rId10" Type="http://schemas.openxmlformats.org/officeDocument/2006/relationships/image" Target="../media/image103.png"/><Relationship Id="rId4" Type="http://schemas.openxmlformats.org/officeDocument/2006/relationships/image" Target="../media/image100.png"/><Relationship Id="rId9" Type="http://schemas.openxmlformats.org/officeDocument/2006/relationships/hyperlink" Target="https://prosv.ru/product/algebra-i-nachala-matematicheskogo-analiza-metodicheskie-rekomendatsii-10-11-klassi02/" TargetMode="External"/><Relationship Id="rId1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EFi9i" TargetMode="Externa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3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gif"/><Relationship Id="rId3" Type="http://schemas.openxmlformats.org/officeDocument/2006/relationships/image" Target="../media/image108.png"/><Relationship Id="rId7" Type="http://schemas.openxmlformats.org/officeDocument/2006/relationships/hyperlink" Target="https://prosv.ru/search/?search=&#1073;&#1091;&#1085;&#1080;&#1084;&#1086;&#1074;&#1080;&#1095;+&#1074;&#1077;&#1088;&#1086;&#1103;&#1090;&#1085;&#1086;&#1089;&#1090;&#1100;+&#1080;+&#1089;&#1090;&#1072;&#1090;&#1080;&#1089;&#1090;&#1080;&#1082;&#1072;&amp;isAutocorrectQuery=true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0.jpg"/><Relationship Id="rId5" Type="http://schemas.openxmlformats.org/officeDocument/2006/relationships/image" Target="../media/image109.jpg"/><Relationship Id="rId4" Type="http://schemas.openxmlformats.org/officeDocument/2006/relationships/hyperlink" Target="https://prosv.ru/search/?subject=veroyatnost-i-statistika&amp;search=%D0%91%D1%83%D0%BB%D1%8B%D1%87%D0%B5%D0%B2?utm_source%3Duchitel.club&amp;utm_medium=webinar&amp;utm_campaign=uglublennoe_27_02_2024" TargetMode="Externa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99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png"/><Relationship Id="rId3" Type="http://schemas.openxmlformats.org/officeDocument/2006/relationships/image" Target="../media/image99.png"/><Relationship Id="rId7" Type="http://schemas.openxmlformats.org/officeDocument/2006/relationships/image" Target="../media/image12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EFi9i" TargetMode="External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png"/><Relationship Id="rId4" Type="http://schemas.openxmlformats.org/officeDocument/2006/relationships/image" Target="../media/image1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sv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png"/><Relationship Id="rId5" Type="http://schemas.openxmlformats.org/officeDocument/2006/relationships/image" Target="../media/image154.png"/><Relationship Id="rId4" Type="http://schemas.openxmlformats.org/officeDocument/2006/relationships/image" Target="../media/image153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8.png"/><Relationship Id="rId5" Type="http://schemas.openxmlformats.org/officeDocument/2006/relationships/image" Target="../media/image157.png"/><Relationship Id="rId4" Type="http://schemas.openxmlformats.org/officeDocument/2006/relationships/image" Target="../media/image15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lecta.ru/" TargetMode="External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clck.ru/3EFi9i" TargetMode="External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png"/><Relationship Id="rId5" Type="http://schemas.openxmlformats.org/officeDocument/2006/relationships/hyperlink" Target="https://fipi.ru/ege/otkrytyy-bank-zadaniy-ege#!/tab/173765699-2" TargetMode="External"/><Relationship Id="rId4" Type="http://schemas.openxmlformats.org/officeDocument/2006/relationships/image" Target="../media/image17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ge.fipi.ru/bank/index.php?proj=AC437B34557F88EA4115D2F374B0A07B" TargetMode="External"/><Relationship Id="rId5" Type="http://schemas.openxmlformats.org/officeDocument/2006/relationships/hyperlink" Target="https://ege.fipi.ru/bank/index.php?proj=E040A72A1A3DABA14C90C97E0B6EE7DC" TargetMode="External"/><Relationship Id="rId4" Type="http://schemas.openxmlformats.org/officeDocument/2006/relationships/image" Target="../media/image17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hyperlink" Target="https://ege.fipi.ru/bank/index.php?proj=AC437B34557F88EA4115D2F374B0A07B" TargetMode="External"/><Relationship Id="rId4" Type="http://schemas.openxmlformats.org/officeDocument/2006/relationships/hyperlink" Target="https://ege.fipi.ru/bank/index.php?proj=E040A72A1A3DABA14C90C97E0B6EE7DC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hyperlink" Target="https://clck.ru/3GkCmh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jpeg"/><Relationship Id="rId4" Type="http://schemas.openxmlformats.org/officeDocument/2006/relationships/hyperlink" Target="https://clck.ru/3GkCmh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16614" y="1324800"/>
            <a:ext cx="6928986" cy="1713600"/>
          </a:xfrm>
        </p:spPr>
        <p:txBody>
          <a:bodyPr/>
          <a:lstStyle/>
          <a:p>
            <a:r>
              <a:rPr lang="ru-RU" dirty="0"/>
              <a:t>Экскурс "Учебники по математике как средство повышения качества математического образования"</a:t>
            </a:r>
            <a:endParaRPr lang="ru-RU" b="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931066" y="4178698"/>
            <a:ext cx="5110298" cy="883496"/>
          </a:xfrm>
        </p:spPr>
        <p:txBody>
          <a:bodyPr/>
          <a:lstStyle/>
          <a:p>
            <a:pPr algn="l"/>
            <a:r>
              <a:rPr lang="ru-RU" sz="1200" dirty="0"/>
              <a:t>       Даниленко Елена Николаевна, </a:t>
            </a:r>
          </a:p>
          <a:p>
            <a:pPr algn="l"/>
            <a:r>
              <a:rPr lang="ru-RU" sz="1200" dirty="0"/>
              <a:t>учитель математики МБОУ «</a:t>
            </a:r>
            <a:r>
              <a:rPr lang="ru-RU" sz="1200" dirty="0" err="1"/>
              <a:t>Хабарская</a:t>
            </a:r>
            <a:r>
              <a:rPr lang="ru-RU" sz="1200" dirty="0"/>
              <a:t> СОШ №2» </a:t>
            </a:r>
            <a:r>
              <a:rPr lang="ru-RU" sz="1200" dirty="0" err="1"/>
              <a:t>Хабарского</a:t>
            </a:r>
            <a:r>
              <a:rPr lang="ru-RU" sz="1200" dirty="0"/>
              <a:t> района, </a:t>
            </a:r>
          </a:p>
          <a:p>
            <a:pPr algn="l"/>
            <a:r>
              <a:rPr lang="ru-RU" sz="1200" dirty="0"/>
              <a:t>доцент АИРО им. А.М. </a:t>
            </a:r>
            <a:r>
              <a:rPr lang="ru-RU" sz="1200" dirty="0" err="1"/>
              <a:t>Топорова</a:t>
            </a:r>
            <a:r>
              <a:rPr lang="ru-RU" sz="1200" dirty="0"/>
              <a:t>, </a:t>
            </a:r>
          </a:p>
          <a:p>
            <a:pPr algn="l"/>
            <a:r>
              <a:rPr lang="ru-RU" sz="1200" dirty="0"/>
              <a:t>тьютор Мобильной сети учителей математики Алтайского края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792B24F-994B-4FB0-8AA6-DADE3633A32B}"/>
              </a:ext>
            </a:extLst>
          </p:cNvPr>
          <p:cNvSpPr/>
          <p:nvPr/>
        </p:nvSpPr>
        <p:spPr>
          <a:xfrm>
            <a:off x="781015" y="4379520"/>
            <a:ext cx="107914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FFFFFF"/>
                </a:solidFill>
              </a:rPr>
              <a:t>06.03.2025</a:t>
            </a:r>
          </a:p>
        </p:txBody>
      </p:sp>
    </p:spTree>
    <p:extLst>
      <p:ext uri="{BB962C8B-B14F-4D97-AF65-F5344CB8AC3E}">
        <p14:creationId xmlns:p14="http://schemas.microsoft.com/office/powerpoint/2010/main" val="52414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10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68251"/>
              </p:ext>
            </p:extLst>
          </p:nvPr>
        </p:nvGraphicFramePr>
        <p:xfrm>
          <a:off x="489684" y="979170"/>
          <a:ext cx="7764841" cy="31851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64841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35. Пользование учебниками, учебными пособиями, средствами обучения и воспитания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algn="just"/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Пользование учебниками и учебными пособиями обучающимися, осваивающими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предметы, курсы, дисциплины (модули) за пределами федеральных государственных образовательных стандартов,</a:t>
                      </a:r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федеральных государственных требований, образовательных стандартов и самостоятельно устанавливаемых требований и (или)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получающими платные образовательные услуги,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осуществляется в порядке, установленном организацией, осуществляющей образовательную деятельность.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23FC7BF-822E-466D-9C47-357CE32E2C6E}"/>
              </a:ext>
            </a:extLst>
          </p:cNvPr>
          <p:cNvSpPr/>
          <p:nvPr/>
        </p:nvSpPr>
        <p:spPr>
          <a:xfrm>
            <a:off x="6995901" y="4835723"/>
            <a:ext cx="15119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https://clck.ru/3GkCmh</a:t>
            </a:r>
            <a:r>
              <a:rPr lang="ru-RU" sz="1000" dirty="0"/>
              <a:t> </a:t>
            </a:r>
          </a:p>
        </p:txBody>
      </p:sp>
      <p:pic>
        <p:nvPicPr>
          <p:cNvPr id="5" name="Рисунок 4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03908BD5-B04C-45BF-BBD3-59F51E915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205" y="1334550"/>
            <a:ext cx="691295" cy="6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589741" y="-9664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A5B08D9-5A4F-4191-AA6B-5D72210AD6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62" t="2315" r="6078" b="25530"/>
          <a:stretch/>
        </p:blipFill>
        <p:spPr>
          <a:xfrm>
            <a:off x="4505175" y="2021600"/>
            <a:ext cx="4198643" cy="2921845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35FEADB-EB05-44CD-B105-994CA3B3AA7A}"/>
              </a:ext>
            </a:extLst>
          </p:cNvPr>
          <p:cNvSpPr/>
          <p:nvPr/>
        </p:nvSpPr>
        <p:spPr>
          <a:xfrm>
            <a:off x="112049" y="602133"/>
            <a:ext cx="4235040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+mn-lt"/>
                <a:cs typeface="Times New Roman" panose="02020603050405020304" pitchFamily="18" charset="0"/>
              </a:rPr>
              <a:t>Обновленный ФГОС ООО: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России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 от 31.05.2021 N 287 (с изменениями)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8E2E2DA-BD90-44BA-92AD-6520797D2B30}"/>
              </a:ext>
            </a:extLst>
          </p:cNvPr>
          <p:cNvSpPr/>
          <p:nvPr/>
        </p:nvSpPr>
        <p:spPr>
          <a:xfrm>
            <a:off x="4399585" y="1307815"/>
            <a:ext cx="4251679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Обновленный ФГОС СОО: </a:t>
            </a:r>
          </a:p>
          <a:p>
            <a:pPr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Приказ </a:t>
            </a:r>
            <a:r>
              <a:rPr lang="ru-RU" dirty="0" err="1">
                <a:latin typeface="+mn-lt"/>
                <a:cs typeface="Times New Roman" panose="02020603050405020304" pitchFamily="18" charset="0"/>
              </a:rPr>
              <a:t>Минпросвещения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 от 12.08.2022 №732 </a:t>
            </a:r>
            <a:r>
              <a:rPr lang="ru-RU" dirty="0">
                <a:solidFill>
                  <a:srgbClr val="12716B"/>
                </a:solidFill>
                <a:latin typeface="+mn-lt"/>
                <a:cs typeface="Times New Roman" panose="02020603050405020304" pitchFamily="18" charset="0"/>
              </a:rPr>
              <a:t>«</a:t>
            </a:r>
            <a:r>
              <a:rPr lang="ru-RU" b="1" i="1" dirty="0">
                <a:solidFill>
                  <a:srgbClr val="12716B"/>
                </a:solidFill>
                <a:latin typeface="+mn-lt"/>
                <a:cs typeface="Times New Roman" panose="02020603050405020304" pitchFamily="18" charset="0"/>
              </a:rPr>
              <a:t>О внесении изменений </a:t>
            </a:r>
            <a:r>
              <a:rPr lang="ru-RU" dirty="0">
                <a:latin typeface="+mn-lt"/>
                <a:cs typeface="Times New Roman" panose="02020603050405020304" pitchFamily="18" charset="0"/>
              </a:rPr>
              <a:t>в ФГОС СОО, утвержденный …»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241F0B48-DBEB-4825-A447-6E501B3CF7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186" b="4983"/>
          <a:stretch/>
        </p:blipFill>
        <p:spPr>
          <a:xfrm>
            <a:off x="112049" y="1540122"/>
            <a:ext cx="4235040" cy="3206254"/>
          </a:xfrm>
          <a:prstGeom prst="rect">
            <a:avLst/>
          </a:prstGeom>
        </p:spPr>
      </p:pic>
      <p:sp>
        <p:nvSpPr>
          <p:cNvPr id="26" name="Google Shape;1786;p228">
            <a:extLst>
              <a:ext uri="{FF2B5EF4-FFF2-40B4-BE49-F238E27FC236}">
                <a16:creationId xmlns:a16="http://schemas.microsoft.com/office/drawing/2014/main" xmlns="" id="{5C2AE113-3BA1-4D8D-B9EB-15EBAD4A2F55}"/>
              </a:ext>
            </a:extLst>
          </p:cNvPr>
          <p:cNvSpPr/>
          <p:nvPr/>
        </p:nvSpPr>
        <p:spPr>
          <a:xfrm>
            <a:off x="4401873" y="509827"/>
            <a:ext cx="4304980" cy="738664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ФГОС СОО: 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Приказ Минобрнауки России  от 17.05.2012  N 4132  </a:t>
            </a:r>
          </a:p>
          <a:p>
            <a:pPr algn="ctr">
              <a:defRPr/>
            </a:pPr>
            <a:r>
              <a:rPr lang="ru-RU" dirty="0">
                <a:latin typeface="+mn-lt"/>
                <a:cs typeface="Times New Roman" panose="02020603050405020304" pitchFamily="18" charset="0"/>
              </a:rPr>
              <a:t>(с изменения)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9A69799C-8F39-4D4F-8766-B5E92CD2D9D2}"/>
              </a:ext>
            </a:extLst>
          </p:cNvPr>
          <p:cNvSpPr/>
          <p:nvPr/>
        </p:nvSpPr>
        <p:spPr>
          <a:xfrm>
            <a:off x="751176" y="4804946"/>
            <a:ext cx="27558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u="sng" dirty="0">
                <a:solidFill>
                  <a:srgbClr val="0563C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https://docs.cntd.ru/document/607175848</a:t>
            </a:r>
            <a:endParaRPr lang="ru-RU" sz="1200" dirty="0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C6DF2917-63DD-464F-9A20-8A7EE75DB627}"/>
              </a:ext>
            </a:extLst>
          </p:cNvPr>
          <p:cNvSpPr/>
          <p:nvPr/>
        </p:nvSpPr>
        <p:spPr>
          <a:xfrm>
            <a:off x="5041945" y="4909769"/>
            <a:ext cx="32223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https://docs.cntd.ru/document/902350579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BD081BB-4BFD-4C1D-903B-E7D865B7D48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11</a:t>
            </a:r>
          </a:p>
        </p:txBody>
      </p:sp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1D7BC945-0EE4-4A58-8C8C-042BCF3E7D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35" y="560574"/>
            <a:ext cx="780223" cy="780223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5CDFCEFD-9D50-4654-B65D-54E8723C6B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9090" y="472327"/>
            <a:ext cx="669329" cy="669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0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ФГОС СОО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12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6356884"/>
              </p:ext>
            </p:extLst>
          </p:nvPr>
        </p:nvGraphicFramePr>
        <p:xfrm>
          <a:off x="455826" y="885825"/>
          <a:ext cx="8232348" cy="2880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32348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27. 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algn="just"/>
                      <a:r>
                        <a:rPr lang="ru-RU" sz="18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Учебно-методическое и информационное обеспечение реализации основной образовательной программы должно включать:</a:t>
                      </a:r>
                    </a:p>
                    <a:p>
                      <a:pPr algn="just"/>
                      <a:endParaRPr lang="ru-RU" sz="18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8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информационную поддержку деятельности обучающихся и педагогических работников на основе современных информационных технологий в области библиотечных услуг </a:t>
                      </a:r>
                      <a:r>
                        <a:rPr lang="ru-RU" sz="1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(создание и ведение электронных каталогов и полнотекстовых баз данных, поиск документов по любому критерию, доступ к электронным учебным материалам и образовательным ресурсам Интернета);</a:t>
                      </a:r>
                    </a:p>
                    <a:p>
                      <a:pPr algn="just"/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DF57773F-4B58-4591-9FBB-5D9D81FD05A1}"/>
              </a:ext>
            </a:extLst>
          </p:cNvPr>
          <p:cNvSpPr/>
          <p:nvPr/>
        </p:nvSpPr>
        <p:spPr>
          <a:xfrm>
            <a:off x="3606990" y="4257675"/>
            <a:ext cx="1592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3"/>
              </a:rPr>
              <a:t>https://goo.su/qYmuBeV</a:t>
            </a:r>
            <a:r>
              <a:rPr lang="ru-RU" sz="100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02C75AD-A024-43DE-A471-AA97B5F865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1950" y="56929"/>
            <a:ext cx="1162050" cy="113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2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ФГОС СОО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13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836982"/>
              </p:ext>
            </p:extLst>
          </p:nvPr>
        </p:nvGraphicFramePr>
        <p:xfrm>
          <a:off x="455826" y="550918"/>
          <a:ext cx="8232348" cy="39776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232348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Пункт 27. 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algn="just"/>
                      <a:r>
                        <a:rPr lang="ru-RU" sz="18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Норма обеспеченности </a:t>
                      </a:r>
                      <a:r>
                        <a:rPr lang="ru-RU" sz="1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образовательной деятельности учебными изданиями определяется исходя из расчета:</a:t>
                      </a:r>
                    </a:p>
                    <a:p>
                      <a:pPr algn="just"/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8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одного учебника в печатной и (или) электронной форме</a:t>
                      </a:r>
                      <a:r>
                        <a:rPr lang="ru-RU" sz="1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достаточного для освоения программы учебного предмета на каждого обучающегося </a:t>
                      </a:r>
                      <a:r>
                        <a:rPr lang="ru-RU" sz="18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каждому учебному предмету, входящему в обязательную часть учебного план</a:t>
                      </a:r>
                      <a:r>
                        <a:rPr lang="ru-RU" sz="1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 основной образовательной программы среднего общего образования;</a:t>
                      </a:r>
                    </a:p>
                    <a:p>
                      <a:pPr algn="just"/>
                      <a:endParaRPr lang="ru-RU" sz="1800" b="0" i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8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 менее одного учебника в печатной и (или) электронной форме или учебного пособия</a:t>
                      </a:r>
                      <a:r>
                        <a:rPr lang="ru-RU" sz="1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достаточного для освоения программы учебного предмета на каждого обучающегося по каждому учебному предмету, </a:t>
                      </a:r>
                      <a:r>
                        <a:rPr lang="ru-RU" sz="18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входящему в часть, формируемую участниками образовательных отношений</a:t>
                      </a:r>
                      <a:r>
                        <a:rPr lang="ru-RU" sz="18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учебного плана основной образовательной программы среднего общего образования.</a:t>
                      </a:r>
                      <a:endParaRPr lang="ru-RU" sz="1800" b="0" i="0" dirty="0">
                        <a:solidFill>
                          <a:schemeClr val="bg1">
                            <a:lumMod val="2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AAB598C4-158F-4687-B5E9-0C2452DFD1B7}"/>
              </a:ext>
            </a:extLst>
          </p:cNvPr>
          <p:cNvSpPr/>
          <p:nvPr/>
        </p:nvSpPr>
        <p:spPr>
          <a:xfrm>
            <a:off x="2979897" y="4712612"/>
            <a:ext cx="159210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3"/>
              </a:rPr>
              <a:t>https://goo.su/qYmuBeV</a:t>
            </a:r>
            <a:r>
              <a:rPr lang="ru-RU" sz="1000" dirty="0"/>
              <a:t>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B2D306BF-28DC-4C29-A850-4E12D3EAC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4199" y="14300"/>
            <a:ext cx="939801" cy="916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93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735FEADB-EB05-44CD-B105-994CA3B3AA7A}"/>
              </a:ext>
            </a:extLst>
          </p:cNvPr>
          <p:cNvSpPr/>
          <p:nvPr/>
        </p:nvSpPr>
        <p:spPr>
          <a:xfrm>
            <a:off x="120152" y="399838"/>
            <a:ext cx="3996359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ООО: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от 18.05.2023 № 370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(Зарегистрирован 12.07.2023 № 74223)</a:t>
            </a:r>
          </a:p>
        </p:txBody>
      </p:sp>
      <p:sp>
        <p:nvSpPr>
          <p:cNvPr id="26" name="Google Shape;1786;p228">
            <a:extLst>
              <a:ext uri="{FF2B5EF4-FFF2-40B4-BE49-F238E27FC236}">
                <a16:creationId xmlns:a16="http://schemas.microsoft.com/office/drawing/2014/main" xmlns="" id="{5C2AE113-3BA1-4D8D-B9EB-15EBAD4A2F55}"/>
              </a:ext>
            </a:extLst>
          </p:cNvPr>
          <p:cNvSpPr/>
          <p:nvPr/>
        </p:nvSpPr>
        <p:spPr>
          <a:xfrm>
            <a:off x="4450681" y="399837"/>
            <a:ext cx="4189376" cy="95410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СОО: 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Приказ Министерства просвещения РФ </a:t>
            </a:r>
          </a:p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18.05.2023 № 371</a:t>
            </a:r>
          </a:p>
          <a:p>
            <a:pPr algn="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(Зарегистрирован 12.07.2023 № 74228)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124F28D-3035-42C3-AC84-1D9D1B526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18" b="3469"/>
          <a:stretch/>
        </p:blipFill>
        <p:spPr>
          <a:xfrm>
            <a:off x="120153" y="1440166"/>
            <a:ext cx="3996358" cy="317337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7B0D7D86-8524-4FA7-9993-28B3B899E49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93" r="1185" b="5062"/>
          <a:stretch/>
        </p:blipFill>
        <p:spPr>
          <a:xfrm>
            <a:off x="4450681" y="1416102"/>
            <a:ext cx="4120945" cy="3273207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145FD3D-8DDA-41D3-A57F-29976E6265FA}"/>
              </a:ext>
            </a:extLst>
          </p:cNvPr>
          <p:cNvSpPr/>
          <p:nvPr/>
        </p:nvSpPr>
        <p:spPr>
          <a:xfrm>
            <a:off x="-8854" y="4726332"/>
            <a:ext cx="4254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hlinkClick r:id="rId5"/>
              </a:rPr>
              <a:t>https://docs.cntd.ru/document/1301798826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BF6521C-33C1-43F2-AFA2-D2131C24EDA9}"/>
              </a:ext>
            </a:extLst>
          </p:cNvPr>
          <p:cNvSpPr/>
          <p:nvPr/>
        </p:nvSpPr>
        <p:spPr>
          <a:xfrm>
            <a:off x="4450681" y="4681835"/>
            <a:ext cx="42543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hlinkClick r:id="rId6"/>
              </a:rPr>
              <a:t>https://docs.cntd.ru/document/1301798825</a:t>
            </a:r>
            <a:r>
              <a:rPr lang="ru-RU" sz="12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14</a:t>
            </a:r>
          </a:p>
        </p:txBody>
      </p:sp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CA40FA30-5B70-4BFC-AFE9-D943366D2E1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88588"/>
            <a:ext cx="976604" cy="976604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49D57F30-4625-4759-823A-755148D99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50681" y="401534"/>
            <a:ext cx="963658" cy="963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8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55982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BF6521C-33C1-43F2-AFA2-D2131C24EDA9}"/>
              </a:ext>
            </a:extLst>
          </p:cNvPr>
          <p:cNvSpPr/>
          <p:nvPr/>
        </p:nvSpPr>
        <p:spPr>
          <a:xfrm>
            <a:off x="1123271" y="465404"/>
            <a:ext cx="254781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  <a:hlinkClick r:id="rId3"/>
              </a:rPr>
              <a:t>https://docs.cntd.ru/document/1301798825</a:t>
            </a:r>
            <a:r>
              <a:rPr lang="ru-RU" sz="1000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ED503A-3F04-4005-80C1-F8A0129CE3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1334" y="607405"/>
            <a:ext cx="3735089" cy="422831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702920" y="8221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B583543-EAD4-4B78-8F5E-17E6D2CC43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77" y="740575"/>
            <a:ext cx="3993692" cy="409514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5690627" y="350646"/>
            <a:ext cx="1555234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6"/>
              </a:rPr>
              <a:t>https://clck.ru/3GsWW3</a:t>
            </a:r>
            <a:r>
              <a:rPr lang="ru-RU" sz="1000" dirty="0"/>
              <a:t> 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71DDF66-6209-46D6-8A3D-E654023FAC5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8223" y="588514"/>
            <a:ext cx="838200" cy="866775"/>
          </a:xfrm>
          <a:prstGeom prst="rect">
            <a:avLst/>
          </a:prstGeom>
        </p:spPr>
      </p:pic>
      <p:pic>
        <p:nvPicPr>
          <p:cNvPr id="5" name="Рисунок 4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49D57F30-4625-4759-823A-755148D995E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4217" y="473756"/>
            <a:ext cx="826348" cy="826348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6F6C369-B3A4-44DE-AC56-1CEC1A274D4B}"/>
              </a:ext>
            </a:extLst>
          </p:cNvPr>
          <p:cNvSpPr/>
          <p:nvPr/>
        </p:nvSpPr>
        <p:spPr>
          <a:xfrm>
            <a:off x="6290800" y="4792854"/>
            <a:ext cx="243047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документ</a:t>
            </a:r>
          </a:p>
        </p:txBody>
      </p:sp>
    </p:spTree>
    <p:extLst>
      <p:ext uri="{BB962C8B-B14F-4D97-AF65-F5344CB8AC3E}">
        <p14:creationId xmlns:p14="http://schemas.microsoft.com/office/powerpoint/2010/main" val="1084273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8448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826876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16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1143317" y="20057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3773010" y="1927108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3"/>
              </a:rPr>
              <a:t>https://clck.ru/3GsWW3</a:t>
            </a:r>
            <a:r>
              <a:rPr lang="ru-RU" sz="1000" dirty="0"/>
              <a:t> 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90DFDEA-D058-4554-96A3-2E2E7DD937CF}"/>
              </a:ext>
            </a:extLst>
          </p:cNvPr>
          <p:cNvGrpSpPr/>
          <p:nvPr/>
        </p:nvGrpSpPr>
        <p:grpSpPr>
          <a:xfrm>
            <a:off x="5471775" y="399071"/>
            <a:ext cx="3438036" cy="4703602"/>
            <a:chOff x="5113411" y="405191"/>
            <a:chExt cx="3438036" cy="4703602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0103175-F258-4245-A423-7278C7BCDD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13411" y="405191"/>
              <a:ext cx="3438036" cy="4703602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BEFC1895-11F9-4D92-98E4-7FE94883B6CA}"/>
                </a:ext>
              </a:extLst>
            </p:cNvPr>
            <p:cNvGrpSpPr/>
            <p:nvPr/>
          </p:nvGrpSpPr>
          <p:grpSpPr>
            <a:xfrm>
              <a:off x="5191889" y="1420319"/>
              <a:ext cx="221422" cy="1512313"/>
              <a:chOff x="3562548" y="1353512"/>
              <a:chExt cx="221422" cy="1512313"/>
            </a:xfrm>
          </p:grpSpPr>
          <p:sp>
            <p:nvSpPr>
              <p:cNvPr id="16" name="Полилиния 38">
                <a:extLst>
                  <a:ext uri="{FF2B5EF4-FFF2-40B4-BE49-F238E27FC236}">
                    <a16:creationId xmlns:a16="http://schemas.microsoft.com/office/drawing/2014/main" xmlns="" id="{6FB2FE2A-1416-4229-BD19-1D996B917E06}"/>
                  </a:ext>
                </a:extLst>
              </p:cNvPr>
              <p:cNvSpPr/>
              <p:nvPr/>
            </p:nvSpPr>
            <p:spPr>
              <a:xfrm>
                <a:off x="3562549" y="1353512"/>
                <a:ext cx="221421" cy="217666"/>
              </a:xfrm>
              <a:custGeom>
                <a:avLst/>
                <a:gdLst>
                  <a:gd name="connsiteX0" fmla="*/ 1498600 w 1701800"/>
                  <a:gd name="connsiteY0" fmla="*/ 0 h 1341120"/>
                  <a:gd name="connsiteX1" fmla="*/ 1701800 w 1701800"/>
                  <a:gd name="connsiteY1" fmla="*/ 203200 h 1341120"/>
                  <a:gd name="connsiteX2" fmla="*/ 563880 w 1701800"/>
                  <a:gd name="connsiteY2" fmla="*/ 1341120 h 1341120"/>
                  <a:gd name="connsiteX3" fmla="*/ 0 w 1701800"/>
                  <a:gd name="connsiteY3" fmla="*/ 777240 h 1341120"/>
                  <a:gd name="connsiteX4" fmla="*/ 195580 w 1701800"/>
                  <a:gd name="connsiteY4" fmla="*/ 581660 h 1341120"/>
                  <a:gd name="connsiteX5" fmla="*/ 558800 w 1701800"/>
                  <a:gd name="connsiteY5" fmla="*/ 944880 h 1341120"/>
                  <a:gd name="connsiteX6" fmla="*/ 1498600 w 1701800"/>
                  <a:gd name="connsiteY6" fmla="*/ 0 h 134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0" h="1341120">
                    <a:moveTo>
                      <a:pt x="1498600" y="0"/>
                    </a:moveTo>
                    <a:lnTo>
                      <a:pt x="1701800" y="203200"/>
                    </a:lnTo>
                    <a:lnTo>
                      <a:pt x="563880" y="1341120"/>
                    </a:lnTo>
                    <a:lnTo>
                      <a:pt x="0" y="777240"/>
                    </a:lnTo>
                    <a:lnTo>
                      <a:pt x="195580" y="581660"/>
                    </a:lnTo>
                    <a:lnTo>
                      <a:pt x="558800" y="944880"/>
                    </a:lnTo>
                    <a:lnTo>
                      <a:pt x="1498600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127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Полилиния 38">
                <a:extLst>
                  <a:ext uri="{FF2B5EF4-FFF2-40B4-BE49-F238E27FC236}">
                    <a16:creationId xmlns:a16="http://schemas.microsoft.com/office/drawing/2014/main" xmlns="" id="{A4E09EB6-DF71-43A7-97C3-D7FE42883032}"/>
                  </a:ext>
                </a:extLst>
              </p:cNvPr>
              <p:cNvSpPr/>
              <p:nvPr/>
            </p:nvSpPr>
            <p:spPr>
              <a:xfrm>
                <a:off x="3562548" y="2648159"/>
                <a:ext cx="221421" cy="217666"/>
              </a:xfrm>
              <a:custGeom>
                <a:avLst/>
                <a:gdLst>
                  <a:gd name="connsiteX0" fmla="*/ 1498600 w 1701800"/>
                  <a:gd name="connsiteY0" fmla="*/ 0 h 1341120"/>
                  <a:gd name="connsiteX1" fmla="*/ 1701800 w 1701800"/>
                  <a:gd name="connsiteY1" fmla="*/ 203200 h 1341120"/>
                  <a:gd name="connsiteX2" fmla="*/ 563880 w 1701800"/>
                  <a:gd name="connsiteY2" fmla="*/ 1341120 h 1341120"/>
                  <a:gd name="connsiteX3" fmla="*/ 0 w 1701800"/>
                  <a:gd name="connsiteY3" fmla="*/ 777240 h 1341120"/>
                  <a:gd name="connsiteX4" fmla="*/ 195580 w 1701800"/>
                  <a:gd name="connsiteY4" fmla="*/ 581660 h 1341120"/>
                  <a:gd name="connsiteX5" fmla="*/ 558800 w 1701800"/>
                  <a:gd name="connsiteY5" fmla="*/ 944880 h 1341120"/>
                  <a:gd name="connsiteX6" fmla="*/ 1498600 w 1701800"/>
                  <a:gd name="connsiteY6" fmla="*/ 0 h 1341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01800" h="1341120">
                    <a:moveTo>
                      <a:pt x="1498600" y="0"/>
                    </a:moveTo>
                    <a:lnTo>
                      <a:pt x="1701800" y="203200"/>
                    </a:lnTo>
                    <a:lnTo>
                      <a:pt x="563880" y="1341120"/>
                    </a:lnTo>
                    <a:lnTo>
                      <a:pt x="0" y="777240"/>
                    </a:lnTo>
                    <a:lnTo>
                      <a:pt x="195580" y="581660"/>
                    </a:lnTo>
                    <a:lnTo>
                      <a:pt x="558800" y="944880"/>
                    </a:lnTo>
                    <a:lnTo>
                      <a:pt x="1498600" y="0"/>
                    </a:lnTo>
                    <a:close/>
                  </a:path>
                </a:pathLst>
              </a:custGeom>
              <a:solidFill>
                <a:srgbClr val="C00000"/>
              </a:solidFill>
              <a:ln w="6350">
                <a:solidFill>
                  <a:srgbClr val="12716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sz="2000">
                  <a:solidFill>
                    <a:srgbClr val="FF0000"/>
                  </a:solidFill>
                </a:endParaRPr>
              </a:p>
            </p:txBody>
          </p:sp>
        </p:grp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C333768A-F552-4A35-B6CE-9BD14A303EC9}"/>
              </a:ext>
            </a:extLst>
          </p:cNvPr>
          <p:cNvGrpSpPr/>
          <p:nvPr/>
        </p:nvGrpSpPr>
        <p:grpSpPr>
          <a:xfrm>
            <a:off x="514601" y="447767"/>
            <a:ext cx="3103756" cy="3092261"/>
            <a:chOff x="157809" y="1585998"/>
            <a:chExt cx="3103756" cy="309226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78ED503A-3F04-4005-80C1-F8A0129CE3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26916" r="16958"/>
            <a:stretch/>
          </p:blipFill>
          <p:spPr>
            <a:xfrm>
              <a:off x="157809" y="1585998"/>
              <a:ext cx="3103756" cy="3092261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xmlns="" id="{926DEC4F-4DDA-490C-B1A5-10CE942F0461}"/>
                </a:ext>
              </a:extLst>
            </p:cNvPr>
            <p:cNvSpPr/>
            <p:nvPr/>
          </p:nvSpPr>
          <p:spPr>
            <a:xfrm>
              <a:off x="371192" y="3495880"/>
              <a:ext cx="1025751" cy="152650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71DDF66-6209-46D6-8A3D-E654023FAC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3469" y="1083606"/>
            <a:ext cx="730141" cy="75503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9E18B26-69A1-4050-A7A3-873121FB5A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070" y="2753040"/>
            <a:ext cx="2525593" cy="1594255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0F2961E-2A88-422D-8BF6-F5EB91C72F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0072" y="4333741"/>
            <a:ext cx="2477862" cy="501982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6F6C369-B3A4-44DE-AC56-1CEC1A274D4B}"/>
              </a:ext>
            </a:extLst>
          </p:cNvPr>
          <p:cNvSpPr/>
          <p:nvPr/>
        </p:nvSpPr>
        <p:spPr>
          <a:xfrm>
            <a:off x="46574" y="691660"/>
            <a:ext cx="383503" cy="4452223"/>
          </a:xfrm>
          <a:prstGeom prst="rect">
            <a:avLst/>
          </a:prstGeom>
          <a:ln w="127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wordArtVert" wrap="square">
            <a:spAutoFit/>
          </a:bodyPr>
          <a:lstStyle/>
          <a:p>
            <a:pPr algn="ctr">
              <a:defRPr/>
            </a:pPr>
            <a:r>
              <a:rPr lang="ru-RU" sz="1200" b="1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Интерактивный документ</a:t>
            </a:r>
          </a:p>
        </p:txBody>
      </p:sp>
    </p:spTree>
    <p:extLst>
      <p:ext uri="{BB962C8B-B14F-4D97-AF65-F5344CB8AC3E}">
        <p14:creationId xmlns:p14="http://schemas.microsoft.com/office/powerpoint/2010/main" val="345246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8448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111466" y="-13164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Базовый уровень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7454950" y="40827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3"/>
              </a:rPr>
              <a:t>https://clck.ru/3GsWW3</a:t>
            </a:r>
            <a:r>
              <a:rPr lang="ru-RU" sz="1000" dirty="0"/>
              <a:t> 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90DFDEA-D058-4554-96A3-2E2E7DD937CF}"/>
              </a:ext>
            </a:extLst>
          </p:cNvPr>
          <p:cNvGrpSpPr/>
          <p:nvPr/>
        </p:nvGrpSpPr>
        <p:grpSpPr>
          <a:xfrm>
            <a:off x="-11005" y="271618"/>
            <a:ext cx="3439100" cy="1230472"/>
            <a:chOff x="5174179" y="1338085"/>
            <a:chExt cx="3606178" cy="130897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0103175-F258-4245-A423-7278C7BCD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19834" r="-4891" b="52337"/>
            <a:stretch/>
          </p:blipFill>
          <p:spPr>
            <a:xfrm>
              <a:off x="5174179" y="1338085"/>
              <a:ext cx="3606178" cy="1308975"/>
            </a:xfrm>
            <a:prstGeom prst="rect">
              <a:avLst/>
            </a:prstGeom>
          </p:spPr>
        </p:pic>
        <p:sp>
          <p:nvSpPr>
            <p:cNvPr id="16" name="Полилиния 38">
              <a:extLst>
                <a:ext uri="{FF2B5EF4-FFF2-40B4-BE49-F238E27FC236}">
                  <a16:creationId xmlns:a16="http://schemas.microsoft.com/office/drawing/2014/main" xmlns="" id="{6FB2FE2A-1416-4229-BD19-1D996B917E06}"/>
                </a:ext>
              </a:extLst>
            </p:cNvPr>
            <p:cNvSpPr/>
            <p:nvPr/>
          </p:nvSpPr>
          <p:spPr>
            <a:xfrm>
              <a:off x="5191890" y="1420319"/>
              <a:ext cx="221421" cy="217666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FF0000"/>
                </a:solidFill>
              </a:endParaRPr>
            </a:p>
          </p:txBody>
        </p: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68295F0-71A4-4828-A18D-C65E60F000A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35"/>
          <a:stretch/>
        </p:blipFill>
        <p:spPr>
          <a:xfrm>
            <a:off x="32467" y="1502090"/>
            <a:ext cx="4188700" cy="3609719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5F3B63-4A17-42AF-B5D3-56A628DE6B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53345" y="934686"/>
            <a:ext cx="4958188" cy="3274127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688DFA9-4BA5-465E-B284-3FCC56E4D53C}"/>
              </a:ext>
            </a:extLst>
          </p:cNvPr>
          <p:cNvSpPr/>
          <p:nvPr/>
        </p:nvSpPr>
        <p:spPr>
          <a:xfrm>
            <a:off x="3771304" y="371349"/>
            <a:ext cx="38892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Алгебра и начала математического анализа</a:t>
            </a:r>
          </a:p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Содержание обучения в 10 классе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E073A2A1-AE8E-4844-8D37-7E29BEF17967}"/>
              </a:ext>
            </a:extLst>
          </p:cNvPr>
          <p:cNvSpPr/>
          <p:nvPr/>
        </p:nvSpPr>
        <p:spPr>
          <a:xfrm>
            <a:off x="438587" y="854452"/>
            <a:ext cx="2767749" cy="2486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063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8448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18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1143317" y="20057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7454950" y="40827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3"/>
              </a:rPr>
              <a:t>https://clck.ru/3GsWW3</a:t>
            </a:r>
            <a:r>
              <a:rPr lang="ru-RU" sz="1000" dirty="0"/>
              <a:t> 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90DFDEA-D058-4554-96A3-2E2E7DD937CF}"/>
              </a:ext>
            </a:extLst>
          </p:cNvPr>
          <p:cNvGrpSpPr/>
          <p:nvPr/>
        </p:nvGrpSpPr>
        <p:grpSpPr>
          <a:xfrm>
            <a:off x="60991" y="441706"/>
            <a:ext cx="3606178" cy="1308975"/>
            <a:chOff x="5174179" y="1338085"/>
            <a:chExt cx="3606178" cy="130897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0103175-F258-4245-A423-7278C7BCD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19834" r="-4891" b="52337"/>
            <a:stretch/>
          </p:blipFill>
          <p:spPr>
            <a:xfrm>
              <a:off x="5174179" y="1338085"/>
              <a:ext cx="3606178" cy="1308975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Полилиния 38">
              <a:extLst>
                <a:ext uri="{FF2B5EF4-FFF2-40B4-BE49-F238E27FC236}">
                  <a16:creationId xmlns:a16="http://schemas.microsoft.com/office/drawing/2014/main" xmlns="" id="{6FB2FE2A-1416-4229-BD19-1D996B917E06}"/>
                </a:ext>
              </a:extLst>
            </p:cNvPr>
            <p:cNvSpPr/>
            <p:nvPr/>
          </p:nvSpPr>
          <p:spPr>
            <a:xfrm>
              <a:off x="5191890" y="1420319"/>
              <a:ext cx="221421" cy="217666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FF0000"/>
                </a:solidFill>
              </a:endParaRPr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B1B9C988-CECC-4DC6-BEBC-D25F1616CDB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982" b="32742"/>
          <a:stretch/>
        </p:blipFill>
        <p:spPr>
          <a:xfrm>
            <a:off x="60991" y="1809912"/>
            <a:ext cx="4698905" cy="3254522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2013C1-20AF-4B1F-A186-BD1C52B452C7}"/>
              </a:ext>
            </a:extLst>
          </p:cNvPr>
          <p:cNvSpPr/>
          <p:nvPr/>
        </p:nvSpPr>
        <p:spPr>
          <a:xfrm>
            <a:off x="3431667" y="355954"/>
            <a:ext cx="53930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Алгебра и начала математического анализа</a:t>
            </a:r>
          </a:p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Содержание обучения в 11 классе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DE9C7C-8070-4571-B32A-F34715CECF7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082"/>
          <a:stretch/>
        </p:blipFill>
        <p:spPr>
          <a:xfrm>
            <a:off x="3431667" y="811528"/>
            <a:ext cx="4698905" cy="1693149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3A1B7D3-676E-480B-9570-52177E0EBF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0686" y="2522783"/>
            <a:ext cx="4893314" cy="2285641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502738B7-718A-489D-85A5-ED4FDDC446AB}"/>
              </a:ext>
            </a:extLst>
          </p:cNvPr>
          <p:cNvSpPr/>
          <p:nvPr/>
        </p:nvSpPr>
        <p:spPr>
          <a:xfrm>
            <a:off x="500552" y="1077958"/>
            <a:ext cx="2767749" cy="2486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6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8448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1143317" y="20057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7454950" y="40827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3"/>
              </a:rPr>
              <a:t>https://clck.ru/3GsWW3</a:t>
            </a:r>
            <a:r>
              <a:rPr lang="ru-RU" sz="1000" dirty="0"/>
              <a:t> 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90DFDEA-D058-4554-96A3-2E2E7DD937CF}"/>
              </a:ext>
            </a:extLst>
          </p:cNvPr>
          <p:cNvGrpSpPr/>
          <p:nvPr/>
        </p:nvGrpSpPr>
        <p:grpSpPr>
          <a:xfrm>
            <a:off x="-11005" y="271618"/>
            <a:ext cx="3439100" cy="1230472"/>
            <a:chOff x="5174179" y="1338085"/>
            <a:chExt cx="3606178" cy="130897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0103175-F258-4245-A423-7278C7BCD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19834" r="-4891" b="52337"/>
            <a:stretch/>
          </p:blipFill>
          <p:spPr>
            <a:xfrm>
              <a:off x="5174179" y="1338085"/>
              <a:ext cx="3606178" cy="1308975"/>
            </a:xfrm>
            <a:prstGeom prst="rect">
              <a:avLst/>
            </a:prstGeom>
          </p:spPr>
        </p:pic>
        <p:sp>
          <p:nvSpPr>
            <p:cNvPr id="16" name="Полилиния 38">
              <a:extLst>
                <a:ext uri="{FF2B5EF4-FFF2-40B4-BE49-F238E27FC236}">
                  <a16:creationId xmlns:a16="http://schemas.microsoft.com/office/drawing/2014/main" xmlns="" id="{6FB2FE2A-1416-4229-BD19-1D996B917E06}"/>
                </a:ext>
              </a:extLst>
            </p:cNvPr>
            <p:cNvSpPr/>
            <p:nvPr/>
          </p:nvSpPr>
          <p:spPr>
            <a:xfrm>
              <a:off x="5191890" y="1420319"/>
              <a:ext cx="221421" cy="217666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FF0000"/>
                </a:solidFill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688DFA9-4BA5-465E-B284-3FCC56E4D53C}"/>
              </a:ext>
            </a:extLst>
          </p:cNvPr>
          <p:cNvSpPr/>
          <p:nvPr/>
        </p:nvSpPr>
        <p:spPr>
          <a:xfrm>
            <a:off x="3570602" y="271618"/>
            <a:ext cx="376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Геометрия</a:t>
            </a:r>
          </a:p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111.8.2. Содержание обучения в 10 классе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E073A2A1-AE8E-4844-8D37-7E29BEF17967}"/>
              </a:ext>
            </a:extLst>
          </p:cNvPr>
          <p:cNvSpPr/>
          <p:nvPr/>
        </p:nvSpPr>
        <p:spPr>
          <a:xfrm>
            <a:off x="438587" y="1080912"/>
            <a:ext cx="2767749" cy="2078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BC8A9CD-EFE8-417D-98A6-103950FA921E}"/>
              </a:ext>
            </a:extLst>
          </p:cNvPr>
          <p:cNvSpPr/>
          <p:nvPr/>
        </p:nvSpPr>
        <p:spPr>
          <a:xfrm>
            <a:off x="98550" y="1476291"/>
            <a:ext cx="4572000" cy="3647152"/>
          </a:xfrm>
          <a:prstGeom prst="rect">
            <a:avLst/>
          </a:prstGeom>
          <a:ln w="12700">
            <a:solidFill>
              <a:srgbClr val="12716B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111.8.2.1. Прямые и плоскости в пространстве.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стереометрии. Точка, прямая, плоскость, пространство. Понятие об аксиоматическом построении стереометрии: аксиомы стереометрии и следствия из них.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Взаимное расположение прямых в пространстве: пересекающиеся, параллельные и скрещивающиеся прямые. Параллельность прямых и плоскостей в пространстве: параллельные прямые в пространстве, параллельность трех прямых, параллельность прямой и плоскости. Углы с </a:t>
            </a:r>
            <a:r>
              <a:rPr lang="ru-RU" sz="1100" dirty="0" err="1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сонаправленными</a:t>
            </a:r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сторонами, угол между прямыми в пространстве. Параллельность плоскостей: параллельные плоскости, свойства параллельных плоскостей. Простейшие пространственные фигуры на плоскости: тетраэдр, куб, параллелепипед, построение сечений.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Перпендикулярность прямой и плоскости: перпендикулярные прямые в пространстве, прямые параллельные и перпендикулярные к плоскости, признак перпендикулярности прямой и плоскости, теорема о прямой перпендикулярной плоскости. Углы в пространстве: угол между прямой и плоскостью, двугранный угол, линейный угол двугранного угла. Перпендикуляр и наклонные: расстояние от точки до плоскости, расстояние от прямой до плоскости, проекция фигуры на плоскость. Перпендикулярность плоскостей: признак перпендикулярности двух плоскостей. Теорема о трех перпендикулярах.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2A89458A-6C25-4C18-B5CC-0CF6F5E2A92F}"/>
              </a:ext>
            </a:extLst>
          </p:cNvPr>
          <p:cNvSpPr/>
          <p:nvPr/>
        </p:nvSpPr>
        <p:spPr>
          <a:xfrm>
            <a:off x="4780105" y="819239"/>
            <a:ext cx="4265345" cy="4324261"/>
          </a:xfrm>
          <a:prstGeom prst="rect">
            <a:avLst/>
          </a:prstGeom>
          <a:ln w="12700">
            <a:solidFill>
              <a:srgbClr val="12716B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111.8.2.2. Многогранники.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многогранника, основные элементы многогранника, выпуклые и невыпуклые многогранники, развертка многогранника. Призма: n-угольная призма, грани и основания призмы, прямая и наклонная призмы, боковая и полная поверхность призмы. Параллелепипед, прямоугольный параллелепипед и его свойства. Пирамида: n-угольная пирамида, грани и основание пирамиды, боковая и полная поверхность пирамиды, правильная и усеченная пирамида. Элементы призмы и пирамиды. Правильные многогранники: понятие правильного многогранника, правильная призма и правильная пирамида, правильная треугольная пирамида и правильный тетраэдр, куб. Представление о правильных многогранниках: октаэдр, додекаэдр и икосаэдр. Сечения призмы и пирамиды.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Симметрия в пространстве: симметрия относительно точки, прямой, плоскости. Элементы симметрии в пирамидах, параллелепипедах, правильных многогранниках.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Вычисление элементов многогранников: ребра, диагонали, углы. Площадь боковой поверхности и полной поверхности прямой призмы, площадь оснований, теорема о боковой поверхности прямой призмы. Площадь боковой поверхности и поверхности правильной пирамиды, теорема о площади усеченной пирамиды. Понятие об объеме. Объем пирамиды, призмы.</a:t>
            </a:r>
          </a:p>
          <a:p>
            <a:pPr algn="just"/>
            <a:r>
              <a:rPr lang="ru-RU" sz="11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Подобные тела в пространстве. Соотношения между площадями поверхностей, объемами подобных тел.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192456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3466" y="0"/>
            <a:ext cx="9529763" cy="512762"/>
          </a:xfrm>
        </p:spPr>
        <p:txBody>
          <a:bodyPr/>
          <a:lstStyle/>
          <a:p>
            <a:r>
              <a:rPr lang="ru-RU" sz="2800" dirty="0"/>
              <a:t>Программа экскурса (06.03.2025)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20DC4AA-BFF0-42B5-B071-D07F3B67A4BC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xmlns="" id="{C879F5FE-694B-40EA-AD80-0E278949C05D}"/>
              </a:ext>
            </a:extLst>
          </p:cNvPr>
          <p:cNvGraphicFramePr/>
          <p:nvPr>
            <p:extLst/>
          </p:nvPr>
        </p:nvGraphicFramePr>
        <p:xfrm>
          <a:off x="368967" y="452501"/>
          <a:ext cx="8406065" cy="46071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083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8448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1143317" y="20057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7454950" y="40827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3"/>
              </a:rPr>
              <a:t>https://clck.ru/3GsWW3</a:t>
            </a:r>
            <a:r>
              <a:rPr lang="ru-RU" sz="1000" dirty="0"/>
              <a:t> 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90DFDEA-D058-4554-96A3-2E2E7DD937CF}"/>
              </a:ext>
            </a:extLst>
          </p:cNvPr>
          <p:cNvGrpSpPr/>
          <p:nvPr/>
        </p:nvGrpSpPr>
        <p:grpSpPr>
          <a:xfrm>
            <a:off x="-11005" y="425519"/>
            <a:ext cx="3439100" cy="1230472"/>
            <a:chOff x="5174179" y="1338085"/>
            <a:chExt cx="3606178" cy="130897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0103175-F258-4245-A423-7278C7BCD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19834" r="-4891" b="52337"/>
            <a:stretch/>
          </p:blipFill>
          <p:spPr>
            <a:xfrm>
              <a:off x="5174179" y="1338085"/>
              <a:ext cx="3606178" cy="1308975"/>
            </a:xfrm>
            <a:prstGeom prst="rect">
              <a:avLst/>
            </a:prstGeom>
          </p:spPr>
        </p:pic>
        <p:sp>
          <p:nvSpPr>
            <p:cNvPr id="16" name="Полилиния 38">
              <a:extLst>
                <a:ext uri="{FF2B5EF4-FFF2-40B4-BE49-F238E27FC236}">
                  <a16:creationId xmlns:a16="http://schemas.microsoft.com/office/drawing/2014/main" xmlns="" id="{6FB2FE2A-1416-4229-BD19-1D996B917E06}"/>
                </a:ext>
              </a:extLst>
            </p:cNvPr>
            <p:cNvSpPr/>
            <p:nvPr/>
          </p:nvSpPr>
          <p:spPr>
            <a:xfrm>
              <a:off x="5191890" y="1420319"/>
              <a:ext cx="221421" cy="217666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FF0000"/>
                </a:solidFill>
              </a:endParaRPr>
            </a:p>
          </p:txBody>
        </p:sp>
      </p:grp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9688DFA9-4BA5-465E-B284-3FCC56E4D53C}"/>
              </a:ext>
            </a:extLst>
          </p:cNvPr>
          <p:cNvSpPr/>
          <p:nvPr/>
        </p:nvSpPr>
        <p:spPr>
          <a:xfrm>
            <a:off x="3950151" y="653936"/>
            <a:ext cx="30732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Геометрия</a:t>
            </a:r>
          </a:p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Содержание обучения в 11 классе</a:t>
            </a:r>
            <a:endParaRPr lang="ru-RU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xmlns="" id="{E073A2A1-AE8E-4844-8D37-7E29BEF17967}"/>
              </a:ext>
            </a:extLst>
          </p:cNvPr>
          <p:cNvSpPr/>
          <p:nvPr/>
        </p:nvSpPr>
        <p:spPr>
          <a:xfrm>
            <a:off x="438587" y="1234813"/>
            <a:ext cx="2767749" cy="207868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C679CC55-9704-4ED0-9589-4DC97ED2AB58}"/>
              </a:ext>
            </a:extLst>
          </p:cNvPr>
          <p:cNvSpPr/>
          <p:nvPr/>
        </p:nvSpPr>
        <p:spPr>
          <a:xfrm>
            <a:off x="98550" y="1851005"/>
            <a:ext cx="5871202" cy="3231654"/>
          </a:xfrm>
          <a:prstGeom prst="rect">
            <a:avLst/>
          </a:prstGeom>
          <a:ln w="12700">
            <a:solidFill>
              <a:srgbClr val="12716B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111.8.3.1. Тела вращения.</a:t>
            </a:r>
          </a:p>
          <a:p>
            <a:pPr algn="just"/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Цилиндрическая поверхность, образующие цилиндрической поверхности, ось цилиндрической поверхности. Цилиндр: основания и боковая поверхность, образующая и ось, площадь боковой и полной поверхности.</a:t>
            </a: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Коническая поверхность, образующие конической поверхности, ось и вершина конической поверхности. Конус: основание и вершина, образующая и ось, площадь боковой и полной поверхности. Усеченный конус: образующие и высота, основания и боковая поверхность.</a:t>
            </a: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Сфера и шар: центр, радиус, диаметр, площадь поверхности сферы. Взаимное расположение сферы и плоскости, касательная плоскость к сфере, площадь сферы.</a:t>
            </a: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тел вращения на плоскости. Развертка цилиндра и конуса.</a:t>
            </a: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Комбинации тел вращения и многогранников. Многогранник, описанный около сферы, сфера, вписанная в многогранник, или тело вращения.</a:t>
            </a: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об объеме. Основные свойства объемов тел. Теорема об объеме прямоугольного параллелепипеда и следствия из нее. Объем цилиндра, конуса. Объем шара и площадь сферы.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2508063-B93F-4CA3-8959-8813EACA5481}"/>
              </a:ext>
            </a:extLst>
          </p:cNvPr>
          <p:cNvSpPr/>
          <p:nvPr/>
        </p:nvSpPr>
        <p:spPr>
          <a:xfrm>
            <a:off x="6079307" y="1386731"/>
            <a:ext cx="2966143" cy="3416320"/>
          </a:xfrm>
          <a:prstGeom prst="rect">
            <a:avLst/>
          </a:prstGeom>
          <a:ln w="12700">
            <a:solidFill>
              <a:srgbClr val="12716B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111.8.3.2. Векторы и координаты в пространстве.</a:t>
            </a:r>
          </a:p>
          <a:p>
            <a:endParaRPr lang="ru-RU" sz="1200" dirty="0">
              <a:solidFill>
                <a:schemeClr val="bg1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solidFill>
                  <a:schemeClr val="bg1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Вектор на плоскости и в пространстве. Сложение и вычитание векторов. Умножение вектора на число. Разложение вектора по трем некомпланарным векторам. Правило параллелепипеда. Решение задач, связанных с применением правил действий с векторами. Прямоугольная система координат в пространстве. Координаты вектора. Простейшие задачи в координатах. Угол между векторами. Скалярное произведение векторов. Вычисление углов между прямыми и плоскостями.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Координатно-векторный метод при решении геометрических задач.</a:t>
            </a:r>
          </a:p>
        </p:txBody>
      </p:sp>
    </p:spTree>
    <p:extLst>
      <p:ext uri="{BB962C8B-B14F-4D97-AF65-F5344CB8AC3E}">
        <p14:creationId xmlns:p14="http://schemas.microsoft.com/office/powerpoint/2010/main" val="380901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2490065" y="-115760"/>
            <a:ext cx="5393009" cy="402808"/>
          </a:xfrm>
        </p:spPr>
        <p:txBody>
          <a:bodyPr>
            <a:noAutofit/>
          </a:bodyPr>
          <a:lstStyle/>
          <a:p>
            <a:r>
              <a:rPr lang="ru-RU" sz="2800" b="0" dirty="0"/>
              <a:t>Нормативные документы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1013428" y="178378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953207" y="3746411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1013428" y="284947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13428" y="398448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FFD33EC-2038-41F4-847A-F6378D628F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21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EFC04297-739D-4A81-9DDE-77E6632C769A}"/>
              </a:ext>
            </a:extLst>
          </p:cNvPr>
          <p:cNvSpPr/>
          <p:nvPr/>
        </p:nvSpPr>
        <p:spPr>
          <a:xfrm>
            <a:off x="1143317" y="20057"/>
            <a:ext cx="11160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11B42A2-4A7C-47FA-BC41-8CEF92B1FB62}"/>
              </a:ext>
            </a:extLst>
          </p:cNvPr>
          <p:cNvSpPr/>
          <p:nvPr/>
        </p:nvSpPr>
        <p:spPr>
          <a:xfrm>
            <a:off x="7454950" y="40827"/>
            <a:ext cx="159050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000" dirty="0">
                <a:hlinkClick r:id="rId3"/>
              </a:rPr>
              <a:t>https://clck.ru/3GsWW3</a:t>
            </a:r>
            <a:r>
              <a:rPr lang="ru-RU" sz="1000" dirty="0"/>
              <a:t>  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A90DFDEA-D058-4554-96A3-2E2E7DD937CF}"/>
              </a:ext>
            </a:extLst>
          </p:cNvPr>
          <p:cNvGrpSpPr/>
          <p:nvPr/>
        </p:nvGrpSpPr>
        <p:grpSpPr>
          <a:xfrm>
            <a:off x="0" y="351786"/>
            <a:ext cx="3759998" cy="1432002"/>
            <a:chOff x="5174179" y="1338085"/>
            <a:chExt cx="3606178" cy="130897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B0103175-F258-4245-A423-7278C7BCDD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1" t="19834" r="-4891" b="52337"/>
            <a:stretch/>
          </p:blipFill>
          <p:spPr>
            <a:xfrm>
              <a:off x="5174179" y="1338085"/>
              <a:ext cx="3606178" cy="1308975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Полилиния 38">
              <a:extLst>
                <a:ext uri="{FF2B5EF4-FFF2-40B4-BE49-F238E27FC236}">
                  <a16:creationId xmlns:a16="http://schemas.microsoft.com/office/drawing/2014/main" xmlns="" id="{6FB2FE2A-1416-4229-BD19-1D996B917E06}"/>
                </a:ext>
              </a:extLst>
            </p:cNvPr>
            <p:cNvSpPr/>
            <p:nvPr/>
          </p:nvSpPr>
          <p:spPr>
            <a:xfrm>
              <a:off x="5191890" y="1420319"/>
              <a:ext cx="221421" cy="217666"/>
            </a:xfrm>
            <a:custGeom>
              <a:avLst/>
              <a:gdLst>
                <a:gd name="connsiteX0" fmla="*/ 1498600 w 1701800"/>
                <a:gd name="connsiteY0" fmla="*/ 0 h 1341120"/>
                <a:gd name="connsiteX1" fmla="*/ 1701800 w 1701800"/>
                <a:gd name="connsiteY1" fmla="*/ 203200 h 1341120"/>
                <a:gd name="connsiteX2" fmla="*/ 563880 w 1701800"/>
                <a:gd name="connsiteY2" fmla="*/ 1341120 h 1341120"/>
                <a:gd name="connsiteX3" fmla="*/ 0 w 1701800"/>
                <a:gd name="connsiteY3" fmla="*/ 777240 h 1341120"/>
                <a:gd name="connsiteX4" fmla="*/ 195580 w 1701800"/>
                <a:gd name="connsiteY4" fmla="*/ 581660 h 1341120"/>
                <a:gd name="connsiteX5" fmla="*/ 558800 w 1701800"/>
                <a:gd name="connsiteY5" fmla="*/ 944880 h 1341120"/>
                <a:gd name="connsiteX6" fmla="*/ 1498600 w 1701800"/>
                <a:gd name="connsiteY6" fmla="*/ 0 h 1341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01800" h="1341120">
                  <a:moveTo>
                    <a:pt x="1498600" y="0"/>
                  </a:moveTo>
                  <a:lnTo>
                    <a:pt x="1701800" y="203200"/>
                  </a:lnTo>
                  <a:lnTo>
                    <a:pt x="563880" y="1341120"/>
                  </a:lnTo>
                  <a:lnTo>
                    <a:pt x="0" y="777240"/>
                  </a:lnTo>
                  <a:lnTo>
                    <a:pt x="195580" y="581660"/>
                  </a:lnTo>
                  <a:lnTo>
                    <a:pt x="558800" y="944880"/>
                  </a:lnTo>
                  <a:lnTo>
                    <a:pt x="1498600" y="0"/>
                  </a:lnTo>
                  <a:close/>
                </a:path>
              </a:pathLst>
            </a:custGeom>
            <a:solidFill>
              <a:srgbClr val="C00000"/>
            </a:solidFill>
            <a:ln w="63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000">
                <a:solidFill>
                  <a:srgbClr val="FF0000"/>
                </a:solidFill>
              </a:endParaRPr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2D2013C1-20AF-4B1F-A186-BD1C52B452C7}"/>
              </a:ext>
            </a:extLst>
          </p:cNvPr>
          <p:cNvSpPr/>
          <p:nvPr/>
        </p:nvSpPr>
        <p:spPr>
          <a:xfrm>
            <a:off x="3431667" y="355954"/>
            <a:ext cx="539300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Вероятность и статистика</a:t>
            </a: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xmlns="" id="{502738B7-718A-489D-85A5-ED4FDDC446AB}"/>
              </a:ext>
            </a:extLst>
          </p:cNvPr>
          <p:cNvSpPr/>
          <p:nvPr/>
        </p:nvSpPr>
        <p:spPr>
          <a:xfrm>
            <a:off x="455391" y="1499189"/>
            <a:ext cx="2767749" cy="248654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F7427DF-090D-40D7-A9B4-24E9A0E7C197}"/>
              </a:ext>
            </a:extLst>
          </p:cNvPr>
          <p:cNvSpPr/>
          <p:nvPr/>
        </p:nvSpPr>
        <p:spPr>
          <a:xfrm>
            <a:off x="101325" y="1940873"/>
            <a:ext cx="3557347" cy="3155094"/>
          </a:xfrm>
          <a:prstGeom prst="rect">
            <a:avLst/>
          </a:prstGeom>
          <a:ln w="19050">
            <a:solidFill>
              <a:srgbClr val="12716B"/>
            </a:solidFill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2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111.9.3. Содержание обучения в 11 классе.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Числовые характеристики случайных величин: математическое ожидание, дисперсия и стандартное отклонение. Примеры применения математического ожидания, в том числе в задачах из повседневной жизни. Математическое ожидание бинарной случайной величины. Математическое ожидание суммы случайных величин. Математическое ожидание и дисперсия геометрического и биномиального распределений.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Закон больших чисел и его роль в науке, природе и обществе. Выборочный метод исследований.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Примеры непрерывных случайных величин. Понятие о плотности распределения. Задачи, приводящие к нормальному распределению. Понятие о нормальном распределении.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1EA48022-89EF-46C1-83C5-967AC6EF0513}"/>
              </a:ext>
            </a:extLst>
          </p:cNvPr>
          <p:cNvSpPr/>
          <p:nvPr/>
        </p:nvSpPr>
        <p:spPr>
          <a:xfrm>
            <a:off x="3789600" y="732637"/>
            <a:ext cx="5221752" cy="4119846"/>
          </a:xfrm>
          <a:prstGeom prst="rect">
            <a:avLst/>
          </a:prstGeom>
          <a:ln>
            <a:solidFill>
              <a:srgbClr val="12716B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2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11.9.2. Содержание обучения в 10 классе.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Представление данных с помощью таблиц и диаграмм. Среднее арифметическое, медиана, наибольшее и наименьшее значения, размах, дисперсия и стандартное отклонение числовых наборов.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Случайные эксперименты (опыты) и случайные события. Элементарные события (исходы). Вероятность случайного события. Близость частоты и вероятности событий. Случайные опыты с равновозможными элементарными событиями. Вероятности событий в опытах с равновозможными элементарными событиями.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Операции над событиями: пересечение, объединение, противоположные события. Диаграммы Эйлера. Формула сложения вероятностей.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Условная вероятность. Умножение вероятностей. Дерево случайного эксперимента. Формула полной вероятности. Независимые события.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Комбинаторное правило умножения. Перестановки и факториал. Число сочетаний. Треугольник Паскаля. Формула бинома Ньютона.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Бинарный случайный опыт (испытание), успех и неудача. Независимые испытания. Серия независимых испытаний до первого успеха. Серия независимых испытаний Бернулли.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Случайная величина. Распределение вероятностей. Диаграмма распределения. Примеры распределений, в том числе геометрическое и биномиальное.</a:t>
            </a:r>
          </a:p>
        </p:txBody>
      </p:sp>
    </p:spTree>
    <p:extLst>
      <p:ext uri="{BB962C8B-B14F-4D97-AF65-F5344CB8AC3E}">
        <p14:creationId xmlns:p14="http://schemas.microsoft.com/office/powerpoint/2010/main" val="128870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CFE82E8-9345-4531-83E2-0B86DC917213}"/>
              </a:ext>
            </a:extLst>
          </p:cNvPr>
          <p:cNvSpPr/>
          <p:nvPr/>
        </p:nvSpPr>
        <p:spPr>
          <a:xfrm>
            <a:off x="1307044" y="857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СОО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6FCC20-D594-4EA5-AE7E-DAC47B00A2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22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543FF74-0DF1-44BD-A6B0-CE4B5C13C3DD}"/>
              </a:ext>
            </a:extLst>
          </p:cNvPr>
          <p:cNvSpPr/>
          <p:nvPr/>
        </p:nvSpPr>
        <p:spPr>
          <a:xfrm>
            <a:off x="3213720" y="406928"/>
            <a:ext cx="22797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+mn-lt"/>
                <a:hlinkClick r:id="rId3"/>
              </a:rPr>
              <a:t>https://edsoo.ru/rabochie-programmy/</a:t>
            </a:r>
            <a:r>
              <a:rPr lang="ru-RU" sz="1000" dirty="0">
                <a:latin typeface="+mn-lt"/>
              </a:rPr>
              <a:t> </a:t>
            </a:r>
          </a:p>
        </p:txBody>
      </p:sp>
      <p:pic>
        <p:nvPicPr>
          <p:cNvPr id="1026" name="Picture 2" descr="http://qrcoder.ru/code/?https%3A%2F%2Fedsoo.ru%2Frabochie-programmy%2F&amp;4&amp;0">
            <a:extLst>
              <a:ext uri="{FF2B5EF4-FFF2-40B4-BE49-F238E27FC236}">
                <a16:creationId xmlns:a16="http://schemas.microsoft.com/office/drawing/2014/main" xmlns="" id="{85028D2D-0AD9-47F6-98AD-5DDAE4A1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" y="0"/>
            <a:ext cx="723678" cy="7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0C41062-E742-42FD-B55D-4F9C13E38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504" y="854848"/>
            <a:ext cx="2614600" cy="3980875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F4FFFA1-A159-48D6-BB63-E83C1B6FF5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7773" y="790925"/>
            <a:ext cx="2819101" cy="4044798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2239FD1-7FB0-4D7B-A70F-DFE333E26D26}"/>
              </a:ext>
            </a:extLst>
          </p:cNvPr>
          <p:cNvSpPr/>
          <p:nvPr/>
        </p:nvSpPr>
        <p:spPr>
          <a:xfrm>
            <a:off x="6505832" y="3851179"/>
            <a:ext cx="2201021" cy="861774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10-11 </a:t>
            </a:r>
            <a:r>
              <a:rPr lang="ru-RU" sz="1000" i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: 8 часов в неделю: 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АЛГЕБРА и начала математического анализа  – 4 ч,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ГЕОМЕТРИЯ – 3 ч,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ВЕРОЯТНОСТЬ И СТАТИСТИКА – 1ч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447F78-67A8-40BE-AFDD-FE4BE4CA870F}"/>
              </a:ext>
            </a:extLst>
          </p:cNvPr>
          <p:cNvSpPr/>
          <p:nvPr/>
        </p:nvSpPr>
        <p:spPr>
          <a:xfrm>
            <a:off x="2365359" y="3656446"/>
            <a:ext cx="2072577" cy="861774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10 -11 </a:t>
            </a:r>
            <a:r>
              <a:rPr lang="ru-RU" sz="1000" i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: 5 часов в неделю :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АЛГЕБРА и начала математического анализа–2/3 ч,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ГЕОМЕТРИЯ –2/1 ч,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ВЕРОЯТНОСТЬ И СТАТИСТИКА – 1ч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5E1CD392-5D5C-4B56-BE54-36516AC34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32" y="-105293"/>
            <a:ext cx="7406375" cy="609395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ФРП по учебному предмету «Математика» </a:t>
            </a:r>
          </a:p>
        </p:txBody>
      </p:sp>
    </p:spTree>
    <p:extLst>
      <p:ext uri="{BB962C8B-B14F-4D97-AF65-F5344CB8AC3E}">
        <p14:creationId xmlns:p14="http://schemas.microsoft.com/office/powerpoint/2010/main" val="1089136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CFE82E8-9345-4531-83E2-0B86DC917213}"/>
              </a:ext>
            </a:extLst>
          </p:cNvPr>
          <p:cNvSpPr/>
          <p:nvPr/>
        </p:nvSpPr>
        <p:spPr>
          <a:xfrm>
            <a:off x="1520157" y="20392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СОО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6FCC20-D594-4EA5-AE7E-DAC47B00A2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543FF74-0DF1-44BD-A6B0-CE4B5C13C3DD}"/>
              </a:ext>
            </a:extLst>
          </p:cNvPr>
          <p:cNvSpPr/>
          <p:nvPr/>
        </p:nvSpPr>
        <p:spPr>
          <a:xfrm>
            <a:off x="838134" y="504102"/>
            <a:ext cx="22797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+mn-lt"/>
                <a:hlinkClick r:id="rId3"/>
              </a:rPr>
              <a:t>https://edsoo.ru/rabochie-programmy/</a:t>
            </a:r>
            <a:r>
              <a:rPr lang="ru-RU" sz="1000" dirty="0">
                <a:latin typeface="+mn-lt"/>
              </a:rPr>
              <a:t> </a:t>
            </a:r>
          </a:p>
        </p:txBody>
      </p:sp>
      <p:pic>
        <p:nvPicPr>
          <p:cNvPr id="1026" name="Picture 2" descr="http://qrcoder.ru/code/?https%3A%2F%2Fedsoo.ru%2Frabochie-programmy%2F&amp;4&amp;0">
            <a:extLst>
              <a:ext uri="{FF2B5EF4-FFF2-40B4-BE49-F238E27FC236}">
                <a16:creationId xmlns:a16="http://schemas.microsoft.com/office/drawing/2014/main" xmlns="" id="{85028D2D-0AD9-47F6-98AD-5DDAE4A1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3678" cy="7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20C41062-E742-42FD-B55D-4F9C13E38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477" y="815111"/>
            <a:ext cx="2933793" cy="4289807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E5447F78-67A8-40BE-AFDD-FE4BE4CA870F}"/>
              </a:ext>
            </a:extLst>
          </p:cNvPr>
          <p:cNvSpPr/>
          <p:nvPr/>
        </p:nvSpPr>
        <p:spPr>
          <a:xfrm>
            <a:off x="113147" y="3917567"/>
            <a:ext cx="2072577" cy="861774"/>
          </a:xfrm>
          <a:prstGeom prst="rect">
            <a:avLst/>
          </a:prstGeom>
          <a:solidFill>
            <a:schemeClr val="accent5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10 -11 </a:t>
            </a:r>
            <a:r>
              <a:rPr lang="ru-RU" sz="1000" i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: 5 часов в неделю :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АЛГЕБРА и начала математического анализа–2/3 ч,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ГЕОМЕТРИЯ –2/1 ч,</a:t>
            </a:r>
          </a:p>
          <a:p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ВЕРОЯТНОСТЬ И СТАТИСТИКА – 1ч</a:t>
            </a: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xmlns="" id="{033C14EA-CD6E-4F49-8AD3-8D08B661E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32" y="-105293"/>
            <a:ext cx="7406375" cy="609395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ФРП по учебному предмету «Математика»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AD712B-514B-497F-8C26-0E6726342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284" y="416623"/>
            <a:ext cx="3636286" cy="4310253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55A58CEF-B321-4569-984C-FA0DCE94C77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476" r="1742" b="5900"/>
          <a:stretch/>
        </p:blipFill>
        <p:spPr>
          <a:xfrm>
            <a:off x="5323427" y="3485414"/>
            <a:ext cx="3519272" cy="484619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7A6B5C-BE94-4191-8E39-30E24D6DCA1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23427" y="3970033"/>
            <a:ext cx="3519272" cy="1101269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1BFBA999-BAEB-48AD-BD9A-4E88ECCA1B24}"/>
              </a:ext>
            </a:extLst>
          </p:cNvPr>
          <p:cNvSpPr/>
          <p:nvPr/>
        </p:nvSpPr>
        <p:spPr>
          <a:xfrm>
            <a:off x="3303404" y="854021"/>
            <a:ext cx="378803" cy="34399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5992A98A-248F-4EB8-8E19-3850F8DF549F}"/>
              </a:ext>
            </a:extLst>
          </p:cNvPr>
          <p:cNvCxnSpPr>
            <a:cxnSpLocks/>
          </p:cNvCxnSpPr>
          <p:nvPr/>
        </p:nvCxnSpPr>
        <p:spPr>
          <a:xfrm>
            <a:off x="5839485" y="1891167"/>
            <a:ext cx="8964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A207979-7054-4F62-963C-EF663A957388}"/>
              </a:ext>
            </a:extLst>
          </p:cNvPr>
          <p:cNvCxnSpPr>
            <a:cxnSpLocks/>
          </p:cNvCxnSpPr>
          <p:nvPr/>
        </p:nvCxnSpPr>
        <p:spPr>
          <a:xfrm>
            <a:off x="5759605" y="3485414"/>
            <a:ext cx="7221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B42A10E8-2B20-4C5A-A494-408DCC61C02B}"/>
              </a:ext>
            </a:extLst>
          </p:cNvPr>
          <p:cNvSpPr/>
          <p:nvPr/>
        </p:nvSpPr>
        <p:spPr>
          <a:xfrm>
            <a:off x="4950411" y="2699663"/>
            <a:ext cx="45397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ru-RU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xmlns="" id="{E42404E3-001D-4F23-A907-3D36F4591598}"/>
              </a:ext>
            </a:extLst>
          </p:cNvPr>
          <p:cNvCxnSpPr>
            <a:cxnSpLocks/>
          </p:cNvCxnSpPr>
          <p:nvPr/>
        </p:nvCxnSpPr>
        <p:spPr>
          <a:xfrm>
            <a:off x="3584416" y="1997236"/>
            <a:ext cx="123660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FD1645B6-572D-47EE-84B9-D9359C4E392D}"/>
              </a:ext>
            </a:extLst>
          </p:cNvPr>
          <p:cNvSpPr/>
          <p:nvPr/>
        </p:nvSpPr>
        <p:spPr>
          <a:xfrm>
            <a:off x="3431227" y="2099499"/>
            <a:ext cx="378803" cy="34399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6B34EC74-8DDD-4B23-99FA-6F7C548EE714}"/>
              </a:ext>
            </a:extLst>
          </p:cNvPr>
          <p:cNvSpPr/>
          <p:nvPr/>
        </p:nvSpPr>
        <p:spPr>
          <a:xfrm>
            <a:off x="3431227" y="2681556"/>
            <a:ext cx="378803" cy="343993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xmlns="" id="{7B16BC39-F017-4E3B-B5F1-2731EC044F1F}"/>
              </a:ext>
            </a:extLst>
          </p:cNvPr>
          <p:cNvCxnSpPr>
            <a:cxnSpLocks/>
          </p:cNvCxnSpPr>
          <p:nvPr/>
        </p:nvCxnSpPr>
        <p:spPr>
          <a:xfrm>
            <a:off x="7525030" y="3657429"/>
            <a:ext cx="72213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xmlns="" id="{D0370DE4-E565-40B0-A1E2-5CCF30BDB398}"/>
              </a:ext>
            </a:extLst>
          </p:cNvPr>
          <p:cNvCxnSpPr>
            <a:cxnSpLocks/>
          </p:cNvCxnSpPr>
          <p:nvPr/>
        </p:nvCxnSpPr>
        <p:spPr>
          <a:xfrm>
            <a:off x="5323427" y="3793231"/>
            <a:ext cx="630692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630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9E5B0C-4507-48A5-8402-2B704C5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32" y="-105293"/>
            <a:ext cx="7406375" cy="609395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ФРП по учебному предмету «Математика»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CFE82E8-9345-4531-83E2-0B86DC917213}"/>
              </a:ext>
            </a:extLst>
          </p:cNvPr>
          <p:cNvSpPr/>
          <p:nvPr/>
        </p:nvSpPr>
        <p:spPr>
          <a:xfrm>
            <a:off x="1507487" y="-16348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СОО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6FCC20-D594-4EA5-AE7E-DAC47B00A2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24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543FF74-0DF1-44BD-A6B0-CE4B5C13C3DD}"/>
              </a:ext>
            </a:extLst>
          </p:cNvPr>
          <p:cNvSpPr/>
          <p:nvPr/>
        </p:nvSpPr>
        <p:spPr>
          <a:xfrm>
            <a:off x="717059" y="722905"/>
            <a:ext cx="22797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+mn-lt"/>
                <a:hlinkClick r:id="rId3"/>
              </a:rPr>
              <a:t>https://edsoo.ru/rabochie-programmy/</a:t>
            </a:r>
            <a:r>
              <a:rPr lang="ru-RU" sz="1000" dirty="0">
                <a:latin typeface="+mn-lt"/>
              </a:rPr>
              <a:t> </a:t>
            </a:r>
          </a:p>
        </p:txBody>
      </p:sp>
      <p:pic>
        <p:nvPicPr>
          <p:cNvPr id="1026" name="Picture 2" descr="http://qrcoder.ru/code/?https%3A%2F%2Fedsoo.ru%2Frabochie-programmy%2F&amp;4&amp;0">
            <a:extLst>
              <a:ext uri="{FF2B5EF4-FFF2-40B4-BE49-F238E27FC236}">
                <a16:creationId xmlns:a16="http://schemas.microsoft.com/office/drawing/2014/main" xmlns="" id="{85028D2D-0AD9-47F6-98AD-5DDAE4A1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8" y="0"/>
            <a:ext cx="723678" cy="7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F4FFFA1-A159-48D6-BB63-E83C1B6FF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24" y="1045111"/>
            <a:ext cx="2819101" cy="4044798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2239FD1-7FB0-4D7B-A70F-DFE333E26D26}"/>
              </a:ext>
            </a:extLst>
          </p:cNvPr>
          <p:cNvSpPr/>
          <p:nvPr/>
        </p:nvSpPr>
        <p:spPr>
          <a:xfrm>
            <a:off x="88218" y="4098389"/>
            <a:ext cx="2201021" cy="861774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10-11 </a:t>
            </a:r>
            <a:r>
              <a:rPr lang="ru-RU" sz="1000" i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: 8 часов в неделю: 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АЛГЕБРА и начала математического анализа  – 4 ч,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ГЕОМЕТРИЯ – 3 ч,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ВЕРОЯТНОСТЬ И СТАТИСТИКА – 1ч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E8966D95-6B92-44E5-A64A-A5150F441CA8}"/>
              </a:ext>
            </a:extLst>
          </p:cNvPr>
          <p:cNvGrpSpPr/>
          <p:nvPr/>
        </p:nvGrpSpPr>
        <p:grpSpPr>
          <a:xfrm>
            <a:off x="3185969" y="406928"/>
            <a:ext cx="4316172" cy="4013627"/>
            <a:chOff x="4778831" y="735989"/>
            <a:chExt cx="4734289" cy="4309282"/>
          </a:xfrm>
        </p:grpSpPr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xmlns="" id="{B266C218-AC66-4408-BFEB-1F35B4D4B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-6870" b="26708"/>
            <a:stretch/>
          </p:blipFill>
          <p:spPr>
            <a:xfrm>
              <a:off x="4975568" y="735989"/>
              <a:ext cx="4537552" cy="4309282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xmlns="" id="{CDA232DB-878B-4B16-A246-B96A3A976E28}"/>
                </a:ext>
              </a:extLst>
            </p:cNvPr>
            <p:cNvSpPr/>
            <p:nvPr/>
          </p:nvSpPr>
          <p:spPr>
            <a:xfrm>
              <a:off x="4778831" y="1214226"/>
              <a:ext cx="41549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  <a:endParaRPr lang="ru-RU" dirty="0"/>
            </a:p>
          </p:txBody>
        </p:sp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CF273079-373A-42B1-B37A-DEEA136C3739}"/>
                </a:ext>
              </a:extLst>
            </p:cNvPr>
            <p:cNvSpPr/>
            <p:nvPr/>
          </p:nvSpPr>
          <p:spPr>
            <a:xfrm>
              <a:off x="4926467" y="2260724"/>
              <a:ext cx="41549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  <a:endParaRPr lang="ru-RU" dirty="0"/>
            </a:p>
          </p:txBody>
        </p: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E330C4CD-8B68-42B1-BECA-95118E5B3A8F}"/>
                </a:ext>
              </a:extLst>
            </p:cNvPr>
            <p:cNvCxnSpPr>
              <a:cxnSpLocks/>
            </p:cNvCxnSpPr>
            <p:nvPr/>
          </p:nvCxnSpPr>
          <p:spPr>
            <a:xfrm>
              <a:off x="7244344" y="2177878"/>
              <a:ext cx="13563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4" name="Прямая соединительная линия 23">
              <a:extLst>
                <a:ext uri="{FF2B5EF4-FFF2-40B4-BE49-F238E27FC236}">
                  <a16:creationId xmlns:a16="http://schemas.microsoft.com/office/drawing/2014/main" xmlns="" id="{9A96C093-C76D-4922-94A5-926F0183FAE5}"/>
                </a:ext>
              </a:extLst>
            </p:cNvPr>
            <p:cNvCxnSpPr>
              <a:cxnSpLocks/>
            </p:cNvCxnSpPr>
            <p:nvPr/>
          </p:nvCxnSpPr>
          <p:spPr>
            <a:xfrm>
              <a:off x="7478680" y="3777531"/>
              <a:ext cx="792088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xmlns="" id="{B90D91EA-4C73-4912-A13A-0A0A555A590E}"/>
                </a:ext>
              </a:extLst>
            </p:cNvPr>
            <p:cNvSpPr/>
            <p:nvPr/>
          </p:nvSpPr>
          <p:spPr>
            <a:xfrm>
              <a:off x="4947238" y="2983291"/>
              <a:ext cx="415498" cy="36933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!!!</a:t>
              </a:r>
              <a:endParaRPr lang="ru-RU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BC88BD1E-3929-49EA-B2F9-B8E3FC22D245}"/>
                </a:ext>
              </a:extLst>
            </p:cNvPr>
            <p:cNvSpPr/>
            <p:nvPr/>
          </p:nvSpPr>
          <p:spPr>
            <a:xfrm>
              <a:off x="6668586" y="2975083"/>
              <a:ext cx="497947" cy="330449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???</a:t>
              </a:r>
              <a:endParaRPr lang="ru-RU" dirty="0"/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xmlns="" id="{86324DC4-CD96-4EB4-A257-8F74D6DEC969}"/>
                </a:ext>
              </a:extLst>
            </p:cNvPr>
            <p:cNvCxnSpPr>
              <a:cxnSpLocks/>
            </p:cNvCxnSpPr>
            <p:nvPr/>
          </p:nvCxnSpPr>
          <p:spPr>
            <a:xfrm>
              <a:off x="5071831" y="2297638"/>
              <a:ext cx="135639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628AAC3E-62F9-44E5-AB01-679F5BB91599}"/>
              </a:ext>
            </a:extLst>
          </p:cNvPr>
          <p:cNvGrpSpPr/>
          <p:nvPr/>
        </p:nvGrpSpPr>
        <p:grpSpPr>
          <a:xfrm>
            <a:off x="4961087" y="3582352"/>
            <a:ext cx="3877445" cy="1428583"/>
            <a:chOff x="4915980" y="5081732"/>
            <a:chExt cx="4253062" cy="1533817"/>
          </a:xfrm>
        </p:grpSpPr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xmlns="" id="{486B23BB-F4EB-41A0-AA1B-5F0FBF0A6C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" t="73913" r="-169"/>
            <a:stretch/>
          </p:blipFill>
          <p:spPr>
            <a:xfrm>
              <a:off x="4915980" y="5081732"/>
              <a:ext cx="4253062" cy="1533817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xmlns="" id="{FCB36245-86DF-4C27-B72D-6D2DFFB89BA8}"/>
                </a:ext>
              </a:extLst>
            </p:cNvPr>
            <p:cNvCxnSpPr>
              <a:cxnSpLocks/>
            </p:cNvCxnSpPr>
            <p:nvPr/>
          </p:nvCxnSpPr>
          <p:spPr>
            <a:xfrm>
              <a:off x="7527373" y="5246852"/>
              <a:ext cx="136815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461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F9E5B0C-4507-48A5-8402-2B704C562D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0932" y="-105293"/>
            <a:ext cx="7406375" cy="609395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ФРП по учебному предмету «Математика» 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C4D75FD9-25D5-4E01-AF74-B161C34CF469}"/>
              </a:ext>
            </a:extLst>
          </p:cNvPr>
          <p:cNvCxnSpPr>
            <a:cxnSpLocks/>
          </p:cNvCxnSpPr>
          <p:nvPr/>
        </p:nvCxnSpPr>
        <p:spPr>
          <a:xfrm>
            <a:off x="5759605" y="4348454"/>
            <a:ext cx="1952672" cy="0"/>
          </a:xfrm>
          <a:prstGeom prst="line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CCFE82E8-9345-4531-83E2-0B86DC917213}"/>
              </a:ext>
            </a:extLst>
          </p:cNvPr>
          <p:cNvSpPr/>
          <p:nvPr/>
        </p:nvSpPr>
        <p:spPr>
          <a:xfrm>
            <a:off x="1507487" y="-16348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СОО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76FCC20-D594-4EA5-AE7E-DAC47B00A2F7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25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xmlns="" id="{6543FF74-0DF1-44BD-A6B0-CE4B5C13C3DD}"/>
              </a:ext>
            </a:extLst>
          </p:cNvPr>
          <p:cNvSpPr/>
          <p:nvPr/>
        </p:nvSpPr>
        <p:spPr>
          <a:xfrm>
            <a:off x="717059" y="722905"/>
            <a:ext cx="2279791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>
                <a:latin typeface="+mn-lt"/>
                <a:hlinkClick r:id="rId3"/>
              </a:rPr>
              <a:t>https://edsoo.ru/rabochie-programmy/</a:t>
            </a:r>
            <a:r>
              <a:rPr lang="ru-RU" sz="1000" dirty="0">
                <a:latin typeface="+mn-lt"/>
              </a:rPr>
              <a:t> </a:t>
            </a:r>
          </a:p>
        </p:txBody>
      </p:sp>
      <p:pic>
        <p:nvPicPr>
          <p:cNvPr id="1026" name="Picture 2" descr="http://qrcoder.ru/code/?https%3A%2F%2Fedsoo.ru%2Frabochie-programmy%2F&amp;4&amp;0">
            <a:extLst>
              <a:ext uri="{FF2B5EF4-FFF2-40B4-BE49-F238E27FC236}">
                <a16:creationId xmlns:a16="http://schemas.microsoft.com/office/drawing/2014/main" xmlns="" id="{85028D2D-0AD9-47F6-98AD-5DDAE4A1A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8" y="0"/>
            <a:ext cx="723678" cy="72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F4FFFA1-A159-48D6-BB63-E83C1B6FF5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7224" y="1045111"/>
            <a:ext cx="2819101" cy="4044798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62239FD1-7FB0-4D7B-A70F-DFE333E26D26}"/>
              </a:ext>
            </a:extLst>
          </p:cNvPr>
          <p:cNvSpPr/>
          <p:nvPr/>
        </p:nvSpPr>
        <p:spPr>
          <a:xfrm>
            <a:off x="88218" y="4098389"/>
            <a:ext cx="2201021" cy="861774"/>
          </a:xfrm>
          <a:prstGeom prst="rect">
            <a:avLst/>
          </a:prstGeom>
          <a:solidFill>
            <a:schemeClr val="accent4">
              <a:lumMod val="95000"/>
            </a:schemeClr>
          </a:solidFill>
        </p:spPr>
        <p:txBody>
          <a:bodyPr wrap="square">
            <a:spAutoFit/>
          </a:bodyPr>
          <a:lstStyle/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10-11 </a:t>
            </a:r>
            <a:r>
              <a:rPr lang="ru-RU" sz="1000" i="1" dirty="0" err="1">
                <a:solidFill>
                  <a:schemeClr val="tx1">
                    <a:lumMod val="75000"/>
                  </a:schemeClr>
                </a:solidFill>
                <a:latin typeface="+mn-lt"/>
              </a:rPr>
              <a:t>кл</a:t>
            </a:r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: 8 часов в неделю: 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АЛГЕБРА и начала математического анализа  – 4 ч,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ГЕОМЕТРИЯ – 3 ч,</a:t>
            </a:r>
          </a:p>
          <a:p>
            <a:pPr algn="r"/>
            <a:r>
              <a:rPr lang="ru-RU" sz="1000" i="1" dirty="0">
                <a:solidFill>
                  <a:schemeClr val="tx1">
                    <a:lumMod val="75000"/>
                  </a:schemeClr>
                </a:solidFill>
                <a:latin typeface="+mn-lt"/>
              </a:rPr>
              <a:t>ВЕРОЯТНОСТЬ И СТАТИСТИКА – 1ч</a:t>
            </a:r>
            <a:endParaRPr lang="ru-RU" sz="1000" dirty="0">
              <a:solidFill>
                <a:schemeClr val="tx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C3D6061-6475-4927-99AC-41CCCA7284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49396" y="580087"/>
            <a:ext cx="5409446" cy="3421153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8FACCAC-4A49-455A-870E-31226166E6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3653" y="2180802"/>
            <a:ext cx="4676842" cy="2909107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4DE6CD67-1E16-45BD-ADE9-6FE886C7CB6D}"/>
              </a:ext>
            </a:extLst>
          </p:cNvPr>
          <p:cNvSpPr/>
          <p:nvPr/>
        </p:nvSpPr>
        <p:spPr>
          <a:xfrm>
            <a:off x="4340327" y="273842"/>
            <a:ext cx="38892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chemeClr val="bg1">
                    <a:lumMod val="2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Алгебра и начала математического анализа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F27FD1F9-9538-474D-8681-2751F319D5D2}"/>
              </a:ext>
            </a:extLst>
          </p:cNvPr>
          <p:cNvSpPr/>
          <p:nvPr/>
        </p:nvSpPr>
        <p:spPr>
          <a:xfrm>
            <a:off x="5727134" y="538238"/>
            <a:ext cx="453970" cy="307777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476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63113"/>
            <a:ext cx="7886700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7C0AFAC-8611-4A85-9A4D-4752476DC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6" y="414282"/>
            <a:ext cx="4132481" cy="2591676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5132051" y="451009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1052314" y="21336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https://clck.ru/3GkGqP</a:t>
            </a:r>
            <a:r>
              <a:rPr lang="ru-RU" sz="1000" dirty="0"/>
              <a:t>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7EE58631-31E4-4D95-A8FA-8C4B865ED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34"/>
            <a:ext cx="885825" cy="895350"/>
          </a:xfrm>
          <a:prstGeom prst="rect">
            <a:avLst/>
          </a:prstGeom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875D152-46FA-4711-B890-B4D01E04AF50}"/>
              </a:ext>
            </a:extLst>
          </p:cNvPr>
          <p:cNvSpPr/>
          <p:nvPr/>
        </p:nvSpPr>
        <p:spPr>
          <a:xfrm>
            <a:off x="4221193" y="861021"/>
            <a:ext cx="4911953" cy="4108817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Quattrocento Sans"/>
              </a:rPr>
              <a:t>стр. 1469 - 1484 – «В федеральных и региональных процедурах оценивания … перечень (кодификатор) распределенных по классам проверяемых требований к результатам освоения ООП СОО и элементов содержания по математике</a:t>
            </a:r>
          </a:p>
          <a:p>
            <a:pPr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Quattrocento Sans"/>
              </a:rPr>
              <a:t>стр. 1485 - Проверяемые на ЕГЭ по математике требования к результатам освоения ООП СОО </a:t>
            </a:r>
          </a:p>
          <a:p>
            <a:pPr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Quattrocento Sans"/>
              </a:rPr>
              <a:t>стр. 1490 - Перечень элементов содержания, проверяемых на ЕГЭ по математике  </a:t>
            </a:r>
          </a:p>
          <a:p>
            <a:pPr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Quattrocento Sans"/>
              </a:rPr>
              <a:t>стр. 1493 - "Содержание обучения в 10 классе..." </a:t>
            </a:r>
          </a:p>
          <a:p>
            <a:pPr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Quattrocento Sans"/>
              </a:rPr>
              <a:t>стр. 1494 - Проверяемые на ЕГЭ по математике требования к результатам освоения ООП СОО и элементов содержания</a:t>
            </a:r>
          </a:p>
          <a:p>
            <a:pPr>
              <a:spcAft>
                <a:spcPts val="800"/>
              </a:spcAft>
            </a:pPr>
            <a:r>
              <a:rPr lang="ru-RU" sz="1300" dirty="0">
                <a:solidFill>
                  <a:srgbClr val="000000"/>
                </a:solidFill>
                <a:latin typeface="Quattrocento Sans"/>
              </a:rPr>
              <a:t>стр. 1500 - Перечень элементов содержания, проверяемых на ЕГЭ по математике Изменения касаются федеральных и региональных процедур оценки качества образования</a:t>
            </a:r>
          </a:p>
          <a:p>
            <a:pPr>
              <a:spcAft>
                <a:spcPts val="800"/>
              </a:spcAft>
            </a:pPr>
            <a:r>
              <a:rPr lang="ru-RU" sz="1300" dirty="0">
                <a:solidFill>
                  <a:schemeClr val="bg1">
                    <a:lumMod val="10000"/>
                  </a:schemeClr>
                </a:solidFill>
                <a:latin typeface="Quattrocento Sans"/>
              </a:rPr>
              <a:t>стр. 1775 - "Суммарный объем домашнего задания... </a:t>
            </a:r>
            <a:r>
              <a:rPr lang="ru-RU" sz="1300" dirty="0" smtClean="0">
                <a:solidFill>
                  <a:srgbClr val="C00000"/>
                </a:solidFill>
                <a:latin typeface="Quattrocento Sans"/>
              </a:rPr>
              <a:t>не </a:t>
            </a:r>
            <a:r>
              <a:rPr lang="ru-RU" sz="1300" dirty="0">
                <a:solidFill>
                  <a:srgbClr val="C00000"/>
                </a:solidFill>
                <a:latin typeface="Quattrocento Sans"/>
              </a:rPr>
              <a:t>должен превышать 3,5 часа</a:t>
            </a:r>
            <a:r>
              <a:rPr lang="ru-RU" sz="1300" dirty="0">
                <a:solidFill>
                  <a:schemeClr val="bg1">
                    <a:lumMod val="10000"/>
                  </a:schemeClr>
                </a:solidFill>
                <a:latin typeface="Quattrocento Sans"/>
              </a:rPr>
              <a:t>"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ED11151E-0BDE-44B7-A0B0-C9C2ABDA1C79}"/>
              </a:ext>
            </a:extLst>
          </p:cNvPr>
          <p:cNvSpPr/>
          <p:nvPr/>
        </p:nvSpPr>
        <p:spPr>
          <a:xfrm>
            <a:off x="39515" y="3074101"/>
            <a:ext cx="4137322" cy="2021066"/>
          </a:xfrm>
          <a:prstGeom prst="rect">
            <a:avLst/>
          </a:prstGeom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Quattrocento Sans"/>
              </a:rPr>
              <a:t>стр. 1050 – ФОП СОО …Общий объем аудиторной работы обучающихся за два учебных года не может составлять менее </a:t>
            </a:r>
            <a:r>
              <a:rPr lang="ru-RU" strike="sngStrike" dirty="0">
                <a:solidFill>
                  <a:srgbClr val="000000"/>
                </a:solidFill>
                <a:latin typeface="Quattrocento Sans"/>
              </a:rPr>
              <a:t>2170</a:t>
            </a:r>
            <a:r>
              <a:rPr lang="ru-RU" dirty="0">
                <a:solidFill>
                  <a:srgbClr val="000000"/>
                </a:solidFill>
                <a:latin typeface="Quattrocento Sans"/>
              </a:rPr>
              <a:t> </a:t>
            </a:r>
            <a:r>
              <a:rPr lang="ru-RU" dirty="0">
                <a:solidFill>
                  <a:srgbClr val="C00000"/>
                </a:solidFill>
                <a:latin typeface="Quattrocento Sans"/>
              </a:rPr>
              <a:t>2312</a:t>
            </a:r>
            <a:r>
              <a:rPr lang="ru-RU" dirty="0">
                <a:solidFill>
                  <a:srgbClr val="000000"/>
                </a:solidFill>
                <a:latin typeface="Quattrocento Sans"/>
              </a:rPr>
              <a:t> часов и более 2516 часов</a:t>
            </a:r>
            <a:endParaRPr lang="ru-RU" dirty="0">
              <a:solidFill>
                <a:srgbClr val="000000"/>
              </a:solidFill>
            </a:endParaRP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Quattrocento Sans"/>
              </a:rPr>
              <a:t>стр. 1050 - " Внутренняя оценка... " </a:t>
            </a:r>
          </a:p>
          <a:p>
            <a:pPr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Quattrocento Sans"/>
              </a:rPr>
              <a:t>стр. 1050 - 1054 - "... Перечень (кодификатор) проверяемых требований к метапредметным результатам освоения ООП СОО "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662497" y="4736458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26</a:t>
            </a:r>
          </a:p>
        </p:txBody>
      </p:sp>
    </p:spTree>
    <p:extLst>
      <p:ext uri="{BB962C8B-B14F-4D97-AF65-F5344CB8AC3E}">
        <p14:creationId xmlns:p14="http://schemas.microsoft.com/office/powerpoint/2010/main" val="279934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4523" y="-75046"/>
            <a:ext cx="5474878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27463" y="4886318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27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8437C25-42BA-4E00-8E72-5999A789E1BE}"/>
              </a:ext>
            </a:extLst>
          </p:cNvPr>
          <p:cNvSpPr/>
          <p:nvPr/>
        </p:nvSpPr>
        <p:spPr>
          <a:xfrm>
            <a:off x="4229014" y="1161773"/>
            <a:ext cx="407075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sz="1600" b="1" dirty="0">
                <a:latin typeface="Quattrocento Sans"/>
              </a:rPr>
              <a:t>стр. 1050 </a:t>
            </a:r>
            <a:r>
              <a:rPr lang="ru-RU" sz="1600" dirty="0">
                <a:latin typeface="Quattrocento Sans"/>
              </a:rPr>
              <a:t>- «Внутренняя оценка...» 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4799086" y="808298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5412025" y="451924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3"/>
              </a:rPr>
              <a:t>https://clck.ru/3GkGqP</a:t>
            </a:r>
            <a:r>
              <a:rPr lang="ru-RU" sz="1000" dirty="0"/>
              <a:t> 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9B1136E5-A8AF-4B89-A944-A6464CAC7101}"/>
              </a:ext>
            </a:extLst>
          </p:cNvPr>
          <p:cNvGrpSpPr/>
          <p:nvPr/>
        </p:nvGrpSpPr>
        <p:grpSpPr>
          <a:xfrm>
            <a:off x="104869" y="1276477"/>
            <a:ext cx="8948601" cy="3549819"/>
            <a:chOff x="17692" y="1315880"/>
            <a:chExt cx="8948601" cy="354981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xmlns="" id="{0C15DF59-71F1-4ACD-B5C9-F392BC601C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662" r="11783" b="59679"/>
            <a:stretch/>
          </p:blipFill>
          <p:spPr>
            <a:xfrm>
              <a:off x="17692" y="1315880"/>
              <a:ext cx="3496094" cy="1604769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CFDEE852-3671-41C2-92D7-019513949E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036" t="40588" r="2653" b="1543"/>
            <a:stretch/>
          </p:blipFill>
          <p:spPr>
            <a:xfrm>
              <a:off x="3207076" y="1712250"/>
              <a:ext cx="5759217" cy="3153449"/>
            </a:xfrm>
            <a:prstGeom prst="rect">
              <a:avLst/>
            </a:prstGeom>
            <a:ln>
              <a:solidFill>
                <a:srgbClr val="12716B"/>
              </a:solidFill>
            </a:ln>
          </p:spPr>
        </p:pic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xmlns="" id="{0280C10A-DC07-4136-8664-93B452FD00AB}"/>
                </a:ext>
              </a:extLst>
            </p:cNvPr>
            <p:cNvGrpSpPr/>
            <p:nvPr/>
          </p:nvGrpSpPr>
          <p:grpSpPr>
            <a:xfrm>
              <a:off x="160085" y="1709133"/>
              <a:ext cx="8785952" cy="2646051"/>
              <a:chOff x="131805" y="1718560"/>
              <a:chExt cx="8785952" cy="2646051"/>
            </a:xfrm>
          </p:grpSpPr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xmlns="" id="{A5390044-59DE-4017-9F76-503BF45CCAA0}"/>
                  </a:ext>
                </a:extLst>
              </p:cNvPr>
              <p:cNvCxnSpPr/>
              <p:nvPr/>
            </p:nvCxnSpPr>
            <p:spPr>
              <a:xfrm>
                <a:off x="3704734" y="1923068"/>
                <a:ext cx="2262433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Прямая соединительная линия 12">
                <a:extLst>
                  <a:ext uri="{FF2B5EF4-FFF2-40B4-BE49-F238E27FC236}">
                    <a16:creationId xmlns:a16="http://schemas.microsoft.com/office/drawing/2014/main" xmlns="" id="{89C29C7B-A206-4642-894E-73303858D7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72000" y="3808430"/>
                <a:ext cx="139516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xmlns="" id="{C1540A43-72C9-4D5D-8BE5-68FB6EB65C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289955" y="4364611"/>
                <a:ext cx="4817097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единительная линия 15">
                <a:extLst>
                  <a:ext uri="{FF2B5EF4-FFF2-40B4-BE49-F238E27FC236}">
                    <a16:creationId xmlns:a16="http://schemas.microsoft.com/office/drawing/2014/main" xmlns="" id="{221FDB44-8F5E-43A5-8466-ABE4ED4DB3D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54476" y="4128940"/>
                <a:ext cx="1763281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Прямая соединительная линия 20">
                <a:extLst>
                  <a:ext uri="{FF2B5EF4-FFF2-40B4-BE49-F238E27FC236}">
                    <a16:creationId xmlns:a16="http://schemas.microsoft.com/office/drawing/2014/main" xmlns="" id="{02DBCCE8-5FD1-4364-B3C5-D8A5FBA504C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89575" y="3026004"/>
                <a:ext cx="2498103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xmlns="" id="{8EF912CC-B19D-424A-B19F-F7B77FBC54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1805" y="1718560"/>
                <a:ext cx="1743744" cy="0"/>
              </a:xfrm>
              <a:prstGeom prst="line">
                <a:avLst/>
              </a:prstGeom>
              <a:ln w="190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8282BA9-72F4-4217-851C-BB7F5E7666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912" y="82162"/>
            <a:ext cx="3867795" cy="1095468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C85B4E84-46FC-4299-A5CC-17B67F6BEDFC}"/>
              </a:ext>
            </a:extLst>
          </p:cNvPr>
          <p:cNvSpPr/>
          <p:nvPr/>
        </p:nvSpPr>
        <p:spPr>
          <a:xfrm>
            <a:off x="365084" y="955504"/>
            <a:ext cx="3591358" cy="206269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566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651497-03A3-4ED8-AC87-5AA1C056B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499" y="1949589"/>
            <a:ext cx="6064025" cy="16570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48" y="-95104"/>
            <a:ext cx="6265051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28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8437C25-42BA-4E00-8E72-5999A789E1BE}"/>
              </a:ext>
            </a:extLst>
          </p:cNvPr>
          <p:cNvSpPr/>
          <p:nvPr/>
        </p:nvSpPr>
        <p:spPr>
          <a:xfrm>
            <a:off x="3318660" y="771541"/>
            <a:ext cx="57615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sz="1600" b="1" dirty="0">
                <a:latin typeface="Quattrocento Sans"/>
              </a:rPr>
              <a:t>стр. 1469 - 1484 </a:t>
            </a:r>
            <a:r>
              <a:rPr lang="ru-RU" sz="1600" dirty="0">
                <a:latin typeface="Quattrocento Sans"/>
              </a:rPr>
              <a:t>– «В федеральных и региональных процедурах оценивания … перечень (кодификатор) распределенных по классам проверяемых требований к результатам освоения ООП СОО и элементов содержания по математике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4508573" y="474471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7540199" y="295221"/>
            <a:ext cx="15399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hlinkClick r:id="rId4"/>
              </a:rPr>
              <a:t>https://clck.ru/3GkGqP</a:t>
            </a:r>
            <a:r>
              <a:rPr lang="ru-RU" sz="1000" dirty="0"/>
              <a:t> </a:t>
            </a:r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xmlns="" id="{83A8C257-CE6F-4B13-B2C0-8D706EE02293}"/>
              </a:ext>
            </a:extLst>
          </p:cNvPr>
          <p:cNvGrpSpPr/>
          <p:nvPr/>
        </p:nvGrpSpPr>
        <p:grpSpPr>
          <a:xfrm>
            <a:off x="1894167" y="2193399"/>
            <a:ext cx="5836687" cy="835567"/>
            <a:chOff x="301658" y="1923068"/>
            <a:chExt cx="6257617" cy="1007844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4C2D6C81-7584-4E76-B36F-E724F336DDF4}"/>
                </a:ext>
              </a:extLst>
            </p:cNvPr>
            <p:cNvCxnSpPr/>
            <p:nvPr/>
          </p:nvCxnSpPr>
          <p:spPr>
            <a:xfrm>
              <a:off x="1357460" y="1923068"/>
              <a:ext cx="5201815" cy="7541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0212A76A-0534-45CF-A4EB-1200E7811CB1}"/>
                </a:ext>
              </a:extLst>
            </p:cNvPr>
            <p:cNvCxnSpPr>
              <a:cxnSpLocks/>
            </p:cNvCxnSpPr>
            <p:nvPr/>
          </p:nvCxnSpPr>
          <p:spPr>
            <a:xfrm>
              <a:off x="301658" y="2214916"/>
              <a:ext cx="6257617" cy="75414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xmlns="" id="{57D6A337-A55E-4AD2-B3C0-F4A6911F21AD}"/>
                </a:ext>
              </a:extLst>
            </p:cNvPr>
            <p:cNvCxnSpPr>
              <a:cxnSpLocks/>
            </p:cNvCxnSpPr>
            <p:nvPr/>
          </p:nvCxnSpPr>
          <p:spPr>
            <a:xfrm>
              <a:off x="306498" y="2520285"/>
              <a:ext cx="6252777" cy="8539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Прямая соединительная линия 28">
              <a:extLst>
                <a:ext uri="{FF2B5EF4-FFF2-40B4-BE49-F238E27FC236}">
                  <a16:creationId xmlns:a16="http://schemas.microsoft.com/office/drawing/2014/main" xmlns="" id="{F4EF186F-3650-4AD3-BF74-8390E10E0F2C}"/>
                </a:ext>
              </a:extLst>
            </p:cNvPr>
            <p:cNvCxnSpPr>
              <a:cxnSpLocks/>
            </p:cNvCxnSpPr>
            <p:nvPr/>
          </p:nvCxnSpPr>
          <p:spPr>
            <a:xfrm>
              <a:off x="3364473" y="2916252"/>
              <a:ext cx="3106242" cy="1466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75A06FD4-95EF-4BDF-A7DA-9D8B198AD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098" y="3687600"/>
            <a:ext cx="4305300" cy="6286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071146B1-2758-4CD7-80BF-48C722C602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6997" y="3753177"/>
            <a:ext cx="3838575" cy="438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ED018480-C897-40E5-AC50-C443BBB916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99" y="4397967"/>
            <a:ext cx="4305300" cy="72084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15B9A89F-0AE0-49C5-BA0B-DC1D283ABC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29372" y="4539312"/>
            <a:ext cx="3886200" cy="4381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1EE1E1-8B15-446D-A22B-22F11201A1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80" y="389957"/>
            <a:ext cx="3304515" cy="1478651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3DCCBFE-D56C-42A5-8D0D-E37B59F3B3A7}"/>
              </a:ext>
            </a:extLst>
          </p:cNvPr>
          <p:cNvSpPr/>
          <p:nvPr/>
        </p:nvSpPr>
        <p:spPr>
          <a:xfrm>
            <a:off x="111466" y="-13164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Базовый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7665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3D1756-9549-4D71-8AB2-879D92A1F6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551"/>
          <a:stretch/>
        </p:blipFill>
        <p:spPr>
          <a:xfrm>
            <a:off x="4655614" y="2530981"/>
            <a:ext cx="4282186" cy="212137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AC77C19-8B32-474C-89DE-56D180EDE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5614" y="530248"/>
            <a:ext cx="4282186" cy="19616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FB89476-1FDA-4945-B806-F99A9A042A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10"/>
          <a:stretch/>
        </p:blipFill>
        <p:spPr>
          <a:xfrm>
            <a:off x="105142" y="344339"/>
            <a:ext cx="4466858" cy="2600406"/>
          </a:xfrm>
          <a:prstGeom prst="rect">
            <a:avLst/>
          </a:prstGeom>
        </p:spPr>
      </p:pic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A703AB3B-287A-4B8B-AEBD-46408D01E408}"/>
              </a:ext>
            </a:extLst>
          </p:cNvPr>
          <p:cNvSpPr/>
          <p:nvPr/>
        </p:nvSpPr>
        <p:spPr>
          <a:xfrm>
            <a:off x="806715" y="496885"/>
            <a:ext cx="3113352" cy="457992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561546B-3A20-4CBA-8EE0-6507DE702444}"/>
              </a:ext>
            </a:extLst>
          </p:cNvPr>
          <p:cNvSpPr/>
          <p:nvPr/>
        </p:nvSpPr>
        <p:spPr>
          <a:xfrm>
            <a:off x="4881555" y="558325"/>
            <a:ext cx="2673761" cy="189437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1A0B21EC-0A01-4C6C-B17B-F5D94BB9A329}"/>
              </a:ext>
            </a:extLst>
          </p:cNvPr>
          <p:cNvSpPr/>
          <p:nvPr/>
        </p:nvSpPr>
        <p:spPr>
          <a:xfrm>
            <a:off x="4881555" y="2540564"/>
            <a:ext cx="2007910" cy="1892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C3FFD14B-643C-4AD6-B863-281DF7507C23}"/>
              </a:ext>
            </a:extLst>
          </p:cNvPr>
          <p:cNvSpPr/>
          <p:nvPr/>
        </p:nvSpPr>
        <p:spPr>
          <a:xfrm>
            <a:off x="171514" y="1523875"/>
            <a:ext cx="2007910" cy="1892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Заголовок 1">
            <a:extLst>
              <a:ext uri="{FF2B5EF4-FFF2-40B4-BE49-F238E27FC236}">
                <a16:creationId xmlns:a16="http://schemas.microsoft.com/office/drawing/2014/main" xmlns="" id="{7C7D364B-1300-407E-A600-FCACA4C42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812" y="-106533"/>
            <a:ext cx="7699200" cy="572700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9DAE806-1851-4CEB-AB8D-6D8EFB167AA4}"/>
              </a:ext>
            </a:extLst>
          </p:cNvPr>
          <p:cNvSpPr/>
          <p:nvPr/>
        </p:nvSpPr>
        <p:spPr>
          <a:xfrm>
            <a:off x="5885510" y="175062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79EDFC-75A5-4D12-8356-02199F1B69D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29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4F43277-F823-45B1-82A9-F65C3AB7F0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141" y="3099219"/>
            <a:ext cx="4466859" cy="1837246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35F316E-E07E-4623-8B43-5A3298E61751}"/>
              </a:ext>
            </a:extLst>
          </p:cNvPr>
          <p:cNvSpPr/>
          <p:nvPr/>
        </p:nvSpPr>
        <p:spPr>
          <a:xfrm>
            <a:off x="111466" y="-13164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Базовый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16997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47076" y="275652"/>
            <a:ext cx="8449847" cy="528339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Нормативные документы федерального уровня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1"/>
          </p:nvPr>
        </p:nvSpPr>
        <p:spPr>
          <a:xfrm>
            <a:off x="2064926" y="1027892"/>
            <a:ext cx="6482303" cy="698500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chemeClr val="bg1">
                    <a:lumMod val="25000"/>
                  </a:schemeClr>
                </a:solidFill>
              </a:rPr>
              <a:t>Федеральный закон от 29 декабря 2012 г. № 273-ФЗ «Об образовании в Российской Федерации» 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2011247" y="2044777"/>
            <a:ext cx="6779454" cy="1130773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chemeClr val="bg1">
                    <a:lumMod val="25000"/>
                  </a:schemeClr>
                </a:solidFill>
              </a:rPr>
              <a:t>Федеральный государственный образовательный стандарт основного общего образования (ФГОС ООО)</a:t>
            </a:r>
            <a:endParaRPr lang="ru-RU" sz="1500" dirty="0"/>
          </a:p>
          <a:p>
            <a:r>
              <a:rPr lang="ru-RU" sz="1500" dirty="0">
                <a:solidFill>
                  <a:srgbClr val="C00000"/>
                </a:solidFill>
              </a:rPr>
              <a:t>Федеральный государственный образовательный стандарт среднего общего образования (ФГОС СОО)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13"/>
          </p:nvPr>
        </p:nvSpPr>
        <p:spPr>
          <a:xfrm>
            <a:off x="1921178" y="3377308"/>
            <a:ext cx="6785675" cy="1450704"/>
          </a:xfrm>
        </p:spPr>
        <p:txBody>
          <a:bodyPr>
            <a:noAutofit/>
          </a:bodyPr>
          <a:lstStyle/>
          <a:p>
            <a:r>
              <a:rPr lang="ru-RU" sz="1500" dirty="0">
                <a:solidFill>
                  <a:schemeClr val="bg1">
                    <a:lumMod val="25000"/>
                  </a:schemeClr>
                </a:solidFill>
              </a:rPr>
              <a:t>Федеральная образовательная программа основного общего образования: ФРП ООО МАТЕМАТИКА (базовый уровень, углубленный уровень)</a:t>
            </a:r>
          </a:p>
          <a:p>
            <a:r>
              <a:rPr lang="ru-RU" sz="1500" dirty="0">
                <a:solidFill>
                  <a:srgbClr val="C00000"/>
                </a:solidFill>
              </a:rPr>
              <a:t>Федеральная образовательная программа среднего общего образования: ФРП СОО МАТЕМАТИКА (базовый уровень, углубленный уровень</a:t>
            </a:r>
            <a:r>
              <a:rPr lang="ru-RU" sz="1500" dirty="0">
                <a:solidFill>
                  <a:schemeClr val="bg1">
                    <a:lumMod val="25000"/>
                  </a:schemeClr>
                </a:solidFill>
              </a:rPr>
              <a:t>)</a:t>
            </a:r>
          </a:p>
        </p:txBody>
      </p:sp>
      <p:sp>
        <p:nvSpPr>
          <p:cNvPr id="10" name="Google Shape;16;p3"/>
          <p:cNvSpPr txBox="1">
            <a:spLocks/>
          </p:cNvSpPr>
          <p:nvPr/>
        </p:nvSpPr>
        <p:spPr>
          <a:xfrm>
            <a:off x="556212" y="907822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11" name="Google Shape;16;p3"/>
          <p:cNvSpPr txBox="1">
            <a:spLocks/>
          </p:cNvSpPr>
          <p:nvPr/>
        </p:nvSpPr>
        <p:spPr>
          <a:xfrm>
            <a:off x="613934" y="3604198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3</a:t>
            </a:r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586907" y="2172215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2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495991" y="930292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556212" y="1089133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495991" y="2239204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553713" y="3581727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556212" y="2403001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13934" y="3791298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0004EE0-0F9F-4504-A96A-B6537FFB6E92}"/>
              </a:ext>
            </a:extLst>
          </p:cNvPr>
          <p:cNvSpPr txBox="1"/>
          <p:nvPr/>
        </p:nvSpPr>
        <p:spPr>
          <a:xfrm>
            <a:off x="8768197" y="4828012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77135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AB18EDE-D071-4A9B-9E75-EAAB454C0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335" y="400792"/>
            <a:ext cx="4131716" cy="4631065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D9DE6BC-88C1-4A3E-87C8-FEEF4AB249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43" y="296309"/>
            <a:ext cx="4419115" cy="3358527"/>
          </a:xfrm>
          <a:prstGeom prst="rect">
            <a:avLst/>
          </a:prstGeom>
        </p:spPr>
      </p:pic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9D8F66D1-D953-4339-A73C-1D0459642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668" y="-118358"/>
            <a:ext cx="7699200" cy="572700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A703AB3B-287A-4B8B-AEBD-46408D01E408}"/>
              </a:ext>
            </a:extLst>
          </p:cNvPr>
          <p:cNvSpPr/>
          <p:nvPr/>
        </p:nvSpPr>
        <p:spPr>
          <a:xfrm>
            <a:off x="1150068" y="431642"/>
            <a:ext cx="2532931" cy="26394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F561546B-3A20-4CBA-8EE0-6507DE702444}"/>
              </a:ext>
            </a:extLst>
          </p:cNvPr>
          <p:cNvSpPr/>
          <p:nvPr/>
        </p:nvSpPr>
        <p:spPr>
          <a:xfrm>
            <a:off x="4696283" y="422053"/>
            <a:ext cx="2007910" cy="1892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xmlns="" id="{1A0B21EC-0A01-4C6C-B17B-F5D94BB9A329}"/>
              </a:ext>
            </a:extLst>
          </p:cNvPr>
          <p:cNvSpPr/>
          <p:nvPr/>
        </p:nvSpPr>
        <p:spPr>
          <a:xfrm>
            <a:off x="4674005" y="4233876"/>
            <a:ext cx="2007910" cy="1892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C3FFD14B-643C-4AD6-B863-281DF7507C23}"/>
              </a:ext>
            </a:extLst>
          </p:cNvPr>
          <p:cNvSpPr/>
          <p:nvPr/>
        </p:nvSpPr>
        <p:spPr>
          <a:xfrm>
            <a:off x="219220" y="830920"/>
            <a:ext cx="2007910" cy="1892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BDD864F-FFA2-4B25-9635-8BA8D2C820D5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30</a:t>
            </a:r>
            <a:endParaRPr lang="ru-RU" dirty="0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D9DAE806-1851-4CEB-AB8D-6D8EFB167AA4}"/>
              </a:ext>
            </a:extLst>
          </p:cNvPr>
          <p:cNvSpPr/>
          <p:nvPr/>
        </p:nvSpPr>
        <p:spPr>
          <a:xfrm>
            <a:off x="5911731" y="111643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6C4A145-60FE-4C7C-B28B-F8EF4D7267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72" y="3540754"/>
            <a:ext cx="4131716" cy="1575518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96F433BD-8ADE-4472-A0A1-E18ECBA64FA8}"/>
              </a:ext>
            </a:extLst>
          </p:cNvPr>
          <p:cNvSpPr/>
          <p:nvPr/>
        </p:nvSpPr>
        <p:spPr>
          <a:xfrm>
            <a:off x="111466" y="-13164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Базовый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255287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A23E35A-53E6-47F0-8E16-7E84DCD2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79" y="891900"/>
            <a:ext cx="5585264" cy="1601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17" y="-91744"/>
            <a:ext cx="7886700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31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8437C25-42BA-4E00-8E72-5999A789E1BE}"/>
              </a:ext>
            </a:extLst>
          </p:cNvPr>
          <p:cNvSpPr/>
          <p:nvPr/>
        </p:nvSpPr>
        <p:spPr>
          <a:xfrm>
            <a:off x="46211" y="530864"/>
            <a:ext cx="8921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latin typeface="Quattrocento Sans"/>
              </a:rPr>
              <a:t>стр. 1485 - 1490 - Проверяемые на ЕГЭ по математике требования к результатам освоения ООП СОО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5942266" y="279675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329785" y="1306751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https://clck.ru/3GkGqP</a:t>
            </a:r>
            <a:r>
              <a:rPr lang="ru-RU" sz="1000" dirty="0"/>
              <a:t>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0DD02A9-205F-4E52-8CBD-0100A9D464CC}"/>
              </a:ext>
            </a:extLst>
          </p:cNvPr>
          <p:cNvGrpSpPr/>
          <p:nvPr/>
        </p:nvGrpSpPr>
        <p:grpSpPr>
          <a:xfrm>
            <a:off x="2226733" y="1404264"/>
            <a:ext cx="5393133" cy="508715"/>
            <a:chOff x="2418277" y="1406658"/>
            <a:chExt cx="5393133" cy="508715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CA31DBAF-D83B-40E6-850C-58DD06EB55D6}"/>
                </a:ext>
              </a:extLst>
            </p:cNvPr>
            <p:cNvCxnSpPr>
              <a:cxnSpLocks/>
            </p:cNvCxnSpPr>
            <p:nvPr/>
          </p:nvCxnSpPr>
          <p:spPr>
            <a:xfrm>
              <a:off x="3957699" y="1406658"/>
              <a:ext cx="3853711" cy="255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AE47B5C1-6DA4-4CD7-933B-E8B374F9868F}"/>
                </a:ext>
              </a:extLst>
            </p:cNvPr>
            <p:cNvCxnSpPr>
              <a:cxnSpLocks/>
            </p:cNvCxnSpPr>
            <p:nvPr/>
          </p:nvCxnSpPr>
          <p:spPr>
            <a:xfrm>
              <a:off x="2418277" y="1695240"/>
              <a:ext cx="22098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E64FDDA9-6E7B-4FDF-AD6F-BD68D7C10ABC}"/>
                </a:ext>
              </a:extLst>
            </p:cNvPr>
            <p:cNvCxnSpPr>
              <a:cxnSpLocks/>
            </p:cNvCxnSpPr>
            <p:nvPr/>
          </p:nvCxnSpPr>
          <p:spPr>
            <a:xfrm>
              <a:off x="3756011" y="1915373"/>
              <a:ext cx="168486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7C6BA820-44E2-438B-BAE6-B0BC7D0E16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64" y="2566028"/>
            <a:ext cx="4587497" cy="2423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1D78E723-B8C7-4DD2-AE78-89B8D90D33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0599" y="2601207"/>
            <a:ext cx="4254490" cy="99487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E71DC0FC-5664-4C5F-8B08-2EF412F7CB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1" t="729" r="-2325" b="43447"/>
          <a:stretch/>
        </p:blipFill>
        <p:spPr>
          <a:xfrm>
            <a:off x="3910727" y="3654379"/>
            <a:ext cx="3783816" cy="120378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FA4CBA49-93DC-4EE2-B7E1-2BC4E2A80B5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7230" r="172"/>
          <a:stretch/>
        </p:blipFill>
        <p:spPr>
          <a:xfrm>
            <a:off x="5133676" y="4202688"/>
            <a:ext cx="3691466" cy="92229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B502FAD9-CB30-48B1-86D4-D238C7E7B5DC}"/>
              </a:ext>
            </a:extLst>
          </p:cNvPr>
          <p:cNvSpPr/>
          <p:nvPr/>
        </p:nvSpPr>
        <p:spPr>
          <a:xfrm>
            <a:off x="111466" y="-13164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Базовый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252803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A23E35A-53E6-47F0-8E16-7E84DCD25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279" y="874966"/>
            <a:ext cx="5585264" cy="1601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3817" y="-91744"/>
            <a:ext cx="7886700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32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58437C25-42BA-4E00-8E72-5999A789E1BE}"/>
              </a:ext>
            </a:extLst>
          </p:cNvPr>
          <p:cNvSpPr/>
          <p:nvPr/>
        </p:nvSpPr>
        <p:spPr>
          <a:xfrm>
            <a:off x="46211" y="530864"/>
            <a:ext cx="892191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600" dirty="0">
                <a:latin typeface="Quattrocento Sans"/>
              </a:rPr>
              <a:t>стр. 1491 - 1492 - Перечень элементов содержания, проверяемых на ЕГЭ по математике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5942266" y="279675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329785" y="1306751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https://clck.ru/3GkGqP</a:t>
            </a:r>
            <a:r>
              <a:rPr lang="ru-RU" sz="1000" dirty="0"/>
              <a:t> </a:t>
            </a:r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0DD02A9-205F-4E52-8CBD-0100A9D464CC}"/>
              </a:ext>
            </a:extLst>
          </p:cNvPr>
          <p:cNvGrpSpPr/>
          <p:nvPr/>
        </p:nvGrpSpPr>
        <p:grpSpPr>
          <a:xfrm>
            <a:off x="2226733" y="1404264"/>
            <a:ext cx="5393133" cy="508715"/>
            <a:chOff x="2418277" y="1406658"/>
            <a:chExt cx="5393133" cy="508715"/>
          </a:xfrm>
        </p:grpSpPr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xmlns="" id="{CA31DBAF-D83B-40E6-850C-58DD06EB55D6}"/>
                </a:ext>
              </a:extLst>
            </p:cNvPr>
            <p:cNvCxnSpPr>
              <a:cxnSpLocks/>
            </p:cNvCxnSpPr>
            <p:nvPr/>
          </p:nvCxnSpPr>
          <p:spPr>
            <a:xfrm>
              <a:off x="3957699" y="1406658"/>
              <a:ext cx="3853711" cy="25598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xmlns="" id="{AE47B5C1-6DA4-4CD7-933B-E8B374F9868F}"/>
                </a:ext>
              </a:extLst>
            </p:cNvPr>
            <p:cNvCxnSpPr>
              <a:cxnSpLocks/>
            </p:cNvCxnSpPr>
            <p:nvPr/>
          </p:nvCxnSpPr>
          <p:spPr>
            <a:xfrm>
              <a:off x="2418277" y="1695240"/>
              <a:ext cx="22098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E64FDDA9-6E7B-4FDF-AD6F-BD68D7C10ABC}"/>
                </a:ext>
              </a:extLst>
            </p:cNvPr>
            <p:cNvCxnSpPr>
              <a:cxnSpLocks/>
            </p:cNvCxnSpPr>
            <p:nvPr/>
          </p:nvCxnSpPr>
          <p:spPr>
            <a:xfrm>
              <a:off x="3756011" y="1915373"/>
              <a:ext cx="1684866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729AEF6-EC45-433D-AC4E-8AC4921586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1" y="2541955"/>
            <a:ext cx="4743100" cy="1170260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E0634A-71F1-4C24-AC19-7A3E0D181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516" y="3754087"/>
            <a:ext cx="3724434" cy="1350463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15B1A56-6E9B-47B0-8369-835D893B26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121" t="15891" r="15970" b="12513"/>
          <a:stretch/>
        </p:blipFill>
        <p:spPr>
          <a:xfrm>
            <a:off x="2634903" y="4557125"/>
            <a:ext cx="3874193" cy="38975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9555540F-3D6A-4D31-830F-CB868CB52DB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" r="-2333" b="26724"/>
          <a:stretch/>
        </p:blipFill>
        <p:spPr>
          <a:xfrm>
            <a:off x="4859576" y="2658400"/>
            <a:ext cx="4354471" cy="181837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E0EA70C7-5653-4A1F-87B9-C0BE0555BFA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1" t="74271" r="48166" b="2963"/>
          <a:stretch/>
        </p:blipFill>
        <p:spPr>
          <a:xfrm>
            <a:off x="6652715" y="4527405"/>
            <a:ext cx="2054138" cy="560211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2AFADF9-30C0-47E9-AAA3-697351709336}"/>
              </a:ext>
            </a:extLst>
          </p:cNvPr>
          <p:cNvSpPr/>
          <p:nvPr/>
        </p:nvSpPr>
        <p:spPr>
          <a:xfrm>
            <a:off x="111466" y="-13164"/>
            <a:ext cx="26148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Базовый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117420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57" y="-41595"/>
            <a:ext cx="4984301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33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5267732" y="600772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3"/>
              </a:rPr>
              <a:t>https://clck.ru/3GkGqP</a:t>
            </a:r>
            <a:r>
              <a:rPr lang="ru-RU" sz="1000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4572000" y="935383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5747F8A-D93E-4AD2-A775-FF256E670F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802"/>
            <a:ext cx="3632200" cy="1217207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33DE9CA0-173E-47C2-B44E-FF9976E999FA}"/>
              </a:ext>
            </a:extLst>
          </p:cNvPr>
          <p:cNvSpPr/>
          <p:nvPr/>
        </p:nvSpPr>
        <p:spPr>
          <a:xfrm>
            <a:off x="-96921" y="-13164"/>
            <a:ext cx="3031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Углублённый уровень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C4E0095-295C-48B5-94E2-6618CC92BE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6113" y="1613325"/>
            <a:ext cx="6560770" cy="3485022"/>
          </a:xfrm>
          <a:prstGeom prst="rect">
            <a:avLst/>
          </a:prstGeom>
        </p:spPr>
      </p:pic>
      <p:grpSp>
        <p:nvGrpSpPr>
          <p:cNvPr id="38" name="Группа 37">
            <a:extLst>
              <a:ext uri="{FF2B5EF4-FFF2-40B4-BE49-F238E27FC236}">
                <a16:creationId xmlns:a16="http://schemas.microsoft.com/office/drawing/2014/main" xmlns="" id="{CFC21D81-1260-4E16-BC35-77D20B81C4B7}"/>
              </a:ext>
            </a:extLst>
          </p:cNvPr>
          <p:cNvGrpSpPr/>
          <p:nvPr/>
        </p:nvGrpSpPr>
        <p:grpSpPr>
          <a:xfrm>
            <a:off x="3184416" y="2522896"/>
            <a:ext cx="5087708" cy="1991909"/>
            <a:chOff x="2509067" y="2147160"/>
            <a:chExt cx="5863023" cy="2307274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:a16="http://schemas.microsoft.com/office/drawing/2014/main" xmlns="" id="{9250039C-BE55-4ABD-AAC7-A29BFFD6E000}"/>
                </a:ext>
              </a:extLst>
            </p:cNvPr>
            <p:cNvCxnSpPr>
              <a:cxnSpLocks/>
            </p:cNvCxnSpPr>
            <p:nvPr/>
          </p:nvCxnSpPr>
          <p:spPr>
            <a:xfrm>
              <a:off x="2785533" y="2147160"/>
              <a:ext cx="39738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xmlns="" id="{0DECBA67-D6CB-42C8-8333-DA72307E44A3}"/>
                </a:ext>
              </a:extLst>
            </p:cNvPr>
            <p:cNvCxnSpPr>
              <a:cxnSpLocks/>
            </p:cNvCxnSpPr>
            <p:nvPr/>
          </p:nvCxnSpPr>
          <p:spPr>
            <a:xfrm>
              <a:off x="4761999" y="4454434"/>
              <a:ext cx="3610091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xmlns="" id="{7C8F2B13-DFD6-461B-A3BA-F382D0CB2618}"/>
                </a:ext>
              </a:extLst>
            </p:cNvPr>
            <p:cNvCxnSpPr>
              <a:cxnSpLocks/>
            </p:cNvCxnSpPr>
            <p:nvPr/>
          </p:nvCxnSpPr>
          <p:spPr>
            <a:xfrm>
              <a:off x="2509067" y="2790469"/>
              <a:ext cx="36322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>
              <a:extLst>
                <a:ext uri="{FF2B5EF4-FFF2-40B4-BE49-F238E27FC236}">
                  <a16:creationId xmlns:a16="http://schemas.microsoft.com/office/drawing/2014/main" xmlns="" id="{8AA60C18-F789-4E40-A056-66A8F7B36327}"/>
                </a:ext>
              </a:extLst>
            </p:cNvPr>
            <p:cNvCxnSpPr>
              <a:cxnSpLocks/>
            </p:cNvCxnSpPr>
            <p:nvPr/>
          </p:nvCxnSpPr>
          <p:spPr>
            <a:xfrm>
              <a:off x="2971712" y="3761664"/>
              <a:ext cx="3849683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6089ED3C-3021-4634-857E-199CE77248E9}"/>
              </a:ext>
            </a:extLst>
          </p:cNvPr>
          <p:cNvSpPr/>
          <p:nvPr/>
        </p:nvSpPr>
        <p:spPr>
          <a:xfrm>
            <a:off x="90032" y="588372"/>
            <a:ext cx="2007910" cy="19022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F93D8126-8D20-443D-A4F7-652AE1299713}"/>
              </a:ext>
            </a:extLst>
          </p:cNvPr>
          <p:cNvSpPr/>
          <p:nvPr/>
        </p:nvSpPr>
        <p:spPr>
          <a:xfrm>
            <a:off x="91786" y="1007305"/>
            <a:ext cx="3494095" cy="274041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DCD5BD89-3BA0-4F72-AEE2-829B1095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0" y="1059670"/>
            <a:ext cx="4683626" cy="387764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9818"/>
            <a:ext cx="7886700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674023" y="4848445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34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7615248" y="-17433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https://clck.ru/3GkGqP</a:t>
            </a:r>
            <a:r>
              <a:rPr lang="ru-RU" sz="1000" dirty="0"/>
              <a:t> 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9ADEFBB8-CC21-4D8F-BDE5-FBB60FAC77D9}"/>
              </a:ext>
            </a:extLst>
          </p:cNvPr>
          <p:cNvSpPr/>
          <p:nvPr/>
        </p:nvSpPr>
        <p:spPr>
          <a:xfrm>
            <a:off x="4844657" y="1099766"/>
            <a:ext cx="37080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dirty="0">
                <a:solidFill>
                  <a:srgbClr val="C00000"/>
                </a:solidFill>
                <a:latin typeface="Quattrocento Sans"/>
              </a:rPr>
              <a:t>Перенесено из 11 класса в 10 класс</a:t>
            </a:r>
            <a:endParaRPr lang="ru-RU" sz="1800" b="1" dirty="0">
              <a:solidFill>
                <a:srgbClr val="C0000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02804F50-F6BD-4A6F-A6AE-5DCAB4BFF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94347" y="1973098"/>
            <a:ext cx="5076825" cy="2124075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6" name="Стрелка: вниз 5">
            <a:extLst>
              <a:ext uri="{FF2B5EF4-FFF2-40B4-BE49-F238E27FC236}">
                <a16:creationId xmlns:a16="http://schemas.microsoft.com/office/drawing/2014/main" xmlns="" id="{C4940B1E-ECBD-4529-B523-52A40FF72929}"/>
              </a:ext>
            </a:extLst>
          </p:cNvPr>
          <p:cNvSpPr/>
          <p:nvPr/>
        </p:nvSpPr>
        <p:spPr>
          <a:xfrm>
            <a:off x="6698690" y="1453628"/>
            <a:ext cx="338667" cy="474133"/>
          </a:xfrm>
          <a:prstGeom prst="down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127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3329408-C3DE-4879-89B0-02C4A23511FD}"/>
              </a:ext>
            </a:extLst>
          </p:cNvPr>
          <p:cNvSpPr/>
          <p:nvPr/>
        </p:nvSpPr>
        <p:spPr>
          <a:xfrm>
            <a:off x="5940562" y="309765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07D1C0A-70D0-4678-A73D-C87214B184E9}"/>
              </a:ext>
            </a:extLst>
          </p:cNvPr>
          <p:cNvSpPr/>
          <p:nvPr/>
        </p:nvSpPr>
        <p:spPr>
          <a:xfrm>
            <a:off x="0" y="631909"/>
            <a:ext cx="9078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latin typeface="Quattrocento Sans"/>
              </a:rPr>
              <a:t>стр. 1493 - 1494 </a:t>
            </a:r>
            <a:r>
              <a:rPr lang="ru-RU" dirty="0">
                <a:latin typeface="Quattrocento Sans"/>
              </a:rPr>
              <a:t>- Проверяемые на ЕГЭ по математике требования к результатам освоения ООП СОО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B350940-84CA-484E-A689-F9BB38B31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9475" y="4628460"/>
            <a:ext cx="5095875" cy="476250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1" name="Стрелка: вниз 20">
            <a:extLst>
              <a:ext uri="{FF2B5EF4-FFF2-40B4-BE49-F238E27FC236}">
                <a16:creationId xmlns:a16="http://schemas.microsoft.com/office/drawing/2014/main" xmlns="" id="{05D133B0-7BAB-41DA-B3C2-0170EF162ACD}"/>
              </a:ext>
            </a:extLst>
          </p:cNvPr>
          <p:cNvSpPr/>
          <p:nvPr/>
        </p:nvSpPr>
        <p:spPr>
          <a:xfrm>
            <a:off x="6261963" y="4144881"/>
            <a:ext cx="338667" cy="474133"/>
          </a:xfrm>
          <a:prstGeom prst="downArrow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rgbClr val="1271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chemeClr val="bg2">
                  <a:lumMod val="60000"/>
                  <a:lumOff val="40000"/>
                </a:schemeClr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8C084FDC-2B7B-466B-A155-497185D1916A}"/>
              </a:ext>
            </a:extLst>
          </p:cNvPr>
          <p:cNvSpPr/>
          <p:nvPr/>
        </p:nvSpPr>
        <p:spPr>
          <a:xfrm>
            <a:off x="-96921" y="-13164"/>
            <a:ext cx="3031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Углублённый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260901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9818"/>
            <a:ext cx="7886700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35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0" y="1453628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3"/>
              </a:rPr>
              <a:t>https://clck.ru/3GkGqP</a:t>
            </a:r>
            <a:r>
              <a:rPr lang="ru-RU" sz="1000" dirty="0"/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3329408-C3DE-4879-89B0-02C4A23511FD}"/>
              </a:ext>
            </a:extLst>
          </p:cNvPr>
          <p:cNvSpPr/>
          <p:nvPr/>
        </p:nvSpPr>
        <p:spPr>
          <a:xfrm>
            <a:off x="5899065" y="247858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07D1C0A-70D0-4678-A73D-C87214B184E9}"/>
              </a:ext>
            </a:extLst>
          </p:cNvPr>
          <p:cNvSpPr/>
          <p:nvPr/>
        </p:nvSpPr>
        <p:spPr>
          <a:xfrm>
            <a:off x="0" y="512628"/>
            <a:ext cx="91439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latin typeface="Quattrocento Sans"/>
              </a:rPr>
              <a:t>стр. 1494 - 1500 </a:t>
            </a:r>
            <a:r>
              <a:rPr lang="ru-RU" dirty="0">
                <a:latin typeface="Quattrocento Sans"/>
              </a:rPr>
              <a:t>- Проверяемые на ЕГЭ по математике требования к результатам освоения ООП СОО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3C4024-B464-493B-A241-104E7FA74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7712" y="2562225"/>
            <a:ext cx="28575" cy="190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E7CA46-FFA8-48A9-B528-8042FF9F6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9572" y="877332"/>
            <a:ext cx="6598568" cy="135107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C60C23E-E7A5-4791-8607-C96637A5ED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5196"/>
          <a:stretch/>
        </p:blipFill>
        <p:spPr>
          <a:xfrm>
            <a:off x="2347384" y="2280394"/>
            <a:ext cx="5143500" cy="656795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980602FC-665D-4F5A-8E6E-DA2C111BC43B}"/>
              </a:ext>
            </a:extLst>
          </p:cNvPr>
          <p:cNvGrpSpPr/>
          <p:nvPr/>
        </p:nvGrpSpPr>
        <p:grpSpPr>
          <a:xfrm>
            <a:off x="1824186" y="1383717"/>
            <a:ext cx="5958670" cy="518032"/>
            <a:chOff x="1347759" y="737109"/>
            <a:chExt cx="5958670" cy="518032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9DE660FE-B49F-4ECD-BBA4-A7EA19C58B5D}"/>
                </a:ext>
              </a:extLst>
            </p:cNvPr>
            <p:cNvCxnSpPr>
              <a:cxnSpLocks/>
            </p:cNvCxnSpPr>
            <p:nvPr/>
          </p:nvCxnSpPr>
          <p:spPr>
            <a:xfrm>
              <a:off x="4642374" y="1044542"/>
              <a:ext cx="177829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1813569C-7585-4905-865D-128F370393EF}"/>
                </a:ext>
              </a:extLst>
            </p:cNvPr>
            <p:cNvCxnSpPr>
              <a:cxnSpLocks/>
            </p:cNvCxnSpPr>
            <p:nvPr/>
          </p:nvCxnSpPr>
          <p:spPr>
            <a:xfrm>
              <a:off x="3674229" y="737109"/>
              <a:ext cx="36322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021A9939-B162-4EAE-AA55-1C33823DA031}"/>
                </a:ext>
              </a:extLst>
            </p:cNvPr>
            <p:cNvCxnSpPr>
              <a:cxnSpLocks/>
            </p:cNvCxnSpPr>
            <p:nvPr/>
          </p:nvCxnSpPr>
          <p:spPr>
            <a:xfrm>
              <a:off x="1347759" y="1255141"/>
              <a:ext cx="2561547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0AA82281-1C68-4046-A9ED-CA27C1766F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661"/>
          <a:stretch/>
        </p:blipFill>
        <p:spPr>
          <a:xfrm>
            <a:off x="384453" y="2999764"/>
            <a:ext cx="5143500" cy="2021418"/>
          </a:xfrm>
          <a:prstGeom prst="rect">
            <a:avLst/>
          </a:prstGeom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0E68FE2A-A809-454C-8C64-F71FA609AE73}"/>
              </a:ext>
            </a:extLst>
          </p:cNvPr>
          <p:cNvGrpSpPr/>
          <p:nvPr/>
        </p:nvGrpSpPr>
        <p:grpSpPr>
          <a:xfrm>
            <a:off x="4305707" y="3799988"/>
            <a:ext cx="4738031" cy="932360"/>
            <a:chOff x="4209923" y="3533041"/>
            <a:chExt cx="5038725" cy="1050568"/>
          </a:xfrm>
        </p:grpSpPr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E3DD2534-B646-481A-BD6D-CFA393B7E3E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09923" y="3533041"/>
              <a:ext cx="5038725" cy="781050"/>
            </a:xfrm>
            <a:prstGeom prst="rect">
              <a:avLst/>
            </a:prstGeom>
            <a:ln>
              <a:solidFill>
                <a:schemeClr val="bg1">
                  <a:lumMod val="25000"/>
                </a:schemeClr>
              </a:solidFill>
            </a:ln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8F28D600-9D28-42F4-8563-57EEBB7A2E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13463" r="-379" b="14179"/>
            <a:stretch/>
          </p:blipFill>
          <p:spPr>
            <a:xfrm>
              <a:off x="4209923" y="4190765"/>
              <a:ext cx="5038725" cy="392844"/>
            </a:xfrm>
            <a:prstGeom prst="rect">
              <a:avLst/>
            </a:prstGeom>
            <a:ln>
              <a:solidFill>
                <a:schemeClr val="bg1">
                  <a:lumMod val="25000"/>
                </a:schemeClr>
              </a:solidFill>
            </a:ln>
          </p:spPr>
        </p:pic>
      </p:grp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51047000-C1CB-40CF-B373-44210221A751}"/>
              </a:ext>
            </a:extLst>
          </p:cNvPr>
          <p:cNvSpPr/>
          <p:nvPr/>
        </p:nvSpPr>
        <p:spPr>
          <a:xfrm>
            <a:off x="-96921" y="-13164"/>
            <a:ext cx="3031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Углублённый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173700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4595E4A1-1309-43F7-86AB-8222C8CA63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364" r="1735" b="6300"/>
          <a:stretch/>
        </p:blipFill>
        <p:spPr>
          <a:xfrm>
            <a:off x="747961" y="4878205"/>
            <a:ext cx="4885828" cy="259059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-89818"/>
            <a:ext cx="7886700" cy="650081"/>
          </a:xfrm>
        </p:spPr>
        <p:txBody>
          <a:bodyPr>
            <a:normAutofit/>
          </a:bodyPr>
          <a:lstStyle/>
          <a:p>
            <a:r>
              <a:rPr lang="ru-RU" sz="2800" b="0" dirty="0"/>
              <a:t>Изменения в ФООП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36</a:t>
            </a:r>
            <a:endParaRPr lang="ru-RU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6B008BD-8EF4-4B73-8248-E6F473E6C529}"/>
              </a:ext>
            </a:extLst>
          </p:cNvPr>
          <p:cNvSpPr/>
          <p:nvPr/>
        </p:nvSpPr>
        <p:spPr>
          <a:xfrm>
            <a:off x="0" y="1453628"/>
            <a:ext cx="149592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https://clck.ru/3GkGqP</a:t>
            </a:r>
            <a:r>
              <a:rPr lang="ru-RU" sz="1000" dirty="0"/>
              <a:t> 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E3329408-C3DE-4879-89B0-02C4A23511FD}"/>
              </a:ext>
            </a:extLst>
          </p:cNvPr>
          <p:cNvSpPr/>
          <p:nvPr/>
        </p:nvSpPr>
        <p:spPr>
          <a:xfrm>
            <a:off x="5974079" y="270529"/>
            <a:ext cx="2930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800"/>
              </a:spcAft>
            </a:pPr>
            <a:r>
              <a:rPr lang="ru-RU" sz="1800" b="1" i="1" dirty="0">
                <a:solidFill>
                  <a:schemeClr val="bg1">
                    <a:lumMod val="25000"/>
                  </a:schemeClr>
                </a:solidFill>
                <a:latin typeface="Quattrocento Sans"/>
              </a:rPr>
              <a:t>Что нового в документе? </a:t>
            </a:r>
            <a:endParaRPr lang="ru-RU" sz="1800" b="1" i="1" dirty="0">
              <a:solidFill>
                <a:schemeClr val="bg1">
                  <a:lumMod val="25000"/>
                </a:schemeClr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B07D1C0A-70D0-4678-A73D-C87214B184E9}"/>
              </a:ext>
            </a:extLst>
          </p:cNvPr>
          <p:cNvSpPr/>
          <p:nvPr/>
        </p:nvSpPr>
        <p:spPr>
          <a:xfrm>
            <a:off x="63374" y="533648"/>
            <a:ext cx="90806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b="1" dirty="0">
                <a:latin typeface="Quattrocento Sans"/>
              </a:rPr>
              <a:t>стр. 1500 - 1502 </a:t>
            </a:r>
            <a:r>
              <a:rPr lang="ru-RU" dirty="0">
                <a:latin typeface="Quattrocento Sans"/>
              </a:rPr>
              <a:t>-  - Проверяемые на ЕГЭ по математике требования к результатам освоения ООП СОО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3C4024-B464-493B-A241-104E7FA740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712" y="2562225"/>
            <a:ext cx="28575" cy="190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8E7CA46-FFA8-48A9-B528-8042FF9F66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572" y="877332"/>
            <a:ext cx="6598568" cy="1351078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980602FC-665D-4F5A-8E6E-DA2C111BC43B}"/>
              </a:ext>
            </a:extLst>
          </p:cNvPr>
          <p:cNvGrpSpPr/>
          <p:nvPr/>
        </p:nvGrpSpPr>
        <p:grpSpPr>
          <a:xfrm>
            <a:off x="1274079" y="1372479"/>
            <a:ext cx="6456869" cy="3703198"/>
            <a:chOff x="831519" y="787909"/>
            <a:chExt cx="6456869" cy="3703198"/>
          </a:xfrm>
        </p:grpSpPr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xmlns="" id="{9DE660FE-B49F-4ECD-BBA4-A7EA19C58B5D}"/>
                </a:ext>
              </a:extLst>
            </p:cNvPr>
            <p:cNvCxnSpPr>
              <a:cxnSpLocks/>
            </p:cNvCxnSpPr>
            <p:nvPr/>
          </p:nvCxnSpPr>
          <p:spPr>
            <a:xfrm>
              <a:off x="4642374" y="1044542"/>
              <a:ext cx="1778292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>
              <a:extLst>
                <a:ext uri="{FF2B5EF4-FFF2-40B4-BE49-F238E27FC236}">
                  <a16:creationId xmlns:a16="http://schemas.microsoft.com/office/drawing/2014/main" xmlns="" id="{1813569C-7585-4905-865D-128F370393EF}"/>
                </a:ext>
              </a:extLst>
            </p:cNvPr>
            <p:cNvCxnSpPr>
              <a:cxnSpLocks/>
            </p:cNvCxnSpPr>
            <p:nvPr/>
          </p:nvCxnSpPr>
          <p:spPr>
            <a:xfrm>
              <a:off x="3656188" y="787909"/>
              <a:ext cx="3632200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>
              <a:extLst>
                <a:ext uri="{FF2B5EF4-FFF2-40B4-BE49-F238E27FC236}">
                  <a16:creationId xmlns:a16="http://schemas.microsoft.com/office/drawing/2014/main" xmlns="" id="{021A9939-B162-4EAE-AA55-1C33823DA031}"/>
                </a:ext>
              </a:extLst>
            </p:cNvPr>
            <p:cNvCxnSpPr>
              <a:cxnSpLocks/>
            </p:cNvCxnSpPr>
            <p:nvPr/>
          </p:nvCxnSpPr>
          <p:spPr>
            <a:xfrm>
              <a:off x="3006810" y="1613256"/>
              <a:ext cx="1635564" cy="0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Прямая соединительная линия 25">
              <a:extLst>
                <a:ext uri="{FF2B5EF4-FFF2-40B4-BE49-F238E27FC236}">
                  <a16:creationId xmlns:a16="http://schemas.microsoft.com/office/drawing/2014/main" xmlns="" id="{2833FBEA-6F2E-4FC7-A837-A81BDB6BC72F}"/>
                </a:ext>
              </a:extLst>
            </p:cNvPr>
            <p:cNvCxnSpPr>
              <a:cxnSpLocks/>
            </p:cNvCxnSpPr>
            <p:nvPr/>
          </p:nvCxnSpPr>
          <p:spPr>
            <a:xfrm>
              <a:off x="831519" y="4488924"/>
              <a:ext cx="2806856" cy="2183"/>
            </a:xfrm>
            <a:prstGeom prst="line">
              <a:avLst/>
            </a:prstGeom>
            <a:ln w="2857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2B45CD4-F427-4D21-A0AA-A2D02CAB45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9901" y="2276618"/>
            <a:ext cx="4533900" cy="485775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C9987ED-0391-4C3C-A2AA-C8AFAE2C1D6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2376" r="-198"/>
          <a:stretch/>
        </p:blipFill>
        <p:spPr>
          <a:xfrm>
            <a:off x="158978" y="2812018"/>
            <a:ext cx="4398734" cy="2007286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07F7F33B-CDB2-400A-A314-BB349ADF46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9192" y="2836979"/>
            <a:ext cx="2009775" cy="1390650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A8F3626-A3BB-4C6D-82D9-19326E01F8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36562" y="4227629"/>
            <a:ext cx="2695575" cy="914400"/>
          </a:xfrm>
          <a:prstGeom prst="rect">
            <a:avLst/>
          </a:prstGeom>
          <a:ln>
            <a:solidFill>
              <a:schemeClr val="bg1">
                <a:lumMod val="25000"/>
              </a:schemeClr>
            </a:solidFill>
          </a:ln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A44FA14B-A495-45C6-8F46-D4BCABBFD480}"/>
              </a:ext>
            </a:extLst>
          </p:cNvPr>
          <p:cNvSpPr/>
          <p:nvPr/>
        </p:nvSpPr>
        <p:spPr>
          <a:xfrm>
            <a:off x="-96921" y="-13164"/>
            <a:ext cx="30315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ФОП СОО. Углублённый уровень </a:t>
            </a:r>
          </a:p>
        </p:txBody>
      </p:sp>
    </p:spTree>
    <p:extLst>
      <p:ext uri="{BB962C8B-B14F-4D97-AF65-F5344CB8AC3E}">
        <p14:creationId xmlns:p14="http://schemas.microsoft.com/office/powerpoint/2010/main" val="1736806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515;p44">
            <a:extLst>
              <a:ext uri="{FF2B5EF4-FFF2-40B4-BE49-F238E27FC236}">
                <a16:creationId xmlns:a16="http://schemas.microsoft.com/office/drawing/2014/main" xmlns="" id="{A4C9BAC2-A454-43FE-9EC3-86AF1718489B}"/>
              </a:ext>
            </a:extLst>
          </p:cNvPr>
          <p:cNvSpPr txBox="1">
            <a:spLocks/>
          </p:cNvSpPr>
          <p:nvPr/>
        </p:nvSpPr>
        <p:spPr>
          <a:xfrm>
            <a:off x="1206047" y="3960"/>
            <a:ext cx="7207425" cy="1247887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L="1143000" lvl="2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L="1600200" lvl="3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L="2057400" lvl="4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L="2514600" lvl="5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L="2971800" lvl="6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L="3429000" lvl="7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L="3886200" lvl="8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bhaya Libre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4735"/>
              </a:buClr>
              <a:buSzPts val="1800"/>
              <a:buFont typeface="Abhaya Libre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594735"/>
                </a:solidFill>
                <a:effectLst/>
                <a:uLnTx/>
                <a:uFillTx/>
                <a:cs typeface="Abhaya Libre"/>
                <a:sym typeface="Abhaya Libre"/>
              </a:rPr>
              <a:t>Какие учебники использовать для обучения математике, если они не содержатся в ФПУ или не соответствуют обновленным ФГОС?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2FADF28-C3E2-40EE-8ABD-09DB7770B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75" y="1312148"/>
            <a:ext cx="3433207" cy="33028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C858E5F-B50B-47B6-B6E2-996D65C8D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777" y="2446786"/>
            <a:ext cx="7419179" cy="2639837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F911C31-140C-42C5-B2E9-81A85274039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9" t="11452" r="2327" b="13172"/>
          <a:stretch/>
        </p:blipFill>
        <p:spPr>
          <a:xfrm>
            <a:off x="5016736" y="1251847"/>
            <a:ext cx="3981593" cy="721047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9FD2AB54-9771-4725-95AA-E77AAAF6B503}"/>
              </a:ext>
            </a:extLst>
          </p:cNvPr>
          <p:cNvSpPr/>
          <p:nvPr/>
        </p:nvSpPr>
        <p:spPr>
          <a:xfrm>
            <a:off x="1619722" y="1725291"/>
            <a:ext cx="166904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6"/>
              </a:rPr>
              <a:t>https://edsoo.ru/mr-matematika/</a:t>
            </a:r>
            <a:r>
              <a:rPr lang="ru-RU" sz="8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0FB7EFA-0CED-4939-99BB-9F4E36CAD26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37</a:t>
            </a:r>
            <a:endParaRPr lang="ru-RU" dirty="0"/>
          </a:p>
        </p:txBody>
      </p:sp>
      <p:pic>
        <p:nvPicPr>
          <p:cNvPr id="3" name="Рисунок 2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83DF7BF1-1B20-4FEC-87C7-0AC0A2321F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0709" y="1833013"/>
            <a:ext cx="1060132" cy="10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274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1499" y="-15226"/>
            <a:ext cx="7395243" cy="1094340"/>
          </a:xfrm>
        </p:spPr>
        <p:txBody>
          <a:bodyPr/>
          <a:lstStyle/>
          <a:p>
            <a:r>
              <a:rPr lang="ru-RU" sz="2800" b="0" dirty="0"/>
              <a:t>Федеральный перечень учебников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F95C6E8D-BD9E-4B72-A2D0-2327C2A6BE2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62287" y="1079114"/>
            <a:ext cx="7144455" cy="3749817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  Приказ Министерства просвещения Российской Федерации </a:t>
            </a:r>
            <a:r>
              <a:rPr lang="ru-RU" i="1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от 05.11.2024 № 769 </a:t>
            </a:r>
            <a:r>
              <a:rPr lang="ru-RU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«Об утверждении федерального перечня учебников,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 организациями, осуществляющими образовательную деятельность и установления предельного срока использования исключенных учебников»                                                                              </a:t>
            </a:r>
          </a:p>
          <a:p>
            <a:pPr algn="r">
              <a:lnSpc>
                <a:spcPct val="150000"/>
              </a:lnSpc>
            </a:pPr>
            <a:r>
              <a:rPr lang="ru-RU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                                        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BF8EE3E-3042-40C7-B9FE-44168AEF0235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38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8358D9-8DB1-433E-877F-EFE52E117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62" y="3048320"/>
            <a:ext cx="1200462" cy="122684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C82E6BC0-41BA-4328-9EFC-B9700CBD3D68}"/>
              </a:ext>
            </a:extLst>
          </p:cNvPr>
          <p:cNvSpPr/>
          <p:nvPr/>
        </p:nvSpPr>
        <p:spPr>
          <a:xfrm>
            <a:off x="15325" y="4969433"/>
            <a:ext cx="121860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dirty="0">
                <a:hlinkClick r:id="rId4"/>
              </a:rPr>
              <a:t>https://clck.ru/3G6787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6535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xmlns="" id="{7E972FE6-5335-4ACA-B0E6-D7B007ED6B00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552107" y="391308"/>
            <a:ext cx="5430643" cy="952189"/>
          </a:xfrm>
        </p:spPr>
        <p:txBody>
          <a:bodyPr/>
          <a:lstStyle/>
          <a:p>
            <a:pPr algn="r"/>
            <a:r>
              <a:rPr lang="ru-RU" b="0" i="1" dirty="0"/>
              <a:t>Приложение 1</a:t>
            </a:r>
          </a:p>
          <a:p>
            <a:pPr algn="r"/>
            <a:r>
              <a:rPr lang="ru-RU" b="0" i="1" dirty="0"/>
              <a:t>Перечень для реализации обязательной части общеобразовательной программы</a:t>
            </a: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1111264" y="-105295"/>
            <a:ext cx="7395243" cy="5727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dirty="0"/>
              <a:t>Федеральный перечень учебников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3421A098-AF44-41D7-820B-5C402A8DBB60}"/>
              </a:ext>
            </a:extLst>
          </p:cNvPr>
          <p:cNvSpPr/>
          <p:nvPr/>
        </p:nvSpPr>
        <p:spPr>
          <a:xfrm>
            <a:off x="3432103" y="1355287"/>
            <a:ext cx="2989280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СОО. УГЛУБЛЁННЫЙ УРОВЕНЬ</a:t>
            </a:r>
          </a:p>
        </p:txBody>
      </p:sp>
      <p:grpSp>
        <p:nvGrpSpPr>
          <p:cNvPr id="22" name="object 9">
            <a:extLst>
              <a:ext uri="{FF2B5EF4-FFF2-40B4-BE49-F238E27FC236}">
                <a16:creationId xmlns:a16="http://schemas.microsoft.com/office/drawing/2014/main" xmlns="" id="{0635ADF7-7EFE-4751-B2DC-69CEFD60FD9E}"/>
              </a:ext>
            </a:extLst>
          </p:cNvPr>
          <p:cNvGrpSpPr/>
          <p:nvPr/>
        </p:nvGrpSpPr>
        <p:grpSpPr>
          <a:xfrm>
            <a:off x="4086838" y="1713161"/>
            <a:ext cx="2599625" cy="2827176"/>
            <a:chOff x="387095" y="1507236"/>
            <a:chExt cx="4305300" cy="4904740"/>
          </a:xfrm>
        </p:grpSpPr>
        <p:pic>
          <p:nvPicPr>
            <p:cNvPr id="23" name="object 10">
              <a:extLst>
                <a:ext uri="{FF2B5EF4-FFF2-40B4-BE49-F238E27FC236}">
                  <a16:creationId xmlns:a16="http://schemas.microsoft.com/office/drawing/2014/main" xmlns="" id="{2C6FB9A7-372D-4517-8EFB-681F49AD88ED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87095" y="1507236"/>
              <a:ext cx="2292096" cy="3048000"/>
            </a:xfrm>
            <a:prstGeom prst="rect">
              <a:avLst/>
            </a:prstGeom>
          </p:spPr>
        </p:pic>
        <p:pic>
          <p:nvPicPr>
            <p:cNvPr id="24" name="object 11">
              <a:extLst>
                <a:ext uri="{FF2B5EF4-FFF2-40B4-BE49-F238E27FC236}">
                  <a16:creationId xmlns:a16="http://schemas.microsoft.com/office/drawing/2014/main" xmlns="" id="{927236C7-D48A-4683-953B-D35639CB56D8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81072" y="3363468"/>
              <a:ext cx="2211324" cy="3047999"/>
            </a:xfrm>
            <a:prstGeom prst="rect">
              <a:avLst/>
            </a:prstGeom>
          </p:spPr>
        </p:pic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D82A6BB0-26DD-411B-AFC1-BEB1BD1EA9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9271" y="2263378"/>
            <a:ext cx="2327382" cy="2536035"/>
          </a:xfrm>
          <a:prstGeom prst="rect">
            <a:avLst/>
          </a:prstGeom>
        </p:spPr>
      </p:pic>
      <p:sp>
        <p:nvSpPr>
          <p:cNvPr id="18" name="Скругленный прямоугольник 25">
            <a:extLst>
              <a:ext uri="{FF2B5EF4-FFF2-40B4-BE49-F238E27FC236}">
                <a16:creationId xmlns:a16="http://schemas.microsoft.com/office/drawing/2014/main" xmlns="" id="{6FFB4C1A-6AA5-4EE0-B458-40FD624D0213}"/>
              </a:ext>
            </a:extLst>
          </p:cNvPr>
          <p:cNvSpPr/>
          <p:nvPr/>
        </p:nvSpPr>
        <p:spPr>
          <a:xfrm>
            <a:off x="1483567" y="4586053"/>
            <a:ext cx="6176865" cy="231804"/>
          </a:xfrm>
          <a:prstGeom prst="roundRect">
            <a:avLst/>
          </a:prstGeom>
          <a:solidFill>
            <a:schemeClr val="bg1">
              <a:lumMod val="90000"/>
            </a:schemeClr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b="1" dirty="0">
                <a:solidFill>
                  <a:srgbClr val="002060"/>
                </a:solidFill>
                <a:cs typeface="Times New Roman" panose="02020603050405020304" pitchFamily="18" charset="0"/>
              </a:rPr>
              <a:t>Не соответствуют требованиям обновленного ФГОС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24F6EC4-2C4C-4459-A7E3-570BC935FC7C}"/>
              </a:ext>
            </a:extLst>
          </p:cNvPr>
          <p:cNvSpPr/>
          <p:nvPr/>
        </p:nvSpPr>
        <p:spPr>
          <a:xfrm>
            <a:off x="2671330" y="4817962"/>
            <a:ext cx="5430643" cy="3255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 (срок действия учебников продлён до 2 сентября 2030 года)</a:t>
            </a:r>
            <a:endParaRPr lang="ru-RU" dirty="0">
              <a:effectLst/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1DCAF3B7-D96F-4518-8971-503236F0BC85}"/>
              </a:ext>
            </a:extLst>
          </p:cNvPr>
          <p:cNvSpPr/>
          <p:nvPr/>
        </p:nvSpPr>
        <p:spPr>
          <a:xfrm>
            <a:off x="330973" y="426978"/>
            <a:ext cx="2620589" cy="3255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50215" algn="just">
              <a:lnSpc>
                <a:spcPct val="115000"/>
              </a:lnSpc>
            </a:pPr>
            <a:r>
              <a:rPr lang="ru-RU" b="1" i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СОО. БАЗОВЫЙ УРОВЕНЬ</a:t>
            </a:r>
          </a:p>
        </p:txBody>
      </p:sp>
      <p:grpSp>
        <p:nvGrpSpPr>
          <p:cNvPr id="30" name="object 10">
            <a:extLst>
              <a:ext uri="{FF2B5EF4-FFF2-40B4-BE49-F238E27FC236}">
                <a16:creationId xmlns:a16="http://schemas.microsoft.com/office/drawing/2014/main" xmlns="" id="{92F03C35-20FE-42DA-A8A3-6967E61CB36E}"/>
              </a:ext>
            </a:extLst>
          </p:cNvPr>
          <p:cNvGrpSpPr/>
          <p:nvPr/>
        </p:nvGrpSpPr>
        <p:grpSpPr>
          <a:xfrm>
            <a:off x="132946" y="891772"/>
            <a:ext cx="1933054" cy="2407277"/>
            <a:chOff x="812291" y="1292301"/>
            <a:chExt cx="3961129" cy="5410200"/>
          </a:xfrm>
        </p:grpSpPr>
        <p:pic>
          <p:nvPicPr>
            <p:cNvPr id="31" name="object 11">
              <a:extLst>
                <a:ext uri="{FF2B5EF4-FFF2-40B4-BE49-F238E27FC236}">
                  <a16:creationId xmlns:a16="http://schemas.microsoft.com/office/drawing/2014/main" xmlns="" id="{E6B70254-F958-4D4C-BDB8-6E2918F5072B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12291" y="1292301"/>
              <a:ext cx="3960876" cy="5410200"/>
            </a:xfrm>
            <a:prstGeom prst="rect">
              <a:avLst/>
            </a:prstGeom>
          </p:spPr>
        </p:pic>
        <p:pic>
          <p:nvPicPr>
            <p:cNvPr id="32" name="object 12">
              <a:extLst>
                <a:ext uri="{FF2B5EF4-FFF2-40B4-BE49-F238E27FC236}">
                  <a16:creationId xmlns:a16="http://schemas.microsoft.com/office/drawing/2014/main" xmlns="" id="{CA8D5402-B8B3-407B-9381-113F20450932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7363" y="1487423"/>
              <a:ext cx="3390900" cy="4840224"/>
            </a:xfrm>
            <a:prstGeom prst="rect">
              <a:avLst/>
            </a:prstGeom>
          </p:spPr>
        </p:pic>
      </p:grpSp>
      <p:grpSp>
        <p:nvGrpSpPr>
          <p:cNvPr id="33" name="object 10">
            <a:extLst>
              <a:ext uri="{FF2B5EF4-FFF2-40B4-BE49-F238E27FC236}">
                <a16:creationId xmlns:a16="http://schemas.microsoft.com/office/drawing/2014/main" xmlns="" id="{EE4C2351-491E-4143-983E-CD261B42A2B1}"/>
              </a:ext>
            </a:extLst>
          </p:cNvPr>
          <p:cNvGrpSpPr/>
          <p:nvPr/>
        </p:nvGrpSpPr>
        <p:grpSpPr>
          <a:xfrm>
            <a:off x="1769415" y="1660159"/>
            <a:ext cx="1878086" cy="2212975"/>
            <a:chOff x="405384" y="1274013"/>
            <a:chExt cx="4119879" cy="5410200"/>
          </a:xfrm>
        </p:grpSpPr>
        <p:pic>
          <p:nvPicPr>
            <p:cNvPr id="34" name="object 11">
              <a:extLst>
                <a:ext uri="{FF2B5EF4-FFF2-40B4-BE49-F238E27FC236}">
                  <a16:creationId xmlns:a16="http://schemas.microsoft.com/office/drawing/2014/main" xmlns="" id="{E9E56CC7-4657-4CB0-98BD-B6CDF7986621}"/>
                </a:ext>
              </a:extLst>
            </p:cNvPr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05384" y="1274013"/>
              <a:ext cx="4119372" cy="5410200"/>
            </a:xfrm>
            <a:prstGeom prst="rect">
              <a:avLst/>
            </a:prstGeom>
          </p:spPr>
        </p:pic>
        <p:pic>
          <p:nvPicPr>
            <p:cNvPr id="35" name="object 12">
              <a:extLst>
                <a:ext uri="{FF2B5EF4-FFF2-40B4-BE49-F238E27FC236}">
                  <a16:creationId xmlns:a16="http://schemas.microsoft.com/office/drawing/2014/main" xmlns="" id="{0472674F-0F2F-4796-9838-D8B2DF8322D2}"/>
                </a:ext>
              </a:extLst>
            </p:cNvPr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600455" y="1469136"/>
              <a:ext cx="3549396" cy="4840224"/>
            </a:xfrm>
            <a:prstGeom prst="rect">
              <a:avLst/>
            </a:prstGeom>
          </p:spPr>
        </p:pic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712CC10C-17A3-4D7A-839A-28B69B650976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49</a:t>
            </a:r>
            <a:endParaRPr lang="ru-RU" dirty="0"/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70DC287D-358A-48A2-9863-5905429EF66A}"/>
              </a:ext>
            </a:extLst>
          </p:cNvPr>
          <p:cNvSpPr/>
          <p:nvPr/>
        </p:nvSpPr>
        <p:spPr>
          <a:xfrm>
            <a:off x="18704" y="3176201"/>
            <a:ext cx="1668732" cy="658978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Алимов Ш.А., Колягин Ю.М., Ткачева М.В. и др.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DDA7CCAE-7596-4D7B-B12A-F3980CDCDAC7}"/>
              </a:ext>
            </a:extLst>
          </p:cNvPr>
          <p:cNvSpPr/>
          <p:nvPr/>
        </p:nvSpPr>
        <p:spPr>
          <a:xfrm>
            <a:off x="1795598" y="3721525"/>
            <a:ext cx="1768686" cy="70506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Атанасян Л.С., Бутузов В.Ф., Кадомцев С.Б. и др.</a:t>
            </a:r>
          </a:p>
        </p:txBody>
      </p:sp>
      <p:sp>
        <p:nvSpPr>
          <p:cNvPr id="28" name="Скругленный прямоугольник 25">
            <a:extLst>
              <a:ext uri="{FF2B5EF4-FFF2-40B4-BE49-F238E27FC236}">
                <a16:creationId xmlns:a16="http://schemas.microsoft.com/office/drawing/2014/main" xmlns="" id="{CB9C8919-3C1B-4F43-8304-F26FB2B82359}"/>
              </a:ext>
            </a:extLst>
          </p:cNvPr>
          <p:cNvSpPr/>
          <p:nvPr/>
        </p:nvSpPr>
        <p:spPr>
          <a:xfrm>
            <a:off x="6409307" y="1381547"/>
            <a:ext cx="2264890" cy="82523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Мерзляк А.Г.,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Номировский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 Д.А., Поляков В.М.; под ред. Подольского В.Е.</a:t>
            </a:r>
          </a:p>
        </p:txBody>
      </p:sp>
    </p:spTree>
    <p:extLst>
      <p:ext uri="{BB962C8B-B14F-4D97-AF65-F5344CB8AC3E}">
        <p14:creationId xmlns:p14="http://schemas.microsoft.com/office/powerpoint/2010/main" val="3666618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sz="quarter" idx="12"/>
          </p:nvPr>
        </p:nvSpPr>
        <p:spPr>
          <a:xfrm>
            <a:off x="1648093" y="2401893"/>
            <a:ext cx="6743313" cy="842838"/>
          </a:xfrm>
        </p:spPr>
        <p:txBody>
          <a:bodyPr>
            <a:normAutofit/>
          </a:bodyPr>
          <a:lstStyle/>
          <a:p>
            <a:pPr algn="ctr"/>
            <a:r>
              <a:rPr lang="ru-RU" sz="1500" dirty="0">
                <a:solidFill>
                  <a:schemeClr val="bg1">
                    <a:lumMod val="25000"/>
                  </a:schemeClr>
                </a:solidFill>
              </a:rPr>
              <a:t>Федеральный перечень электронных образовательных ресурсов</a:t>
            </a:r>
          </a:p>
          <a:p>
            <a:pPr marL="152400" indent="0" algn="r">
              <a:buNone/>
            </a:pPr>
            <a:r>
              <a:rPr lang="ru-RU" sz="1500" dirty="0"/>
              <a:t>Приказ </a:t>
            </a:r>
            <a:r>
              <a:rPr lang="ru-RU" sz="1500" dirty="0" err="1"/>
              <a:t>Минпросвещения</a:t>
            </a:r>
            <a:r>
              <a:rPr lang="ru-RU" sz="1500" dirty="0"/>
              <a:t> России от 18.07.2024 № 499 </a:t>
            </a:r>
          </a:p>
        </p:txBody>
      </p:sp>
      <p:sp>
        <p:nvSpPr>
          <p:cNvPr id="12" name="Google Shape;16;p3"/>
          <p:cNvSpPr txBox="1">
            <a:spLocks/>
          </p:cNvSpPr>
          <p:nvPr/>
        </p:nvSpPr>
        <p:spPr>
          <a:xfrm>
            <a:off x="617637" y="2323099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5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1515205" y="2488825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1604231" y="2323099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1610303" y="3774990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H="1">
            <a:off x="664452" y="248689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664452" y="4564333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9C1FFF8-6EAD-486C-B63C-D8F2A2AD4228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4</a:t>
            </a:r>
          </a:p>
        </p:txBody>
      </p:sp>
      <p:sp>
        <p:nvSpPr>
          <p:cNvPr id="23" name="Заголовок 5">
            <a:extLst>
              <a:ext uri="{FF2B5EF4-FFF2-40B4-BE49-F238E27FC236}">
                <a16:creationId xmlns:a16="http://schemas.microsoft.com/office/drawing/2014/main" xmlns="" id="{DE62C0ED-89E2-406E-A720-E15D006CD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8914" y="288120"/>
            <a:ext cx="8132312" cy="528339"/>
          </a:xfrm>
        </p:spPr>
        <p:txBody>
          <a:bodyPr>
            <a:normAutofit fontScale="90000"/>
          </a:bodyPr>
          <a:lstStyle/>
          <a:p>
            <a:r>
              <a:rPr lang="ru-RU" sz="2800" b="0" dirty="0"/>
              <a:t>Нормативные документы федерального уровня</a:t>
            </a:r>
          </a:p>
        </p:txBody>
      </p:sp>
      <p:sp>
        <p:nvSpPr>
          <p:cNvPr id="24" name="Google Shape;16;p3">
            <a:extLst>
              <a:ext uri="{FF2B5EF4-FFF2-40B4-BE49-F238E27FC236}">
                <a16:creationId xmlns:a16="http://schemas.microsoft.com/office/drawing/2014/main" xmlns="" id="{257CD7AC-E40D-43E1-84E7-051DB0257BEC}"/>
              </a:ext>
            </a:extLst>
          </p:cNvPr>
          <p:cNvSpPr txBox="1">
            <a:spLocks/>
          </p:cNvSpPr>
          <p:nvPr/>
        </p:nvSpPr>
        <p:spPr>
          <a:xfrm>
            <a:off x="664452" y="3496366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/>
              <a:t>6</a:t>
            </a:r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xmlns="" id="{BB4F3FDE-95B1-4124-B238-A10F355C5259}"/>
              </a:ext>
            </a:extLst>
          </p:cNvPr>
          <p:cNvCxnSpPr/>
          <p:nvPr/>
        </p:nvCxnSpPr>
        <p:spPr>
          <a:xfrm>
            <a:off x="1604231" y="3473895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xmlns="" id="{BB6816B2-E82E-4BDD-B490-1B39B7EE6560}"/>
              </a:ext>
            </a:extLst>
          </p:cNvPr>
          <p:cNvCxnSpPr/>
          <p:nvPr/>
        </p:nvCxnSpPr>
        <p:spPr>
          <a:xfrm flipH="1">
            <a:off x="664452" y="3683466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8402249-D364-4FD8-9DCC-DAA9C282C8A1}"/>
              </a:ext>
            </a:extLst>
          </p:cNvPr>
          <p:cNvSpPr/>
          <p:nvPr/>
        </p:nvSpPr>
        <p:spPr>
          <a:xfrm>
            <a:off x="1873244" y="404111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/>
          </a:p>
        </p:txBody>
      </p:sp>
      <p:sp>
        <p:nvSpPr>
          <p:cNvPr id="31" name="Текст 6">
            <a:extLst>
              <a:ext uri="{FF2B5EF4-FFF2-40B4-BE49-F238E27FC236}">
                <a16:creationId xmlns:a16="http://schemas.microsoft.com/office/drawing/2014/main" xmlns="" id="{11D97638-32F4-4F72-8846-0F51784BE655}"/>
              </a:ext>
            </a:extLst>
          </p:cNvPr>
          <p:cNvSpPr txBox="1">
            <a:spLocks/>
          </p:cNvSpPr>
          <p:nvPr/>
        </p:nvSpPr>
        <p:spPr>
          <a:xfrm>
            <a:off x="1910352" y="1250870"/>
            <a:ext cx="6150652" cy="7567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800" b="0" i="0" u="none" strike="noStrike" cap="none">
                <a:solidFill>
                  <a:schemeClr val="accent1">
                    <a:lumMod val="75000"/>
                  </a:schemeClr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r>
              <a:rPr lang="ru-RU" dirty="0">
                <a:solidFill>
                  <a:schemeClr val="bg1">
                    <a:lumMod val="25000"/>
                  </a:schemeClr>
                </a:solidFill>
              </a:rPr>
              <a:t>Федеральный перечень учебников </a:t>
            </a:r>
          </a:p>
          <a:p>
            <a:pPr marL="152400" indent="0" algn="r">
              <a:buFont typeface="Jost"/>
              <a:buNone/>
            </a:pPr>
            <a:r>
              <a:rPr lang="ru-RU" dirty="0"/>
              <a:t>Приказ </a:t>
            </a:r>
            <a:r>
              <a:rPr lang="ru-RU" dirty="0" err="1"/>
              <a:t>Минпросвещения</a:t>
            </a:r>
            <a:r>
              <a:rPr lang="ru-RU" dirty="0"/>
              <a:t> России от 05.11. 2024 г. № 769</a:t>
            </a:r>
          </a:p>
          <a:p>
            <a:pPr marL="0" indent="0">
              <a:buFont typeface="Jost"/>
              <a:buNone/>
            </a:pPr>
            <a:r>
              <a:rPr lang="ru-RU" dirty="0"/>
              <a:t>                                                           </a:t>
            </a:r>
            <a:r>
              <a:rPr lang="ru-RU" dirty="0">
                <a:solidFill>
                  <a:srgbClr val="C00000"/>
                </a:solidFill>
              </a:rPr>
              <a:t>(действует с 23.12. 2024 г.)</a:t>
            </a:r>
          </a:p>
        </p:txBody>
      </p:sp>
      <p:sp>
        <p:nvSpPr>
          <p:cNvPr id="32" name="Google Shape;16;p3">
            <a:extLst>
              <a:ext uri="{FF2B5EF4-FFF2-40B4-BE49-F238E27FC236}">
                <a16:creationId xmlns:a16="http://schemas.microsoft.com/office/drawing/2014/main" xmlns="" id="{A47BCDE6-4723-4758-8D81-266388F60E9A}"/>
              </a:ext>
            </a:extLst>
          </p:cNvPr>
          <p:cNvSpPr txBox="1">
            <a:spLocks/>
          </p:cNvSpPr>
          <p:nvPr/>
        </p:nvSpPr>
        <p:spPr>
          <a:xfrm>
            <a:off x="664452" y="1016223"/>
            <a:ext cx="1245900" cy="89370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4800" b="1" i="0" u="none" strike="noStrike" cap="none">
                <a:solidFill>
                  <a:schemeClr val="l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bhaya Libre"/>
              <a:buNone/>
              <a:defRPr sz="12000" b="1" i="0" u="none" strike="noStrike" cap="none">
                <a:solidFill>
                  <a:schemeClr val="dk1"/>
                </a:solidFill>
                <a:latin typeface="Abhaya Libre"/>
                <a:ea typeface="Abhaya Libre"/>
                <a:cs typeface="Abhaya Libre"/>
                <a:sym typeface="Abhaya Libre"/>
              </a:defRPr>
            </a:lvl9pPr>
          </a:lstStyle>
          <a:p>
            <a:r>
              <a:rPr lang="ru-RU" dirty="0">
                <a:solidFill>
                  <a:schemeClr val="bg1"/>
                </a:solidFill>
              </a:rPr>
              <a:t>4</a:t>
            </a:r>
          </a:p>
        </p:txBody>
      </p:sp>
      <p:cxnSp>
        <p:nvCxnSpPr>
          <p:cNvPr id="33" name="Прямая соединительная линия 32">
            <a:extLst>
              <a:ext uri="{FF2B5EF4-FFF2-40B4-BE49-F238E27FC236}">
                <a16:creationId xmlns:a16="http://schemas.microsoft.com/office/drawing/2014/main" xmlns="" id="{5B5372EB-218D-4612-959A-9A242E2BA7F7}"/>
              </a:ext>
            </a:extLst>
          </p:cNvPr>
          <p:cNvCxnSpPr/>
          <p:nvPr/>
        </p:nvCxnSpPr>
        <p:spPr>
          <a:xfrm>
            <a:off x="1509133" y="1141823"/>
            <a:ext cx="6221" cy="89370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xmlns="" id="{E7DF5C57-FB55-486F-B93C-B7047AF29CD1}"/>
              </a:ext>
            </a:extLst>
          </p:cNvPr>
          <p:cNvCxnSpPr/>
          <p:nvPr/>
        </p:nvCxnSpPr>
        <p:spPr>
          <a:xfrm flipH="1">
            <a:off x="664452" y="1197534"/>
            <a:ext cx="1245900" cy="1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EBB1B569-6AD9-4831-90FD-A4904EF087B1}"/>
              </a:ext>
            </a:extLst>
          </p:cNvPr>
          <p:cNvSpPr/>
          <p:nvPr/>
        </p:nvSpPr>
        <p:spPr>
          <a:xfrm>
            <a:off x="1910352" y="157462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2400" dirty="0"/>
          </a:p>
        </p:txBody>
      </p:sp>
      <p:sp>
        <p:nvSpPr>
          <p:cNvPr id="28" name="Текст 7">
            <a:extLst>
              <a:ext uri="{FF2B5EF4-FFF2-40B4-BE49-F238E27FC236}">
                <a16:creationId xmlns:a16="http://schemas.microsoft.com/office/drawing/2014/main" xmlns="" id="{75657874-A342-412D-85C4-4A120A4EDA95}"/>
              </a:ext>
            </a:extLst>
          </p:cNvPr>
          <p:cNvSpPr txBox="1">
            <a:spLocks/>
          </p:cNvSpPr>
          <p:nvPr/>
        </p:nvSpPr>
        <p:spPr>
          <a:xfrm>
            <a:off x="1910352" y="3386414"/>
            <a:ext cx="6549926" cy="1670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800" b="0" i="0" u="none" strike="noStrike" cap="none">
                <a:solidFill>
                  <a:schemeClr val="accent1">
                    <a:lumMod val="75000"/>
                  </a:schemeClr>
                </a:solidFill>
                <a:latin typeface="Jost"/>
                <a:ea typeface="Jost"/>
                <a:cs typeface="Jost"/>
                <a:sym typeface="Jost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●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○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Jost"/>
              <a:buChar char="■"/>
              <a:defRPr sz="1200" b="0" i="0" u="none" strike="noStrike" cap="none">
                <a:solidFill>
                  <a:schemeClr val="dk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pPr algn="just"/>
            <a:r>
              <a:rPr lang="ru-RU" sz="1500" dirty="0">
                <a:solidFill>
                  <a:schemeClr val="bg1">
                    <a:lumMod val="25000"/>
                  </a:schemeClr>
                </a:solidFill>
              </a:rPr>
              <a:t>Приказ Министерства просвещения Российской Федерации от 09.10.2024 № 704 «О внесении изменений в некоторые приказы Министерства просвещения Российской Федерации, касающиеся федеральных образовательных программ начального общего образования, основного общего образования и среднего общего образования»                 </a:t>
            </a:r>
            <a:r>
              <a:rPr lang="ru-RU" sz="1500" dirty="0">
                <a:solidFill>
                  <a:schemeClr val="bg1">
                    <a:lumMod val="10000"/>
                  </a:schemeClr>
                </a:solidFill>
              </a:rPr>
              <a:t>(Зарегистрирован 11.02.2025 № 81220)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BFA23C56-0046-454F-A88F-8B2BB919473A}"/>
              </a:ext>
            </a:extLst>
          </p:cNvPr>
          <p:cNvSpPr/>
          <p:nvPr/>
        </p:nvSpPr>
        <p:spPr>
          <a:xfrm>
            <a:off x="2365687" y="4897279"/>
            <a:ext cx="148951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3"/>
              </a:rPr>
              <a:t>https://clck.ru/3Gk9CE</a:t>
            </a:r>
            <a:r>
              <a:rPr lang="ru-RU" sz="1000" dirty="0"/>
              <a:t> </a:t>
            </a:r>
          </a:p>
        </p:txBody>
      </p:sp>
      <p:pic>
        <p:nvPicPr>
          <p:cNvPr id="6" name="Рисунок 5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335B442C-15A9-4CE2-BF3B-4D8BA3F90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6983" y="3504671"/>
            <a:ext cx="658507" cy="65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74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1625" y="0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6" name="Подзаголовок 5">
            <a:extLst>
              <a:ext uri="{FF2B5EF4-FFF2-40B4-BE49-F238E27FC236}">
                <a16:creationId xmlns:a16="http://schemas.microsoft.com/office/drawing/2014/main" xmlns="" id="{F95C6E8D-BD9E-4B72-A2D0-2327C2A6BE2B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826688" y="1135297"/>
            <a:ext cx="7880165" cy="3376808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0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Приказ Министерства просвещения РФ от 18.07.2024 № 499 «Об утверждении федерального перечня электронных образовательных ресурсов, 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образования» (</a:t>
            </a:r>
            <a:r>
              <a:rPr lang="ru-RU" sz="2000" b="0" dirty="0">
                <a:solidFill>
                  <a:srgbClr val="C00000"/>
                </a:solidFill>
                <a:latin typeface="+mn-lt"/>
              </a:rPr>
              <a:t>с 27.08.2024 года</a:t>
            </a:r>
            <a:r>
              <a:rPr lang="ru-RU" sz="20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)                                                                    </a:t>
            </a:r>
          </a:p>
          <a:p>
            <a:pPr algn="r">
              <a:lnSpc>
                <a:spcPct val="150000"/>
              </a:lnSpc>
            </a:pPr>
            <a:r>
              <a:rPr lang="ru-RU" sz="2000" b="0" dirty="0">
                <a:solidFill>
                  <a:schemeClr val="bg1">
                    <a:lumMod val="10000"/>
                  </a:schemeClr>
                </a:solidFill>
                <a:latin typeface="+mn-lt"/>
              </a:rPr>
              <a:t>                                              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2A9DB3A9-054D-4F1D-A754-3CFF8E2843DF}"/>
              </a:ext>
            </a:extLst>
          </p:cNvPr>
          <p:cNvSpPr/>
          <p:nvPr/>
        </p:nvSpPr>
        <p:spPr>
          <a:xfrm>
            <a:off x="2007838" y="4774167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800" dirty="0">
                <a:hlinkClick r:id="rId3"/>
              </a:rPr>
              <a:t>http://publication.pravo.gov.ru/document/0001202408160022?ysclid=m2jm1uq2ni662263192</a:t>
            </a:r>
            <a:r>
              <a:rPr lang="ru-RU" sz="800" dirty="0"/>
              <a:t> </a:t>
            </a:r>
          </a:p>
        </p:txBody>
      </p:sp>
      <p:pic>
        <p:nvPicPr>
          <p:cNvPr id="9" name="Рисунок 8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45F6B295-F8AF-4011-A2B4-3FA44030E1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55578"/>
            <a:ext cx="1052625" cy="1052625"/>
          </a:xfrm>
          <a:prstGeom prst="rect">
            <a:avLst/>
          </a:prstGeom>
        </p:spPr>
      </p:pic>
      <p:sp>
        <p:nvSpPr>
          <p:cNvPr id="8" name="Номер слайда 1">
            <a:extLst>
              <a:ext uri="{FF2B5EF4-FFF2-40B4-BE49-F238E27FC236}">
                <a16:creationId xmlns:a16="http://schemas.microsoft.com/office/drawing/2014/main" xmlns="" id="{AD920F35-3D9C-41F7-9F7E-CA896EB141E1}"/>
              </a:ext>
            </a:extLst>
          </p:cNvPr>
          <p:cNvSpPr txBox="1">
            <a:spLocks/>
          </p:cNvSpPr>
          <p:nvPr/>
        </p:nvSpPr>
        <p:spPr>
          <a:xfrm>
            <a:off x="7086600" y="487937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995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136140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xmlns="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12596" y="671731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1. Перечень электронных образовательных ресурсов (далее - ЭОР), допущенных к использованию при реализации обязательной части общеобразовательной программы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47023F6-6FDB-4D90-A968-F04B564DBF96}"/>
              </a:ext>
            </a:extLst>
          </p:cNvPr>
          <p:cNvSpPr/>
          <p:nvPr/>
        </p:nvSpPr>
        <p:spPr>
          <a:xfrm>
            <a:off x="8478433" y="47608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ООО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D1C9EED-18AE-4F65-90FD-CA4A4ABEF25A}"/>
              </a:ext>
            </a:extLst>
          </p:cNvPr>
          <p:cNvSpPr/>
          <p:nvPr/>
        </p:nvSpPr>
        <p:spPr>
          <a:xfrm>
            <a:off x="791490" y="1231749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EEF4989-C16A-4F6F-A67F-30EE97E3AFCD}"/>
              </a:ext>
            </a:extLst>
          </p:cNvPr>
          <p:cNvSpPr/>
          <p:nvPr/>
        </p:nvSpPr>
        <p:spPr>
          <a:xfrm>
            <a:off x="4304511" y="1226204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4" name="Номер слайда 1">
            <a:extLst>
              <a:ext uri="{FF2B5EF4-FFF2-40B4-BE49-F238E27FC236}">
                <a16:creationId xmlns:a16="http://schemas.microsoft.com/office/drawing/2014/main" xmlns="" id="{A78445FD-C7FA-4674-9780-869C9A27E8DF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41</a:t>
            </a:fld>
            <a:endParaRPr lang="en-US" sz="1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F9602F2-A7C6-47CC-9E02-A1DA23383646}"/>
              </a:ext>
            </a:extLst>
          </p:cNvPr>
          <p:cNvSpPr/>
          <p:nvPr/>
        </p:nvSpPr>
        <p:spPr>
          <a:xfrm>
            <a:off x="6970856" y="1544904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xmlns="" id="{56CBD4E3-2AFA-4B63-A1A6-839D580D70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5573569"/>
              </p:ext>
            </p:extLst>
          </p:nvPr>
        </p:nvGraphicFramePr>
        <p:xfrm>
          <a:off x="661528" y="1986441"/>
          <a:ext cx="7820944" cy="2057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64370">
                  <a:extLst>
                    <a:ext uri="{9D8B030D-6E8A-4147-A177-3AD203B41FA5}">
                      <a16:colId xmlns:a16="http://schemas.microsoft.com/office/drawing/2014/main" xmlns="" val="334041774"/>
                    </a:ext>
                  </a:extLst>
                </a:gridCol>
                <a:gridCol w="2100019">
                  <a:extLst>
                    <a:ext uri="{9D8B030D-6E8A-4147-A177-3AD203B41FA5}">
                      <a16:colId xmlns:a16="http://schemas.microsoft.com/office/drawing/2014/main" xmlns="" val="4033898316"/>
                    </a:ext>
                  </a:extLst>
                </a:gridCol>
                <a:gridCol w="2061971">
                  <a:extLst>
                    <a:ext uri="{9D8B030D-6E8A-4147-A177-3AD203B41FA5}">
                      <a16:colId xmlns:a16="http://schemas.microsoft.com/office/drawing/2014/main" xmlns="" val="993487745"/>
                    </a:ext>
                  </a:extLst>
                </a:gridCol>
                <a:gridCol w="1694584">
                  <a:extLst>
                    <a:ext uri="{9D8B030D-6E8A-4147-A177-3AD203B41FA5}">
                      <a16:colId xmlns:a16="http://schemas.microsoft.com/office/drawing/2014/main" xmlns="" val="3896103628"/>
                    </a:ext>
                  </a:extLst>
                </a:gridCol>
              </a:tblGrid>
              <a:tr h="637325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ЯКласс</a:t>
                      </a:r>
                      <a:r>
                        <a:rPr lang="ru-RU" sz="1400" b="1" dirty="0">
                          <a:solidFill>
                            <a:srgbClr val="0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ФГБНУ "Институт стратегии развития образования"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Издательство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"Просвещение"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ФизиконЛаб</a:t>
                      </a:r>
                      <a:endParaRPr lang="ru-RU" sz="1400" b="1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2207288"/>
                  </a:ext>
                </a:extLst>
              </a:tr>
              <a:tr h="1212974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ЭОР: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Алгебра. 10, 11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10, 11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10-11 класс. Углубленный уровень. 10 модулей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Я сдам ЕГЭ. Математика</a:t>
                      </a:r>
                    </a:p>
                    <a:p>
                      <a:endParaRPr lang="ru-RU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Домашние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задания.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Геометрия 10-11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Алгебра. 10-11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Тренажер "Облако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знаний".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2545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88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xmlns="" id="{8903D9D8-2A9F-486B-9030-D2906E159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502887"/>
              </p:ext>
            </p:extLst>
          </p:nvPr>
        </p:nvGraphicFramePr>
        <p:xfrm>
          <a:off x="665567" y="1551903"/>
          <a:ext cx="8375796" cy="3550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01772">
                  <a:extLst>
                    <a:ext uri="{9D8B030D-6E8A-4147-A177-3AD203B41FA5}">
                      <a16:colId xmlns:a16="http://schemas.microsoft.com/office/drawing/2014/main" xmlns="" val="1536665830"/>
                    </a:ext>
                  </a:extLst>
                </a:gridCol>
                <a:gridCol w="1134691">
                  <a:extLst>
                    <a:ext uri="{9D8B030D-6E8A-4147-A177-3AD203B41FA5}">
                      <a16:colId xmlns:a16="http://schemas.microsoft.com/office/drawing/2014/main" xmlns="" val="99838593"/>
                    </a:ext>
                  </a:extLst>
                </a:gridCol>
                <a:gridCol w="1104410">
                  <a:extLst>
                    <a:ext uri="{9D8B030D-6E8A-4147-A177-3AD203B41FA5}">
                      <a16:colId xmlns:a16="http://schemas.microsoft.com/office/drawing/2014/main" xmlns="" val="334041774"/>
                    </a:ext>
                  </a:extLst>
                </a:gridCol>
                <a:gridCol w="1427829">
                  <a:extLst>
                    <a:ext uri="{9D8B030D-6E8A-4147-A177-3AD203B41FA5}">
                      <a16:colId xmlns:a16="http://schemas.microsoft.com/office/drawing/2014/main" xmlns="" val="4033898316"/>
                    </a:ext>
                  </a:extLst>
                </a:gridCol>
                <a:gridCol w="1614196">
                  <a:extLst>
                    <a:ext uri="{9D8B030D-6E8A-4147-A177-3AD203B41FA5}">
                      <a16:colId xmlns:a16="http://schemas.microsoft.com/office/drawing/2014/main" xmlns="" val="993487745"/>
                    </a:ext>
                  </a:extLst>
                </a:gridCol>
                <a:gridCol w="1492898">
                  <a:extLst>
                    <a:ext uri="{9D8B030D-6E8A-4147-A177-3AD203B41FA5}">
                      <a16:colId xmlns:a16="http://schemas.microsoft.com/office/drawing/2014/main" xmlns="" val="3680270384"/>
                    </a:ext>
                  </a:extLst>
                </a:gridCol>
              </a:tblGrid>
              <a:tr h="721191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Скаенг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"ЭКЗАМЕН-МЕДИА"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Сберобразование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ГАОУ ВО МГПУ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ФГАОУ ДПО "Академия 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Минпросвещения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России"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2207288"/>
                  </a:ext>
                </a:extLst>
              </a:tr>
              <a:tr h="2056289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Интерактивные задания: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Алгебра и начала математического анализа. 10, 11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Геометрия. 10, 11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- Вероятность и статистика. 10 - 11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Наглядные уроки. Алгебра. 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10 - 11 классы</a:t>
                      </a:r>
                    </a:p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(комплексный материал: сценарии уроков, видеоуроки, электронные учебники, тесты)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Цифровой курс 10, 11 классы: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Алгебра и начала математического анализа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Геометрия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Вероятность и статистика 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Тестовые упражнения по алгебре и началам математического анализа.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 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254547"/>
                  </a:ext>
                </a:extLst>
              </a:tr>
            </a:tbl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xmlns="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409903" y="764940"/>
            <a:ext cx="8859282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0" i="1" dirty="0"/>
              <a:t>1. Перечень электронных образовательных ресурсов (далее - ЭОР), допущенных к использованию при реализации обязательной части общеобразовательной программы 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47023F6-6FDB-4D90-A968-F04B564DBF96}"/>
              </a:ext>
            </a:extLst>
          </p:cNvPr>
          <p:cNvSpPr/>
          <p:nvPr/>
        </p:nvSpPr>
        <p:spPr>
          <a:xfrm>
            <a:off x="8478433" y="476086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D1C9EED-18AE-4F65-90FD-CA4A4ABEF25A}"/>
              </a:ext>
            </a:extLst>
          </p:cNvPr>
          <p:cNvSpPr/>
          <p:nvPr/>
        </p:nvSpPr>
        <p:spPr>
          <a:xfrm>
            <a:off x="791490" y="1287735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EEF4989-C16A-4F6F-A67F-30EE97E3AFCD}"/>
              </a:ext>
            </a:extLst>
          </p:cNvPr>
          <p:cNvSpPr/>
          <p:nvPr/>
        </p:nvSpPr>
        <p:spPr>
          <a:xfrm>
            <a:off x="4304511" y="1282190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47503FDB-A83C-4C8A-A771-DFB2C91EB2C8}"/>
              </a:ext>
            </a:extLst>
          </p:cNvPr>
          <p:cNvSpPr/>
          <p:nvPr/>
        </p:nvSpPr>
        <p:spPr>
          <a:xfrm>
            <a:off x="665567" y="233383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НОВОЕ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5" name="Номер слайда 1">
            <a:extLst>
              <a:ext uri="{FF2B5EF4-FFF2-40B4-BE49-F238E27FC236}">
                <a16:creationId xmlns:a16="http://schemas.microsoft.com/office/drawing/2014/main" xmlns="" id="{C55F4A35-1A88-4B71-886E-D63E9387F9A9}"/>
              </a:ext>
            </a:extLst>
          </p:cNvPr>
          <p:cNvSpPr txBox="1">
            <a:spLocks/>
          </p:cNvSpPr>
          <p:nvPr/>
        </p:nvSpPr>
        <p:spPr>
          <a:xfrm>
            <a:off x="6983963" y="4838438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42</a:t>
            </a:fld>
            <a:endParaRPr lang="en-US" sz="1200" dirty="0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66EFE09E-F922-4C95-B9BC-66BE2B18C865}"/>
              </a:ext>
            </a:extLst>
          </p:cNvPr>
          <p:cNvSpPr/>
          <p:nvPr/>
        </p:nvSpPr>
        <p:spPr>
          <a:xfrm>
            <a:off x="7110816" y="1298477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.-1.3.3.1.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0288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3190" y="-69233"/>
            <a:ext cx="7395243" cy="1120056"/>
          </a:xfrm>
        </p:spPr>
        <p:txBody>
          <a:bodyPr/>
          <a:lstStyle/>
          <a:p>
            <a:r>
              <a:rPr lang="ru-RU" sz="2800" b="0" dirty="0"/>
              <a:t>Федеральный перечень электронных образовательных ресурсов</a:t>
            </a:r>
          </a:p>
        </p:txBody>
      </p:sp>
      <p:sp>
        <p:nvSpPr>
          <p:cNvPr id="7" name="Подзаголовок 4">
            <a:extLst>
              <a:ext uri="{FF2B5EF4-FFF2-40B4-BE49-F238E27FC236}">
                <a16:creationId xmlns:a16="http://schemas.microsoft.com/office/drawing/2014/main" xmlns="" id="{A16BDC8B-5EC5-4B00-8C02-31A20218B6F9}"/>
              </a:ext>
            </a:extLst>
          </p:cNvPr>
          <p:cNvSpPr txBox="1">
            <a:spLocks/>
          </p:cNvSpPr>
          <p:nvPr/>
        </p:nvSpPr>
        <p:spPr>
          <a:xfrm>
            <a:off x="515944" y="1141086"/>
            <a:ext cx="8731404" cy="79364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2. Перечень электронных образовательных ресурсов (далее - ЭОР), допущенных к использованию при реализации части общеобразовательной программы, формируемой участниками образовательных отношений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xmlns="" id="{747023F6-6FDB-4D90-A968-F04B564DBF96}"/>
              </a:ext>
            </a:extLst>
          </p:cNvPr>
          <p:cNvSpPr/>
          <p:nvPr/>
        </p:nvSpPr>
        <p:spPr>
          <a:xfrm>
            <a:off x="7962489" y="1689342"/>
            <a:ext cx="66556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chemeClr val="bg1">
                    <a:lumMod val="25000"/>
                  </a:schemeClr>
                </a:solidFill>
                <a:cs typeface="Times New Roman" panose="02020603050405020304" pitchFamily="18" charset="0"/>
              </a:rPr>
              <a:t>СОО</a:t>
            </a:r>
            <a:endParaRPr lang="ru-RU" sz="1600" dirty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BD1C9EED-18AE-4F65-90FD-CA4A4ABEF25A}"/>
              </a:ext>
            </a:extLst>
          </p:cNvPr>
          <p:cNvSpPr/>
          <p:nvPr/>
        </p:nvSpPr>
        <p:spPr>
          <a:xfrm>
            <a:off x="848727" y="2013913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EEF4989-C16A-4F6F-A67F-30EE97E3AFCD}"/>
              </a:ext>
            </a:extLst>
          </p:cNvPr>
          <p:cNvSpPr/>
          <p:nvPr/>
        </p:nvSpPr>
        <p:spPr>
          <a:xfrm>
            <a:off x="4248616" y="2025949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A9997540-8DFF-43F9-AF0F-2745228FBDEA}"/>
              </a:ext>
            </a:extLst>
          </p:cNvPr>
          <p:cNvSpPr/>
          <p:nvPr/>
        </p:nvSpPr>
        <p:spPr>
          <a:xfrm>
            <a:off x="665567" y="233383"/>
            <a:ext cx="9364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cs typeface="Times New Roman" panose="02020603050405020304" pitchFamily="18" charset="0"/>
              </a:rPr>
              <a:t>НОВОЕ</a:t>
            </a:r>
            <a:endParaRPr lang="ru-RU" sz="1600" dirty="0">
              <a:solidFill>
                <a:srgbClr val="C00000"/>
              </a:solidFill>
            </a:endParaRPr>
          </a:p>
        </p:txBody>
      </p:sp>
      <p:sp>
        <p:nvSpPr>
          <p:cNvPr id="11" name="Номер слайда 1">
            <a:extLst>
              <a:ext uri="{FF2B5EF4-FFF2-40B4-BE49-F238E27FC236}">
                <a16:creationId xmlns:a16="http://schemas.microsoft.com/office/drawing/2014/main" xmlns="" id="{C8C66F75-C592-4679-9921-8CB385A5B4EF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43</a:t>
            </a:fld>
            <a:endParaRPr lang="en-US" sz="1200" dirty="0"/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xmlns="" id="{0DFC3663-6AA5-49F6-A436-023EAFA345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9574556"/>
              </p:ext>
            </p:extLst>
          </p:nvPr>
        </p:nvGraphicFramePr>
        <p:xfrm>
          <a:off x="820337" y="2676216"/>
          <a:ext cx="7617800" cy="123895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04624">
                  <a:extLst>
                    <a:ext uri="{9D8B030D-6E8A-4147-A177-3AD203B41FA5}">
                      <a16:colId xmlns:a16="http://schemas.microsoft.com/office/drawing/2014/main" xmlns="" val="1536665830"/>
                    </a:ext>
                  </a:extLst>
                </a:gridCol>
                <a:gridCol w="2230017">
                  <a:extLst>
                    <a:ext uri="{9D8B030D-6E8A-4147-A177-3AD203B41FA5}">
                      <a16:colId xmlns:a16="http://schemas.microsoft.com/office/drawing/2014/main" xmlns="" val="334041774"/>
                    </a:ext>
                  </a:extLst>
                </a:gridCol>
                <a:gridCol w="2883159">
                  <a:extLst>
                    <a:ext uri="{9D8B030D-6E8A-4147-A177-3AD203B41FA5}">
                      <a16:colId xmlns:a16="http://schemas.microsoft.com/office/drawing/2014/main" xmlns="" val="4033898316"/>
                    </a:ext>
                  </a:extLst>
                </a:gridCol>
              </a:tblGrid>
              <a:tr h="42455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</a:t>
                      </a:r>
                    </a:p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Скаенг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Учи.ру</a:t>
                      </a:r>
                      <a:r>
                        <a:rPr lang="ru-RU" sz="1400" b="1" dirty="0">
                          <a:solidFill>
                            <a:srgbClr val="C00000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ООО "</a:t>
                      </a:r>
                      <a:r>
                        <a:rPr lang="ru-RU" sz="1400" b="1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Фоксфорд</a:t>
                      </a:r>
                      <a:r>
                        <a:rPr lang="ru-RU" sz="1400" b="1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"</a:t>
                      </a:r>
                    </a:p>
                  </a:txBody>
                  <a:tcPr marL="68580" marR="68580" marT="34290" marB="34290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12207288"/>
                  </a:ext>
                </a:extLst>
              </a:tr>
              <a:tr h="743653"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Математика. Контрольные работы. Интерактивные задания:   10, 11 классы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Тестовые упражнения ЕГЭ по математике 11.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ru-RU" sz="1400" dirty="0">
                        <a:solidFill>
                          <a:schemeClr val="bg1">
                            <a:lumMod val="10000"/>
                          </a:schemeClr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Подготовка е ЕГЭ по математике (профильный уровень)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321254547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B8D1185C-14D1-4A6E-9817-16A4B154CE7F}"/>
              </a:ext>
            </a:extLst>
          </p:cNvPr>
          <p:cNvSpPr/>
          <p:nvPr/>
        </p:nvSpPr>
        <p:spPr>
          <a:xfrm>
            <a:off x="6764040" y="2140871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№№ 2.3.3.1.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.- 2.2.3.1.</a:t>
            </a:r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BA17C93-C607-4D71-A771-279F708DC227}"/>
              </a:ext>
            </a:extLst>
          </p:cNvPr>
          <p:cNvSpPr/>
          <p:nvPr/>
        </p:nvSpPr>
        <p:spPr>
          <a:xfrm>
            <a:off x="1431843" y="4493541"/>
            <a:ext cx="378051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и информатика (предметная область)</a:t>
            </a:r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xmlns="" id="{D22306A1-B584-4BFB-A4DD-8CAF5B0BDBD2}"/>
              </a:ext>
            </a:extLst>
          </p:cNvPr>
          <p:cNvSpPr/>
          <p:nvPr/>
        </p:nvSpPr>
        <p:spPr>
          <a:xfrm>
            <a:off x="4953467" y="4511562"/>
            <a:ext cx="2298329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 (учебный предмет)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58CB162-FB69-4933-AF2B-174602FAE746}"/>
              </a:ext>
            </a:extLst>
          </p:cNvPr>
          <p:cNvSpPr/>
          <p:nvPr/>
        </p:nvSpPr>
        <p:spPr>
          <a:xfrm>
            <a:off x="3389831" y="4765478"/>
            <a:ext cx="22052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latin typeface="+mn-lt"/>
                <a:cs typeface="Times New Roman" panose="02020603050405020304" pitchFamily="18" charset="0"/>
              </a:rPr>
              <a:t>Математика  - НЕТ</a:t>
            </a:r>
          </a:p>
        </p:txBody>
      </p:sp>
      <p:sp>
        <p:nvSpPr>
          <p:cNvPr id="21" name="Подзаголовок 4">
            <a:extLst>
              <a:ext uri="{FF2B5EF4-FFF2-40B4-BE49-F238E27FC236}">
                <a16:creationId xmlns:a16="http://schemas.microsoft.com/office/drawing/2014/main" xmlns="" id="{D0364078-5FD3-4A02-992E-16CB9C89B9AD}"/>
              </a:ext>
            </a:extLst>
          </p:cNvPr>
          <p:cNvSpPr txBox="1">
            <a:spLocks/>
          </p:cNvSpPr>
          <p:nvPr/>
        </p:nvSpPr>
        <p:spPr>
          <a:xfrm>
            <a:off x="0" y="3976446"/>
            <a:ext cx="8731404" cy="624371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b" anchorCtr="0">
            <a:noAutofit/>
          </a:bodyPr>
          <a:lstStyle>
            <a:lvl1pPr marL="228600" lvl="0" indent="-22860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4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20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600" b="0" i="1" dirty="0"/>
              <a:t>4. Перечень ЭОР, используемых при реализации адаптированных общеобразовательных программ</a:t>
            </a:r>
          </a:p>
        </p:txBody>
      </p:sp>
    </p:spTree>
    <p:extLst>
      <p:ext uri="{BB962C8B-B14F-4D97-AF65-F5344CB8AC3E}">
        <p14:creationId xmlns:p14="http://schemas.microsoft.com/office/powerpoint/2010/main" val="30862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02" y="0"/>
            <a:ext cx="8286161" cy="518754"/>
          </a:xfrm>
        </p:spPr>
        <p:txBody>
          <a:bodyPr/>
          <a:lstStyle/>
          <a:p>
            <a:r>
              <a:rPr lang="ru-RU" sz="2800" b="0" dirty="0"/>
              <a:t>Статистические сведения. Алтайский край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746029E-3618-4114-9C5B-10359D198B3B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44</a:t>
            </a:fld>
            <a:endParaRPr lang="en-US" sz="1200" dirty="0"/>
          </a:p>
        </p:txBody>
      </p:sp>
      <p:pic>
        <p:nvPicPr>
          <p:cNvPr id="1026" name="Picture 2" descr="Диаграмма ответов в Формах. Вопрос: На каком уровне изучаете учебный предмет &quot;Математика&quot; в 10 - 11 классах?. Количество ответов: 127 ответов.">
            <a:extLst>
              <a:ext uri="{FF2B5EF4-FFF2-40B4-BE49-F238E27FC236}">
                <a16:creationId xmlns:a16="http://schemas.microsoft.com/office/drawing/2014/main" xmlns="" id="{BE8FCDF3-0A07-47F2-AA2E-B65E07CFF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2" y="695277"/>
            <a:ext cx="7806565" cy="3710830"/>
          </a:xfrm>
          <a:prstGeom prst="rect">
            <a:avLst/>
          </a:prstGeom>
          <a:noFill/>
          <a:ln>
            <a:solidFill>
              <a:srgbClr val="1271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04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02" y="0"/>
            <a:ext cx="8286161" cy="518754"/>
          </a:xfrm>
        </p:spPr>
        <p:txBody>
          <a:bodyPr/>
          <a:lstStyle/>
          <a:p>
            <a:r>
              <a:rPr lang="ru-RU" sz="2800" b="0" dirty="0"/>
              <a:t>Статистические сведения. Алтайский край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746029E-3618-4114-9C5B-10359D198B3B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45</a:t>
            </a:fld>
            <a:endParaRPr lang="en-US" sz="1200" dirty="0"/>
          </a:p>
        </p:txBody>
      </p:sp>
      <p:pic>
        <p:nvPicPr>
          <p:cNvPr id="2050" name="Picture 2" descr="Диаграмма ответов в Формах. Вопрос: Какие учебники используете при обучении учебного курса &quot;Алгебра и начала математического анализа&quot; в 10 - 11 классах?. Количество ответов: 118 ответов.">
            <a:extLst>
              <a:ext uri="{FF2B5EF4-FFF2-40B4-BE49-F238E27FC236}">
                <a16:creationId xmlns:a16="http://schemas.microsoft.com/office/drawing/2014/main" xmlns="" id="{99E5AE62-D90B-461E-8441-0F198298D2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2" y="584032"/>
            <a:ext cx="7823200" cy="3975435"/>
          </a:xfrm>
          <a:prstGeom prst="rect">
            <a:avLst/>
          </a:prstGeom>
          <a:noFill/>
          <a:ln>
            <a:solidFill>
              <a:srgbClr val="1271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25">
            <a:extLst>
              <a:ext uri="{FF2B5EF4-FFF2-40B4-BE49-F238E27FC236}">
                <a16:creationId xmlns:a16="http://schemas.microsoft.com/office/drawing/2014/main" xmlns="" id="{DB4FEAF9-220C-444A-A12E-3E21E20E4B8D}"/>
              </a:ext>
            </a:extLst>
          </p:cNvPr>
          <p:cNvSpPr/>
          <p:nvPr/>
        </p:nvSpPr>
        <p:spPr>
          <a:xfrm>
            <a:off x="3684770" y="1637367"/>
            <a:ext cx="2885364" cy="21991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Алимов Ш.А., Колягин Ю.М. и др.</a:t>
            </a:r>
          </a:p>
        </p:txBody>
      </p:sp>
      <p:sp>
        <p:nvSpPr>
          <p:cNvPr id="8" name="Скругленный прямоугольник 25">
            <a:extLst>
              <a:ext uri="{FF2B5EF4-FFF2-40B4-BE49-F238E27FC236}">
                <a16:creationId xmlns:a16="http://schemas.microsoft.com/office/drawing/2014/main" xmlns="" id="{5EA271C9-28B5-4FF1-BDFE-A6B82D343EAA}"/>
              </a:ext>
            </a:extLst>
          </p:cNvPr>
          <p:cNvSpPr/>
          <p:nvPr/>
        </p:nvSpPr>
        <p:spPr>
          <a:xfrm>
            <a:off x="4821710" y="1951976"/>
            <a:ext cx="2264890" cy="274637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Мерзляк А.Г. и др.</a:t>
            </a:r>
          </a:p>
        </p:txBody>
      </p:sp>
      <p:sp>
        <p:nvSpPr>
          <p:cNvPr id="10" name="Скругленный прямоугольник 25">
            <a:extLst>
              <a:ext uri="{FF2B5EF4-FFF2-40B4-BE49-F238E27FC236}">
                <a16:creationId xmlns:a16="http://schemas.microsoft.com/office/drawing/2014/main" xmlns="" id="{4B12BA10-3B5E-4647-B46D-61459956CB82}"/>
              </a:ext>
            </a:extLst>
          </p:cNvPr>
          <p:cNvSpPr/>
          <p:nvPr/>
        </p:nvSpPr>
        <p:spPr>
          <a:xfrm>
            <a:off x="4673302" y="2291891"/>
            <a:ext cx="2264890" cy="21991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Никольский С.М. и др.</a:t>
            </a:r>
          </a:p>
        </p:txBody>
      </p:sp>
      <p:sp>
        <p:nvSpPr>
          <p:cNvPr id="11" name="Скругленный прямоугольник 25">
            <a:extLst>
              <a:ext uri="{FF2B5EF4-FFF2-40B4-BE49-F238E27FC236}">
                <a16:creationId xmlns:a16="http://schemas.microsoft.com/office/drawing/2014/main" xmlns="" id="{95DB95E2-7B4D-4936-9771-7CE9972C4F6F}"/>
              </a:ext>
            </a:extLst>
          </p:cNvPr>
          <p:cNvSpPr/>
          <p:nvPr/>
        </p:nvSpPr>
        <p:spPr>
          <a:xfrm>
            <a:off x="4207934" y="2910614"/>
            <a:ext cx="2264890" cy="21991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Мордкович А.Г. и др.</a:t>
            </a:r>
          </a:p>
        </p:txBody>
      </p:sp>
      <p:sp>
        <p:nvSpPr>
          <p:cNvPr id="14" name="Скругленный прямоугольник 25">
            <a:extLst>
              <a:ext uri="{FF2B5EF4-FFF2-40B4-BE49-F238E27FC236}">
                <a16:creationId xmlns:a16="http://schemas.microsoft.com/office/drawing/2014/main" xmlns="" id="{C8885896-49A5-4B4A-8935-B60410414EF6}"/>
              </a:ext>
            </a:extLst>
          </p:cNvPr>
          <p:cNvSpPr/>
          <p:nvPr/>
        </p:nvSpPr>
        <p:spPr>
          <a:xfrm>
            <a:off x="909120" y="4848322"/>
            <a:ext cx="2264890" cy="219911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Мерзляк А.Г. и др. - 20</a:t>
            </a:r>
          </a:p>
        </p:txBody>
      </p:sp>
      <p:sp>
        <p:nvSpPr>
          <p:cNvPr id="15" name="Скругленный прямоугольник 25">
            <a:extLst>
              <a:ext uri="{FF2B5EF4-FFF2-40B4-BE49-F238E27FC236}">
                <a16:creationId xmlns:a16="http://schemas.microsoft.com/office/drawing/2014/main" xmlns="" id="{3762593C-264F-4E7F-AB58-F0B0A875E414}"/>
              </a:ext>
            </a:extLst>
          </p:cNvPr>
          <p:cNvSpPr/>
          <p:nvPr/>
        </p:nvSpPr>
        <p:spPr>
          <a:xfrm>
            <a:off x="5883771" y="4854626"/>
            <a:ext cx="2264890" cy="21991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Никольский С.М. и др. - 9</a:t>
            </a:r>
          </a:p>
        </p:txBody>
      </p:sp>
      <p:sp>
        <p:nvSpPr>
          <p:cNvPr id="16" name="Скругленный прямоугольник 25">
            <a:extLst>
              <a:ext uri="{FF2B5EF4-FFF2-40B4-BE49-F238E27FC236}">
                <a16:creationId xmlns:a16="http://schemas.microsoft.com/office/drawing/2014/main" xmlns="" id="{436B8366-58B6-4555-89C0-51880A2F487E}"/>
              </a:ext>
            </a:extLst>
          </p:cNvPr>
          <p:cNvSpPr/>
          <p:nvPr/>
        </p:nvSpPr>
        <p:spPr>
          <a:xfrm>
            <a:off x="3292424" y="4854626"/>
            <a:ext cx="2264890" cy="219912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Мордкович А.Г. и др. - 12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1153D1A-1C86-4E29-8144-DEF3E9FBE81C}"/>
              </a:ext>
            </a:extLst>
          </p:cNvPr>
          <p:cNvSpPr/>
          <p:nvPr/>
        </p:nvSpPr>
        <p:spPr>
          <a:xfrm>
            <a:off x="2487325" y="4574941"/>
            <a:ext cx="25715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rgbClr val="C00000"/>
                </a:solidFill>
                <a:cs typeface="Times New Roman" panose="02020603050405020304" pitchFamily="18" charset="0"/>
              </a:rPr>
              <a:t>ИТОГО 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(вместе с «Другое»):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869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02" y="0"/>
            <a:ext cx="8286161" cy="518754"/>
          </a:xfrm>
        </p:spPr>
        <p:txBody>
          <a:bodyPr/>
          <a:lstStyle/>
          <a:p>
            <a:r>
              <a:rPr lang="ru-RU" sz="2800" b="0" dirty="0"/>
              <a:t>Статистические сведения. Алтайский край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746029E-3618-4114-9C5B-10359D198B3B}"/>
              </a:ext>
            </a:extLst>
          </p:cNvPr>
          <p:cNvSpPr txBox="1">
            <a:spLocks/>
          </p:cNvSpPr>
          <p:nvPr/>
        </p:nvSpPr>
        <p:spPr>
          <a:xfrm>
            <a:off x="7137947" y="4935231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46</a:t>
            </a:fld>
            <a:endParaRPr lang="en-US" sz="1200" dirty="0"/>
          </a:p>
        </p:txBody>
      </p:sp>
      <p:pic>
        <p:nvPicPr>
          <p:cNvPr id="3074" name="Picture 2" descr="Диаграмма ответов в Формах. Вопрос: Если в предыдущем ответе указано &quot;Другое&quot;, то укажите авторов учебника. Количество ответов: 19 ответов.">
            <a:extLst>
              <a:ext uri="{FF2B5EF4-FFF2-40B4-BE49-F238E27FC236}">
                <a16:creationId xmlns:a16="http://schemas.microsoft.com/office/drawing/2014/main" xmlns="" id="{35A9F7B2-855B-45DE-857B-B6E196BBD6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702" y="1296612"/>
            <a:ext cx="7943534" cy="3775937"/>
          </a:xfrm>
          <a:prstGeom prst="rect">
            <a:avLst/>
          </a:prstGeom>
          <a:noFill/>
          <a:ln>
            <a:solidFill>
              <a:srgbClr val="1271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C81E79C2-361B-4D4B-9336-C1D3DABD1C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794" y="518754"/>
            <a:ext cx="3943350" cy="685800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393706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02" y="0"/>
            <a:ext cx="8286161" cy="518754"/>
          </a:xfrm>
        </p:spPr>
        <p:txBody>
          <a:bodyPr/>
          <a:lstStyle/>
          <a:p>
            <a:r>
              <a:rPr lang="ru-RU" sz="2800" b="0" dirty="0"/>
              <a:t>Статистические сведения. Алтайский край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746029E-3618-4114-9C5B-10359D198B3B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47</a:t>
            </a:fld>
            <a:endParaRPr lang="en-US" sz="1200" dirty="0"/>
          </a:p>
        </p:txBody>
      </p:sp>
      <p:pic>
        <p:nvPicPr>
          <p:cNvPr id="4098" name="Picture 2" descr="Диаграмма ответов в Формах. Вопрос: Какие учебники используете при обучении учебного курса &quot;Геометрия&quot; в 10 - 11 классах?. Количество ответов: 120 ответов.">
            <a:extLst>
              <a:ext uri="{FF2B5EF4-FFF2-40B4-BE49-F238E27FC236}">
                <a16:creationId xmlns:a16="http://schemas.microsoft.com/office/drawing/2014/main" xmlns="" id="{E20CB27F-5DC3-4AB3-9479-BD59AD46A9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67" y="597153"/>
            <a:ext cx="7857067" cy="3734835"/>
          </a:xfrm>
          <a:prstGeom prst="rect">
            <a:avLst/>
          </a:prstGeom>
          <a:noFill/>
          <a:ln>
            <a:solidFill>
              <a:srgbClr val="1271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26">
            <a:extLst>
              <a:ext uri="{FF2B5EF4-FFF2-40B4-BE49-F238E27FC236}">
                <a16:creationId xmlns:a16="http://schemas.microsoft.com/office/drawing/2014/main" xmlns="" id="{E6E42B26-C6BD-41B6-A91E-90368A1DAE82}"/>
              </a:ext>
            </a:extLst>
          </p:cNvPr>
          <p:cNvSpPr/>
          <p:nvPr/>
        </p:nvSpPr>
        <p:spPr>
          <a:xfrm>
            <a:off x="3982892" y="1725192"/>
            <a:ext cx="1955827" cy="292256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Л.С. Атанасян и др.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DAF2FE-55AA-4DBB-88F0-5138AF394E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2933" y="4009620"/>
            <a:ext cx="4021667" cy="1073453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184392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13697B-C868-4F71-9EED-BFB129B39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702" y="0"/>
            <a:ext cx="8286161" cy="518754"/>
          </a:xfrm>
        </p:spPr>
        <p:txBody>
          <a:bodyPr/>
          <a:lstStyle/>
          <a:p>
            <a:r>
              <a:rPr lang="ru-RU" sz="2800" b="0" dirty="0"/>
              <a:t>Статистические сведения. Алтайский край</a:t>
            </a:r>
          </a:p>
        </p:txBody>
      </p:sp>
      <p:sp>
        <p:nvSpPr>
          <p:cNvPr id="9" name="Номер слайда 1">
            <a:extLst>
              <a:ext uri="{FF2B5EF4-FFF2-40B4-BE49-F238E27FC236}">
                <a16:creationId xmlns:a16="http://schemas.microsoft.com/office/drawing/2014/main" xmlns="" id="{C746029E-3618-4114-9C5B-10359D198B3B}"/>
              </a:ext>
            </a:extLst>
          </p:cNvPr>
          <p:cNvSpPr txBox="1">
            <a:spLocks/>
          </p:cNvSpPr>
          <p:nvPr/>
        </p:nvSpPr>
        <p:spPr>
          <a:xfrm>
            <a:off x="7086600" y="4868863"/>
            <a:ext cx="2057400" cy="27463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fld id="{00000000-1234-1234-1234-123412341234}" type="slidenum">
              <a:rPr lang="en-US" sz="1200" smtClean="0"/>
              <a:pPr algn="r"/>
              <a:t>48</a:t>
            </a:fld>
            <a:endParaRPr lang="en-US" sz="1200" dirty="0"/>
          </a:p>
        </p:txBody>
      </p:sp>
      <p:pic>
        <p:nvPicPr>
          <p:cNvPr id="5122" name="Picture 2" descr="Диаграмма ответов в Формах. Вопрос: Какие учебники/учебные пособия используете при обучении учебного курса &quot;Вероятность и статистика&quot; в 10 - 11 классах?. Количество ответов: 106 ответов.">
            <a:extLst>
              <a:ext uri="{FF2B5EF4-FFF2-40B4-BE49-F238E27FC236}">
                <a16:creationId xmlns:a16="http://schemas.microsoft.com/office/drawing/2014/main" xmlns="" id="{8695439A-E60A-45DA-ACE9-48D593CFCC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4" r="-56"/>
          <a:stretch/>
        </p:blipFill>
        <p:spPr bwMode="auto">
          <a:xfrm>
            <a:off x="371168" y="546193"/>
            <a:ext cx="7876055" cy="2967473"/>
          </a:xfrm>
          <a:prstGeom prst="rect">
            <a:avLst/>
          </a:prstGeom>
          <a:noFill/>
          <a:ln>
            <a:solidFill>
              <a:srgbClr val="12716B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Скругленный прямоугольник 27">
            <a:extLst>
              <a:ext uri="{FF2B5EF4-FFF2-40B4-BE49-F238E27FC236}">
                <a16:creationId xmlns:a16="http://schemas.microsoft.com/office/drawing/2014/main" xmlns="" id="{80080742-6470-4EFF-92DD-264B6D6F5562}"/>
              </a:ext>
            </a:extLst>
          </p:cNvPr>
          <p:cNvSpPr/>
          <p:nvPr/>
        </p:nvSpPr>
        <p:spPr>
          <a:xfrm>
            <a:off x="3149601" y="817501"/>
            <a:ext cx="2531801" cy="267520"/>
          </a:xfrm>
          <a:prstGeom prst="roundRect">
            <a:avLst/>
          </a:prstGeom>
          <a:solidFill>
            <a:schemeClr val="bg1"/>
          </a:solidFill>
          <a:ln w="952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Е.А. </a:t>
            </a:r>
            <a:r>
              <a:rPr lang="ru-RU" dirty="0" err="1">
                <a:solidFill>
                  <a:srgbClr val="002060"/>
                </a:solidFill>
                <a:cs typeface="Times New Roman" panose="02020603050405020304" pitchFamily="18" charset="0"/>
              </a:rPr>
              <a:t>Бунимович</a:t>
            </a:r>
            <a:r>
              <a:rPr lang="ru-RU" dirty="0">
                <a:solidFill>
                  <a:srgbClr val="002060"/>
                </a:solidFill>
                <a:cs typeface="Times New Roman" panose="02020603050405020304" pitchFamily="18" charset="0"/>
              </a:rPr>
              <a:t>, В.А. Булычев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276120A-1D12-4D15-A149-006668836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34" y="3540801"/>
            <a:ext cx="4800431" cy="1602699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3" name="Picture 2" descr="Диаграмма ответов в Формах. Вопрос: Какие учебники/учебные пособия используете при обучении учебного курса &quot;Вероятность и статистика&quot; в 10 - 11 классах?. Количество ответов: 106 ответов.">
            <a:extLst>
              <a:ext uri="{FF2B5EF4-FFF2-40B4-BE49-F238E27FC236}">
                <a16:creationId xmlns:a16="http://schemas.microsoft.com/office/drawing/2014/main" xmlns="" id="{CF76DBE4-1A42-4AB0-B48D-EA76424E8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b="75264"/>
          <a:stretch/>
        </p:blipFill>
        <p:spPr bwMode="auto">
          <a:xfrm>
            <a:off x="3375195" y="1576500"/>
            <a:ext cx="5672668" cy="72284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12716B"/>
            </a:solidFill>
          </a:ln>
          <a:extLst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AA9930D-D9D4-4CA4-87E1-684972DB9D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525" y="3654540"/>
            <a:ext cx="2818341" cy="449301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291171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42B4D3-B09B-4699-B77B-DE850080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652" y="-125453"/>
            <a:ext cx="7233187" cy="876706"/>
          </a:xfrm>
        </p:spPr>
        <p:txBody>
          <a:bodyPr/>
          <a:lstStyle/>
          <a:p>
            <a:r>
              <a:rPr lang="ru-RU" sz="2800" b="0" dirty="0"/>
              <a:t>Методические пособия к учебникам </a:t>
            </a:r>
            <a:br>
              <a:rPr lang="ru-RU" sz="2800" b="0" dirty="0"/>
            </a:br>
            <a:r>
              <a:rPr lang="ru-RU" sz="2800" b="0" dirty="0"/>
              <a:t>учебного предмета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C84476-1607-4A52-864E-2C48AA5B9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143652" cy="37879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93B54C41-D565-4D2C-900D-5E88F2E7EA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0245" y="934486"/>
            <a:ext cx="1178094" cy="1571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BBD9BA59-2526-46F4-B694-DF3A78E58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038" y="3047683"/>
            <a:ext cx="1174782" cy="15617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FED3B4C3-3CA6-45E4-9113-777A44A67287}"/>
              </a:ext>
            </a:extLst>
          </p:cNvPr>
          <p:cNvSpPr/>
          <p:nvPr/>
        </p:nvSpPr>
        <p:spPr>
          <a:xfrm>
            <a:off x="4079231" y="4623784"/>
            <a:ext cx="2095459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6"/>
              </a:rPr>
              <a:t>https://prosv.ru/product/merzlyak-polyakov-geometriya-10-klass-uglublennii-uroven-metodicheskoe-posobie02/</a:t>
            </a:r>
            <a:r>
              <a:rPr lang="ru-RU" sz="750" dirty="0"/>
              <a:t>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23ED4443-0B8A-49CE-B88D-C0E1FD6CB2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9340" y="2147120"/>
            <a:ext cx="1179885" cy="157195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7F51BFB6-448C-4EF1-B4AD-4B9B853E43DD}"/>
              </a:ext>
            </a:extLst>
          </p:cNvPr>
          <p:cNvSpPr/>
          <p:nvPr/>
        </p:nvSpPr>
        <p:spPr>
          <a:xfrm>
            <a:off x="4079231" y="2578522"/>
            <a:ext cx="2540122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8"/>
              </a:rPr>
              <a:t>https://prosv.ru/product/merzlyak-polyakov-algebra-i-nachala-matematicheskogo-analiza-10-klass-uglublennii-uroven-metodicheskoe-posobie02/</a:t>
            </a:r>
            <a:r>
              <a:rPr lang="ru-RU" sz="750" dirty="0"/>
              <a:t> 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A96E33A-BFD1-4828-ADC4-F387E7F2B3C8}"/>
              </a:ext>
            </a:extLst>
          </p:cNvPr>
          <p:cNvSpPr/>
          <p:nvPr/>
        </p:nvSpPr>
        <p:spPr>
          <a:xfrm>
            <a:off x="2102882" y="3820444"/>
            <a:ext cx="158432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9"/>
              </a:rPr>
              <a:t>https://prosv.ru/product/algebra-i-nachala-matematicheskogo-analiza-metodicheskie-rekomendatsii-10-11-klassi02/</a:t>
            </a:r>
            <a:r>
              <a:rPr lang="ru-RU" sz="750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76B06D6-1179-4937-AD91-B3CAF073466D}"/>
              </a:ext>
            </a:extLst>
          </p:cNvPr>
          <p:cNvSpPr txBox="1"/>
          <p:nvPr/>
        </p:nvSpPr>
        <p:spPr>
          <a:xfrm>
            <a:off x="8610745" y="4835723"/>
            <a:ext cx="5332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49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82FB0F8-2295-4172-BF3F-802CBF92EC5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8294"/>
          <a:stretch/>
        </p:blipFill>
        <p:spPr>
          <a:xfrm>
            <a:off x="788852" y="934486"/>
            <a:ext cx="1178094" cy="1571954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9AC73E4F-F5C9-4723-A019-23880DB3382D}"/>
              </a:ext>
            </a:extLst>
          </p:cNvPr>
          <p:cNvSpPr/>
          <p:nvPr/>
        </p:nvSpPr>
        <p:spPr>
          <a:xfrm>
            <a:off x="495724" y="2589708"/>
            <a:ext cx="1815737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1"/>
              </a:rPr>
              <a:t>https://prosv.ru/product/metodicheskie-rekomendatsii-10-11-klassi-k-uchebniku-atanasyan-l-s-i-dr02/</a:t>
            </a:r>
            <a:r>
              <a:rPr lang="ru-RU" sz="750" dirty="0"/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3E0D75E-C4B5-4A69-92E1-993E2740910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b="7510"/>
          <a:stretch/>
        </p:blipFill>
        <p:spPr>
          <a:xfrm>
            <a:off x="6649063" y="3111307"/>
            <a:ext cx="1126922" cy="149810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AEC849B5-156E-4C4E-B6B0-024EAD1F677F}"/>
              </a:ext>
            </a:extLst>
          </p:cNvPr>
          <p:cNvSpPr/>
          <p:nvPr/>
        </p:nvSpPr>
        <p:spPr>
          <a:xfrm>
            <a:off x="6215043" y="4609410"/>
            <a:ext cx="1994963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3"/>
              </a:rPr>
              <a:t>https://prosv.ru/product/merzlyak-polyakov-geometriya-11-klass-uglublennii-uroven-metodicheskoe-posobie02/</a:t>
            </a:r>
            <a:r>
              <a:rPr lang="ru-RU" sz="750" dirty="0"/>
              <a:t> 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498FF96-18D0-4169-BB7E-A1360440A2B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65662" y="907475"/>
            <a:ext cx="1234600" cy="1598965"/>
          </a:xfrm>
          <a:prstGeom prst="rect">
            <a:avLst/>
          </a:prstGeom>
        </p:spPr>
      </p:pic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487EFF37-5C5A-4511-AB2A-6753924CE5B0}"/>
              </a:ext>
            </a:extLst>
          </p:cNvPr>
          <p:cNvSpPr/>
          <p:nvPr/>
        </p:nvSpPr>
        <p:spPr>
          <a:xfrm>
            <a:off x="6488552" y="2595877"/>
            <a:ext cx="2388820" cy="438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50" dirty="0">
                <a:hlinkClick r:id="rId15"/>
              </a:rPr>
              <a:t>https://prosv.ru/product/merzlyak-polyakov-algebra-i-nachala-matematicheskogo-analiza-11-klass-uglublennii-uroven-metodicheskoe-posobie02/</a:t>
            </a:r>
            <a:r>
              <a:rPr lang="ru-RU" sz="7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798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5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7383099"/>
              </p:ext>
            </p:extLst>
          </p:nvPr>
        </p:nvGraphicFramePr>
        <p:xfrm>
          <a:off x="264235" y="668624"/>
          <a:ext cx="8054742" cy="403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54742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18. Печатные и электронные образовательные и информационные ресурсы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4.</a:t>
                      </a:r>
                    </a:p>
                    <a:p>
                      <a:pPr algn="just"/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и организации, осуществляющие образовательную деятельность по имеющим государственную аккредитацию образовательным программам среднего профессионального образования, реализуемым на базе основного общего образования или интегрированным с образовательными программами основного общего и среднего общего образования, при освоении учебных предметов, курсов, дисциплин (модулей) основного общего образования и (или) среднего общего образования </a:t>
                      </a:r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используют:</a:t>
                      </a:r>
                    </a:p>
                    <a:p>
                      <a:pPr algn="just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1) </a:t>
                      </a:r>
                      <a:r>
                        <a:rPr lang="ru-RU" sz="16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учебники и разработанные в комплекте с ними учебные пособия из числа входящих в федеральный перечень учебников,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pic>
        <p:nvPicPr>
          <p:cNvPr id="11" name="Рисунок 10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1C2A3534-7024-4786-BD65-29EE2F527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657" y="1428911"/>
            <a:ext cx="718343" cy="7183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F6F5ADC-6446-4F67-A39A-3F477B442580}"/>
              </a:ext>
            </a:extLst>
          </p:cNvPr>
          <p:cNvSpPr/>
          <p:nvPr/>
        </p:nvSpPr>
        <p:spPr>
          <a:xfrm>
            <a:off x="7645266" y="4951064"/>
            <a:ext cx="1280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5"/>
              </a:rPr>
              <a:t>https://clck.ru/3EFi9i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6832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Заголовок 1">
            <a:extLst>
              <a:ext uri="{FF2B5EF4-FFF2-40B4-BE49-F238E27FC236}">
                <a16:creationId xmlns:a16="http://schemas.microsoft.com/office/drawing/2014/main" xmlns="" id="{73DEC749-1690-428E-A2D1-3E58E82C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9513" y="-98277"/>
            <a:ext cx="7938504" cy="966957"/>
          </a:xfrm>
        </p:spPr>
        <p:txBody>
          <a:bodyPr/>
          <a:lstStyle/>
          <a:p>
            <a:r>
              <a:rPr lang="ru-RU" sz="2800" b="0" dirty="0"/>
              <a:t>Методические пособия </a:t>
            </a:r>
            <a:br>
              <a:rPr lang="ru-RU" sz="2800" b="0" dirty="0"/>
            </a:br>
            <a:r>
              <a:rPr lang="ru-RU" sz="2800" b="0" dirty="0"/>
              <a:t>к учебникам учебного предмета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77080BA-D9BE-4BBB-9C1C-9384205E4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348" y="0"/>
            <a:ext cx="1143652" cy="378790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E117DF-BE39-44F3-A914-28DBF2F5A0D5}"/>
              </a:ext>
            </a:extLst>
          </p:cNvPr>
          <p:cNvSpPr txBox="1"/>
          <p:nvPr/>
        </p:nvSpPr>
        <p:spPr>
          <a:xfrm>
            <a:off x="8559539" y="4835723"/>
            <a:ext cx="5844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50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BFD76F-EAE1-4E41-B43F-CC69E6B46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29" y="1146729"/>
            <a:ext cx="2112071" cy="30730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FD8C6C-5B0A-4F61-91B6-5CDD91E77E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9529" r="71736"/>
          <a:stretch/>
        </p:blipFill>
        <p:spPr>
          <a:xfrm>
            <a:off x="774984" y="3938234"/>
            <a:ext cx="823360" cy="6498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544F0F-96FA-4796-8E1B-38BD26B550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2870" y="932914"/>
            <a:ext cx="6438900" cy="3838575"/>
          </a:xfrm>
          <a:prstGeom prst="rect">
            <a:avLst/>
          </a:prstGeom>
        </p:spPr>
      </p:pic>
      <p:sp>
        <p:nvSpPr>
          <p:cNvPr id="27" name="Полилиния 37">
            <a:extLst>
              <a:ext uri="{FF2B5EF4-FFF2-40B4-BE49-F238E27FC236}">
                <a16:creationId xmlns:a16="http://schemas.microsoft.com/office/drawing/2014/main" xmlns="" id="{B9FCC301-BC09-4C48-814A-75EBBE966576}"/>
              </a:ext>
            </a:extLst>
          </p:cNvPr>
          <p:cNvSpPr/>
          <p:nvPr/>
        </p:nvSpPr>
        <p:spPr>
          <a:xfrm>
            <a:off x="4362323" y="1767213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8" name="Полилиния 37">
            <a:extLst>
              <a:ext uri="{FF2B5EF4-FFF2-40B4-BE49-F238E27FC236}">
                <a16:creationId xmlns:a16="http://schemas.microsoft.com/office/drawing/2014/main" xmlns="" id="{8D7B5C1F-26AE-488E-B22C-6C4831DC6489}"/>
              </a:ext>
            </a:extLst>
          </p:cNvPr>
          <p:cNvSpPr/>
          <p:nvPr/>
        </p:nvSpPr>
        <p:spPr>
          <a:xfrm>
            <a:off x="4788459" y="1767213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12624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80231" y="-72878"/>
            <a:ext cx="8784803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Дополнительные учебные пособия</a:t>
            </a:r>
          </a:p>
        </p:txBody>
      </p:sp>
      <p:pic>
        <p:nvPicPr>
          <p:cNvPr id="22" name="object 3">
            <a:extLst>
              <a:ext uri="{FF2B5EF4-FFF2-40B4-BE49-F238E27FC236}">
                <a16:creationId xmlns:a16="http://schemas.microsoft.com/office/drawing/2014/main" xmlns="" id="{80F73D1A-4481-45A3-B102-F45AD0A113E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0231" y="-68266"/>
            <a:ext cx="1408176" cy="502920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D2199720-7B17-4847-8421-25B4DA135CD4}"/>
              </a:ext>
            </a:extLst>
          </p:cNvPr>
          <p:cNvSpPr/>
          <p:nvPr/>
        </p:nvSpPr>
        <p:spPr>
          <a:xfrm>
            <a:off x="1416775" y="4710146"/>
            <a:ext cx="61614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* Информация из презентации Зубковой Екатерины Дмитриевны,</a:t>
            </a:r>
          </a:p>
          <a:p>
            <a:pPr algn="ctr"/>
            <a:r>
              <a:rPr lang="ru-RU" sz="1200" i="1" dirty="0">
                <a:solidFill>
                  <a:srgbClr val="61948F"/>
                </a:solidFill>
                <a:latin typeface="+mn-lt"/>
                <a:cs typeface="Times New Roman" panose="02020603050405020304" pitchFamily="18" charset="0"/>
              </a:rPr>
              <a:t>ведущий методист ГК «Просвещение»</a:t>
            </a:r>
            <a:endParaRPr lang="ru-RU" sz="1200" i="1" dirty="0">
              <a:solidFill>
                <a:srgbClr val="61948F"/>
              </a:solidFill>
              <a:latin typeface="+mn-lt"/>
            </a:endParaRPr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xmlns="" id="{3B5A5A56-D55F-4BD6-AAE3-ACB01ED882A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29522" y="700459"/>
            <a:ext cx="6961857" cy="2718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Вероятность</a:t>
            </a:r>
            <a:r>
              <a:rPr sz="16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и</a:t>
            </a:r>
            <a:r>
              <a:rPr sz="16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статистика.</a:t>
            </a:r>
            <a:r>
              <a:rPr sz="16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10-11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классы.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Базовый</a:t>
            </a:r>
            <a:r>
              <a:rPr sz="16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и</a:t>
            </a:r>
            <a:r>
              <a:rPr sz="1600" b="1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углублённый</a:t>
            </a:r>
            <a:r>
              <a:rPr sz="1600" b="1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 </a:t>
            </a:r>
            <a:r>
              <a:rPr sz="1600" b="1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+mn-lt"/>
                <a:cs typeface="Calibri"/>
                <a:hlinkClick r:id="rId4"/>
              </a:rPr>
              <a:t>уровень</a:t>
            </a:r>
            <a:endParaRPr sz="1600" dirty="0">
              <a:latin typeface="+mn-lt"/>
              <a:cs typeface="Calibri"/>
            </a:endParaRPr>
          </a:p>
        </p:txBody>
      </p:sp>
      <p:pic>
        <p:nvPicPr>
          <p:cNvPr id="26" name="object 6">
            <a:extLst>
              <a:ext uri="{FF2B5EF4-FFF2-40B4-BE49-F238E27FC236}">
                <a16:creationId xmlns:a16="http://schemas.microsoft.com/office/drawing/2014/main" xmlns="" id="{39FBEEC7-2BDE-4540-AB84-C04A460C083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43064" y="1211610"/>
            <a:ext cx="1959011" cy="2477794"/>
          </a:xfrm>
          <a:prstGeom prst="rect">
            <a:avLst/>
          </a:prstGeom>
        </p:spPr>
      </p:pic>
      <p:pic>
        <p:nvPicPr>
          <p:cNvPr id="27" name="object 7">
            <a:extLst>
              <a:ext uri="{FF2B5EF4-FFF2-40B4-BE49-F238E27FC236}">
                <a16:creationId xmlns:a16="http://schemas.microsoft.com/office/drawing/2014/main" xmlns="" id="{BC2D156C-ADBE-4FBE-97C8-517F586BBF15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320540" y="1793705"/>
            <a:ext cx="1971097" cy="2492898"/>
          </a:xfrm>
          <a:prstGeom prst="rect">
            <a:avLst/>
          </a:prstGeom>
        </p:spPr>
      </p:pic>
      <p:sp>
        <p:nvSpPr>
          <p:cNvPr id="28" name="object 8">
            <a:extLst>
              <a:ext uri="{FF2B5EF4-FFF2-40B4-BE49-F238E27FC236}">
                <a16:creationId xmlns:a16="http://schemas.microsoft.com/office/drawing/2014/main" xmlns="" id="{D7F625D4-F13F-4CD3-9F0C-E11D79F834FB}"/>
              </a:ext>
            </a:extLst>
          </p:cNvPr>
          <p:cNvSpPr txBox="1"/>
          <p:nvPr/>
        </p:nvSpPr>
        <p:spPr>
          <a:xfrm>
            <a:off x="5610102" y="1968434"/>
            <a:ext cx="335724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20" dirty="0">
                <a:latin typeface="Microsoft Sans Serif"/>
                <a:cs typeface="Microsoft Sans Serif"/>
              </a:rPr>
              <a:t>Бунимович</a:t>
            </a:r>
            <a:r>
              <a:rPr sz="1800" spc="3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Е.</a:t>
            </a:r>
            <a:r>
              <a:rPr sz="1800" spc="15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А.,</a:t>
            </a:r>
            <a:r>
              <a:rPr sz="1800" spc="10" dirty="0">
                <a:latin typeface="Microsoft Sans Serif"/>
                <a:cs typeface="Microsoft Sans Serif"/>
              </a:rPr>
              <a:t> </a:t>
            </a:r>
            <a:r>
              <a:rPr sz="1800" spc="-20" dirty="0">
                <a:latin typeface="Microsoft Sans Serif"/>
                <a:cs typeface="Microsoft Sans Serif"/>
              </a:rPr>
              <a:t>Булычев</a:t>
            </a:r>
            <a:r>
              <a:rPr sz="1800" spc="40" dirty="0">
                <a:latin typeface="Microsoft Sans Serif"/>
                <a:cs typeface="Microsoft Sans Serif"/>
              </a:rPr>
              <a:t> </a:t>
            </a:r>
            <a:r>
              <a:rPr sz="1800" dirty="0">
                <a:latin typeface="Microsoft Sans Serif"/>
                <a:cs typeface="Microsoft Sans Serif"/>
              </a:rPr>
              <a:t>В. А.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E6A0584-663A-44F1-9556-627E5897CD90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51</a:t>
            </a:r>
            <a:endParaRPr lang="ru-RU" dirty="0"/>
          </a:p>
        </p:txBody>
      </p:sp>
      <p:sp>
        <p:nvSpPr>
          <p:cNvPr id="11" name="Подзаголовок 9">
            <a:extLst>
              <a:ext uri="{FF2B5EF4-FFF2-40B4-BE49-F238E27FC236}">
                <a16:creationId xmlns:a16="http://schemas.microsoft.com/office/drawing/2014/main" xmlns="" id="{FDA37BA5-FA53-4683-85B1-744DC00AE274}"/>
              </a:ext>
            </a:extLst>
          </p:cNvPr>
          <p:cNvSpPr txBox="1">
            <a:spLocks/>
          </p:cNvSpPr>
          <p:nvPr/>
        </p:nvSpPr>
        <p:spPr>
          <a:xfrm>
            <a:off x="3489000" y="1221719"/>
            <a:ext cx="2442900" cy="364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800" b="1" i="0" u="none" strike="noStrike" cap="none">
                <a:solidFill>
                  <a:schemeClr val="accent1"/>
                </a:solidFill>
                <a:latin typeface="Abhaya Libre"/>
                <a:ea typeface="Abhaya Libre"/>
                <a:cs typeface="Abhaya Libre"/>
                <a:sym typeface="Abhaya Libre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Jost"/>
              <a:buNone/>
              <a:defRPr sz="1200" b="1" i="0" u="none" strike="noStrike" cap="none">
                <a:solidFill>
                  <a:schemeClr val="accent1"/>
                </a:solidFill>
                <a:latin typeface="Jost"/>
                <a:ea typeface="Jost"/>
                <a:cs typeface="Jost"/>
                <a:sym typeface="Jost"/>
              </a:defRPr>
            </a:lvl9pPr>
          </a:lstStyle>
          <a:p>
            <a:r>
              <a:rPr lang="ru-RU" dirty="0"/>
              <a:t>Учебное пособие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8A78BEB9-C504-4437-A295-19F9FEC8BACD}"/>
              </a:ext>
            </a:extLst>
          </p:cNvPr>
          <p:cNvSpPr/>
          <p:nvPr/>
        </p:nvSpPr>
        <p:spPr>
          <a:xfrm>
            <a:off x="2186632" y="4315077"/>
            <a:ext cx="361011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>
                <a:hlinkClick r:id="rId7"/>
              </a:rPr>
              <a:t>https://prosv.ru/search/?search=бунимович+вероятность+и+статистика&amp;isAutocorrectQuery=true</a:t>
            </a:r>
            <a:r>
              <a:rPr lang="ru-RU" sz="1000" dirty="0"/>
              <a:t> </a:t>
            </a:r>
          </a:p>
        </p:txBody>
      </p:sp>
      <p:pic>
        <p:nvPicPr>
          <p:cNvPr id="3074" name="Picture 2" descr="http://qrcoder.ru/code/?https%3A%2F%2Fprosv.ru%2Fsearch%2F%3Fsearch%3D%E1%F3%ED%E8%EC%EE%E2%E8%F7%2B%E2%E5%F0%EE%FF%F2%ED%EE%F1%F2%FC%2B%E8%2B%F1%F2%E0%F2%E8%F1%F2%E8%EA%E0%26isAutocorrectQuery%3Dtrue&amp;4&amp;0">
            <a:extLst>
              <a:ext uri="{FF2B5EF4-FFF2-40B4-BE49-F238E27FC236}">
                <a16:creationId xmlns:a16="http://schemas.microsoft.com/office/drawing/2014/main" xmlns="" id="{AE467B1F-D207-4EFE-B46C-22293B7E1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4909" y="2830194"/>
            <a:ext cx="1166982" cy="116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494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725754" y="4891460"/>
            <a:ext cx="844187" cy="204787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52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254F8DD-7896-46E2-A46E-00E7D121B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134" y="769501"/>
            <a:ext cx="1491148" cy="173967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C5B0ED7-E423-4951-A1A0-7190652FB8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13056" cy="4348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74D42EC-A976-4DC1-9E72-61D9228A7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9697" y="0"/>
            <a:ext cx="2094303" cy="34501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A0F8196-C20A-44EF-85E5-653812691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9096" r="3193"/>
          <a:stretch/>
        </p:blipFill>
        <p:spPr>
          <a:xfrm>
            <a:off x="3206478" y="3019987"/>
            <a:ext cx="1491148" cy="1646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DA1FF53-548C-40D2-AD1C-83EF82B162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2578" y="672057"/>
            <a:ext cx="2863897" cy="1497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0B7D7A21-CBA9-4786-B106-20C130676F0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8195" y="2154587"/>
            <a:ext cx="3343003" cy="175613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907A971-7E73-448C-91F5-569879957F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87855" y="672057"/>
            <a:ext cx="830590" cy="10848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71D6CE6B-73FC-476D-A744-95AF6342CD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76408" y="2323162"/>
            <a:ext cx="1543944" cy="1646192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xmlns="" id="{2E20C46D-C0A8-416C-BB86-6C6531DEFE9B}"/>
              </a:ext>
            </a:extLst>
          </p:cNvPr>
          <p:cNvSpPr txBox="1">
            <a:spLocks/>
          </p:cNvSpPr>
          <p:nvPr/>
        </p:nvSpPr>
        <p:spPr>
          <a:xfrm>
            <a:off x="-135306" y="-73247"/>
            <a:ext cx="8784803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Дополнительные учебные пособия</a:t>
            </a:r>
          </a:p>
        </p:txBody>
      </p:sp>
    </p:spTree>
    <p:extLst>
      <p:ext uri="{BB962C8B-B14F-4D97-AF65-F5344CB8AC3E}">
        <p14:creationId xmlns:p14="http://schemas.microsoft.com/office/powerpoint/2010/main" val="36316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A42B4D3-B09B-4699-B77B-DE850080E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4817" y="-84847"/>
            <a:ext cx="6725851" cy="876706"/>
          </a:xfrm>
        </p:spPr>
        <p:txBody>
          <a:bodyPr/>
          <a:lstStyle/>
          <a:p>
            <a:r>
              <a:rPr lang="ru-RU" sz="2800" b="0" dirty="0"/>
              <a:t>Дидактический материал </a:t>
            </a:r>
            <a:br>
              <a:rPr lang="ru-RU" sz="2800" b="0" dirty="0"/>
            </a:br>
            <a:r>
              <a:rPr lang="ru-RU" sz="2800" b="0" dirty="0"/>
              <a:t>по учебному предмету «Математика»</a:t>
            </a:r>
            <a:br>
              <a:rPr lang="ru-RU" sz="2800" b="0" dirty="0"/>
            </a:br>
            <a:endParaRPr lang="ru-RU" sz="2800" b="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EBC84476-1607-4A52-864E-2C48AA5B9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313056" cy="43489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FB9D5449-A1C0-4F89-BEFE-5F3E7E117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5462" y="27312"/>
            <a:ext cx="2094303" cy="345015"/>
          </a:xfrm>
          <a:prstGeom prst="rect">
            <a:avLst/>
          </a:prstGeom>
          <a:ln>
            <a:solidFill>
              <a:schemeClr val="bg1">
                <a:lumMod val="10000"/>
              </a:schemeClr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3DD1803E-03B3-46E1-9CF1-6DB4B8C6FBFE}"/>
              </a:ext>
            </a:extLst>
          </p:cNvPr>
          <p:cNvSpPr txBox="1"/>
          <p:nvPr/>
        </p:nvSpPr>
        <p:spPr>
          <a:xfrm>
            <a:off x="8534401" y="4835723"/>
            <a:ext cx="609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53</a:t>
            </a:r>
            <a:endParaRPr lang="ru-RU" dirty="0"/>
          </a:p>
        </p:txBody>
      </p:sp>
      <p:sp>
        <p:nvSpPr>
          <p:cNvPr id="12" name="AutoShape 2" descr="Алгебра и начала математического анализа. Дидактические материалы. 11 класс. Базовый уровень 1">
            <a:extLst>
              <a:ext uri="{FF2B5EF4-FFF2-40B4-BE49-F238E27FC236}">
                <a16:creationId xmlns:a16="http://schemas.microsoft.com/office/drawing/2014/main" xmlns="" id="{9C43C08C-9F04-49B8-A78B-EDC9BDEBD1F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47D1BFA1-095D-4242-A441-80DCD943E3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003053"/>
            <a:ext cx="7099663" cy="215872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63E6210-14D3-44CE-BED4-F1A588F10C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914" y="3196619"/>
            <a:ext cx="6511834" cy="187445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1A203D52-8CCE-4D97-93DE-4653AD84FB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9263" y="914400"/>
            <a:ext cx="3558132" cy="2067162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4F09F593-7E8D-42F2-AFBE-1F912AA4E6D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2560"/>
          <a:stretch/>
        </p:blipFill>
        <p:spPr>
          <a:xfrm>
            <a:off x="7190706" y="3124582"/>
            <a:ext cx="1522912" cy="186502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A03B9F0D-36F5-4215-A5F0-DA873BE2E6F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9642"/>
          <a:stretch/>
        </p:blipFill>
        <p:spPr>
          <a:xfrm>
            <a:off x="7190706" y="984511"/>
            <a:ext cx="1608940" cy="18562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7561A75-549A-4582-9467-E4635733E6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3824" t="21518" r="2542" b="71593"/>
          <a:stretch/>
        </p:blipFill>
        <p:spPr>
          <a:xfrm>
            <a:off x="39653" y="808162"/>
            <a:ext cx="2070328" cy="17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58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3B901369-4407-4B34-BE90-01173CD563C4}"/>
              </a:ext>
            </a:extLst>
          </p:cNvPr>
          <p:cNvSpPr txBox="1">
            <a:spLocks/>
          </p:cNvSpPr>
          <p:nvPr/>
        </p:nvSpPr>
        <p:spPr>
          <a:xfrm>
            <a:off x="-16505" y="-73693"/>
            <a:ext cx="8784803" cy="550568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dirty="0"/>
              <a:t>В помощь учителю: Г.Г. </a:t>
            </a:r>
            <a:r>
              <a:rPr lang="ru-RU" sz="2800" dirty="0" err="1"/>
              <a:t>Левитас</a:t>
            </a:r>
            <a:endParaRPr lang="ru-RU" sz="28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231A05C9-568B-445D-ABB9-13E61CE42D93}"/>
              </a:ext>
            </a:extLst>
          </p:cNvPr>
          <p:cNvSpPr txBox="1"/>
          <p:nvPr/>
        </p:nvSpPr>
        <p:spPr>
          <a:xfrm>
            <a:off x="8559543" y="4835723"/>
            <a:ext cx="5844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54</a:t>
            </a:r>
            <a:endParaRPr lang="ru-RU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F1A2537-407A-4C6B-ADA7-4ABBDD6A7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90" y="825214"/>
            <a:ext cx="1946340" cy="246855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616C15B-CEC8-4817-B2A9-BC56D841E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2823" y="3696659"/>
            <a:ext cx="1538732" cy="117594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06346F6-6E16-4826-8EE5-F1F3387C73A3}"/>
              </a:ext>
            </a:extLst>
          </p:cNvPr>
          <p:cNvSpPr txBox="1"/>
          <p:nvPr/>
        </p:nvSpPr>
        <p:spPr>
          <a:xfrm>
            <a:off x="916226" y="407230"/>
            <a:ext cx="87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25000"/>
                  </a:schemeClr>
                </a:solidFill>
              </a:rPr>
              <a:t>Было: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B0205305-6735-43A0-BD7B-27B7F3936E51}"/>
              </a:ext>
            </a:extLst>
          </p:cNvPr>
          <p:cNvSpPr txBox="1"/>
          <p:nvPr/>
        </p:nvSpPr>
        <p:spPr>
          <a:xfrm>
            <a:off x="3878789" y="440000"/>
            <a:ext cx="8787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>
                    <a:lumMod val="25000"/>
                  </a:schemeClr>
                </a:solidFill>
              </a:rPr>
              <a:t>Стало:</a:t>
            </a: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1C657429-D837-4407-9DC6-00BDA6D394C0}"/>
              </a:ext>
            </a:extLst>
          </p:cNvPr>
          <p:cNvCxnSpPr/>
          <p:nvPr/>
        </p:nvCxnSpPr>
        <p:spPr>
          <a:xfrm>
            <a:off x="3561141" y="545214"/>
            <a:ext cx="0" cy="4637679"/>
          </a:xfrm>
          <a:prstGeom prst="line">
            <a:avLst/>
          </a:prstGeom>
          <a:ln w="19050">
            <a:solidFill>
              <a:schemeClr val="bg1">
                <a:lumMod val="2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875C49A9-92E3-4B50-8114-BD7BC0626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702" r="33977" b="-10351"/>
          <a:stretch/>
        </p:blipFill>
        <p:spPr>
          <a:xfrm>
            <a:off x="6994785" y="3642109"/>
            <a:ext cx="1420949" cy="1334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7F1A1643-B5A7-47AC-AC15-24B63AE053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90682" y="630763"/>
            <a:ext cx="2059540" cy="276558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D700A306-3CC4-4F04-AB50-05A49C4162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5346" y="3714564"/>
            <a:ext cx="1243272" cy="118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3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55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Из опыта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2A5833-4754-429B-A290-5E3E6246C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6" r="11004"/>
          <a:stretch/>
        </p:blipFill>
        <p:spPr>
          <a:xfrm>
            <a:off x="136152" y="594470"/>
            <a:ext cx="2949949" cy="4486275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FFE111-8A19-44BF-9DCF-F5E4908025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512"/>
          <a:stretch/>
        </p:blipFill>
        <p:spPr>
          <a:xfrm>
            <a:off x="3187932" y="594469"/>
            <a:ext cx="2949949" cy="4486275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F68E4C-15D3-4EDB-9333-AED9091444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488" b="277"/>
          <a:stretch/>
        </p:blipFill>
        <p:spPr>
          <a:xfrm>
            <a:off x="6207410" y="2017642"/>
            <a:ext cx="2867061" cy="2830583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1090B44-9745-434C-9C6F-B674B83D9A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6654" y="268694"/>
            <a:ext cx="1163968" cy="1553897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247FB49-158F-4B6E-97A8-47C9A83077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4764" y="936620"/>
            <a:ext cx="1584366" cy="419391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0085535-7E93-4F89-BB2F-B36EC98022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74380" y="1441591"/>
            <a:ext cx="657225" cy="381000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192687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Из опыта работы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5FCFFC2-C3DE-4173-96BB-49EFAF0F4D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" y="719757"/>
            <a:ext cx="2854297" cy="4338860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886068E-B510-4D8D-8111-26BD157B3C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11" y="594627"/>
            <a:ext cx="3066128" cy="4338860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D75772D-8479-4F5F-8983-22F9F543B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68447" y="399769"/>
            <a:ext cx="3001776" cy="4341411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6A56EA8-70E2-4F08-B649-79FFB3A6F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6230" y="4531486"/>
            <a:ext cx="1477238" cy="526434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6BA7E01-E9DC-457A-954D-F91BC5F6F4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6393" y="10192"/>
            <a:ext cx="766117" cy="1009434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08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Из опыта работы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A2A5833-4754-429B-A290-5E3E6246C0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86" r="11004"/>
          <a:stretch/>
        </p:blipFill>
        <p:spPr>
          <a:xfrm>
            <a:off x="64434" y="574978"/>
            <a:ext cx="2949949" cy="4486275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B2BA25A4-AF92-4FC3-84BD-A25B8AA65D0B}"/>
              </a:ext>
            </a:extLst>
          </p:cNvPr>
          <p:cNvSpPr/>
          <p:nvPr/>
        </p:nvSpPr>
        <p:spPr>
          <a:xfrm>
            <a:off x="3077240" y="446509"/>
            <a:ext cx="6127672" cy="4689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2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 Содержание обучения в 10 классе.</a:t>
            </a:r>
          </a:p>
          <a:p>
            <a:pPr algn="just"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111.7.2.1. Числа и вычисления.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Рациональные числа. Обыкновенные и десятичные дроби, проценты, бесконечные периодические дроби. Арифметические операции с рациональными числами, преобразования числовых выражений. Применение дробей и процентов для решения прикладных задач из различных отраслей знаний и реальной жизни.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Действительные числа. Рациональные и иррациональные числа. Арифметические операции с действительными числами. Приближенные вычисления, правила округления, прикидка и оценка результата вычислений.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Степень с целым показателем. Стандартная форма записи действительного числа. Использование подходящей формы записи действительных чисел для решения практических задач и представления данных.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Арифметический корень натуральной степени. Действия с арифметическими корнями натуральной степени.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111.7.2.2. Уравнения и неравенства.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Тождества и тождественные преобразования.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Уравнение, корень уравнения. Неравенство, решение неравенства. Метод интервалов.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целых и дробно-рациональных уравнений и неравенств.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иррациональных уравнений и неравенств.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уравнений и неравенств к решению математических задач и задач из различных областей науки и реальной жизни.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111.7.2.3. Функции и графики.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Степенная функция с натуральным и целым показателем. Ее свойства и график. Свойства и график корня n-ой степени.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111.7.2.5. Множества и логика.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Множество, операции над множествами. Диаграммы Эйлера-Венна. Применение теоретико-множественного аппарата для описания реальных процессов и явлений, при решении задач из других учебных предметов.</a:t>
            </a:r>
          </a:p>
          <a:p>
            <a:pPr>
              <a:lnSpc>
                <a:spcPts val="1465"/>
              </a:lnSpc>
            </a:pPr>
            <a:r>
              <a:rPr lang="ru-RU" sz="95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Определение, теорема, следствие, доказательство.</a:t>
            </a:r>
          </a:p>
        </p:txBody>
      </p:sp>
    </p:spTree>
    <p:extLst>
      <p:ext uri="{BB962C8B-B14F-4D97-AF65-F5344CB8AC3E}">
        <p14:creationId xmlns:p14="http://schemas.microsoft.com/office/powerpoint/2010/main" val="31745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Из опыта работы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5FFE111-8A19-44BF-9DCF-F5E490802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512"/>
          <a:stretch/>
        </p:blipFill>
        <p:spPr>
          <a:xfrm>
            <a:off x="198939" y="621156"/>
            <a:ext cx="2949949" cy="4486275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9B50B9AC-0C2E-45D9-99C1-E2BFCB5AF710}"/>
              </a:ext>
            </a:extLst>
          </p:cNvPr>
          <p:cNvSpPr/>
          <p:nvPr/>
        </p:nvSpPr>
        <p:spPr>
          <a:xfrm>
            <a:off x="3243132" y="656442"/>
            <a:ext cx="5769084" cy="1997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0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 Содержание обучения в 10 классе.</a:t>
            </a:r>
          </a:p>
          <a:p>
            <a:pPr algn="just"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111.7.2.1. Числа и вычисления.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Синус, косинус и тангенс числового аргумента. Арксинус, арккосинус, арктангенс числового аргумента.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111.7.2.2. Уравнения и неравенства.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Преобразование тригонометрических выражений. Основные тригонометрические формулы.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111.7.2.3. Функции и графики.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Тригонометрическая окружность, определение тригонометрических функций числового аргумента.</a:t>
            </a:r>
          </a:p>
          <a:p>
            <a:pPr>
              <a:lnSpc>
                <a:spcPts val="1465"/>
              </a:lnSpc>
            </a:pPr>
            <a:endParaRPr lang="ru-RU" sz="1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7D0DE6D9-91C7-4491-BE00-442AC03BA2FE}"/>
              </a:ext>
            </a:extLst>
          </p:cNvPr>
          <p:cNvSpPr/>
          <p:nvPr/>
        </p:nvSpPr>
        <p:spPr>
          <a:xfrm>
            <a:off x="3595409" y="2864294"/>
            <a:ext cx="4978140" cy="1805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0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111.7.3. Содержание обучения в 11 классе.</a:t>
            </a:r>
          </a:p>
          <a:p>
            <a:pPr algn="just"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111.7.3.1. Числа и вычисления.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Логарифм числа. Десятичные и натуральные логарифмы.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111.7.3.2. Уравнения и неравенства.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Преобразование выражений, содержащих логарифмы.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Логарифмические уравнения и неравенства.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111.7.3.3. Функции и графики.</a:t>
            </a:r>
          </a:p>
          <a:p>
            <a:pPr>
              <a:lnSpc>
                <a:spcPts val="1465"/>
              </a:lnSpc>
            </a:pP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Тригонометрические функции, их свойства и графики.</a:t>
            </a:r>
          </a:p>
        </p:txBody>
      </p:sp>
    </p:spTree>
    <p:extLst>
      <p:ext uri="{BB962C8B-B14F-4D97-AF65-F5344CB8AC3E}">
        <p14:creationId xmlns:p14="http://schemas.microsoft.com/office/powerpoint/2010/main" val="106876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Из опыта работы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2F68E4C-15D3-4EDB-9333-AED909144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4488" b="277"/>
          <a:stretch/>
        </p:blipFill>
        <p:spPr>
          <a:xfrm>
            <a:off x="145183" y="1106941"/>
            <a:ext cx="2958455" cy="2920814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B510A7E-86D2-4B32-90FD-58EAED254A0E}"/>
              </a:ext>
            </a:extLst>
          </p:cNvPr>
          <p:cNvSpPr/>
          <p:nvPr/>
        </p:nvSpPr>
        <p:spPr>
          <a:xfrm>
            <a:off x="3200409" y="879526"/>
            <a:ext cx="6127672" cy="2003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2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 Содержание обучения в 10 классе.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111.7.2.1. Числа и вычисления.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Синус, косинус и тангенс числового аргумента. Арксинус, арккосинус, арктангенс числового аргумента.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111.7.2.2. Уравнения и неравенства.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Преобразование тригонометрических выражений. Основные тригонометрические формулы.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тригонометрических уравнений.</a:t>
            </a:r>
          </a:p>
          <a:p>
            <a:pPr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Применение уравнений и неравенств к решению математических задач и задач из различных областей науки и реальной жизни.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CF969BC1-3BA3-49B7-835E-A73223B811C0}"/>
              </a:ext>
            </a:extLst>
          </p:cNvPr>
          <p:cNvSpPr/>
          <p:nvPr/>
        </p:nvSpPr>
        <p:spPr>
          <a:xfrm>
            <a:off x="3200409" y="3178035"/>
            <a:ext cx="5561251" cy="849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465"/>
              </a:lnSpc>
            </a:pPr>
            <a:r>
              <a:rPr lang="ru-RU" sz="1200" dirty="0">
                <a:solidFill>
                  <a:schemeClr val="bg1">
                    <a:lumMod val="2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111.7.3. Содержание обучения в 11 классе.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111.7.3.2. Уравнения и неравенства.</a:t>
            </a:r>
          </a:p>
          <a:p>
            <a:pPr algn="just">
              <a:lnSpc>
                <a:spcPts val="1465"/>
              </a:lnSpc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Примеры тригонометрических неравенств.</a:t>
            </a:r>
          </a:p>
        </p:txBody>
      </p:sp>
    </p:spTree>
    <p:extLst>
      <p:ext uri="{BB962C8B-B14F-4D97-AF65-F5344CB8AC3E}">
        <p14:creationId xmlns:p14="http://schemas.microsoft.com/office/powerpoint/2010/main" val="142513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6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64235" y="668624"/>
          <a:ext cx="8054742" cy="4282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54742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18. Печатные и электронные образовательные и информационные ресурсы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4.</a:t>
                      </a:r>
                    </a:p>
                    <a:p>
                      <a:pPr algn="just"/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и организации, осуществляющие образовательную деятельность по имеющим государственную аккредитацию образовательным программам среднего профессионального образования, реализуемым на базе основного общего образования или интегрированным с образовательными программами основного общего и среднего общего образования, при освоении учебных предметов, курсов, дисциплин (модулей) основного общего образования и (или) среднего общего образования </a:t>
                      </a:r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используют:</a:t>
                      </a:r>
                    </a:p>
                    <a:p>
                      <a:pPr algn="just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2) </a:t>
                      </a:r>
                      <a:r>
                        <a:rPr lang="ru-RU" sz="16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учебные пособия, выпущенные организациями, входящими в перечень организаций, осуществляющих выпуск учебных пособий,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которые </a:t>
                      </a:r>
                      <a:r>
                        <a:rPr lang="ru-RU" sz="16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могут дополнительно использоваться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при реализации имеющих государственную аккредитацию образовательных программ начального общего, основного общего, среднего общего образования;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pic>
        <p:nvPicPr>
          <p:cNvPr id="11" name="Рисунок 10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1C2A3534-7024-4786-BD65-29EE2F527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657" y="1428911"/>
            <a:ext cx="718343" cy="7183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F6F5ADC-6446-4F67-A39A-3F477B442580}"/>
              </a:ext>
            </a:extLst>
          </p:cNvPr>
          <p:cNvSpPr/>
          <p:nvPr/>
        </p:nvSpPr>
        <p:spPr>
          <a:xfrm>
            <a:off x="7645266" y="4951064"/>
            <a:ext cx="1280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5"/>
              </a:rPr>
              <a:t>https://clck.ru/3EFi9i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865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78E2A9A-D572-4084-9ABB-DA3F3C34B5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635" y="570858"/>
            <a:ext cx="3712825" cy="45179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B01386C6-C71F-49AD-964C-F9C6B5EF8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570858"/>
            <a:ext cx="4048677" cy="23127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3F1E821-A0F7-4C53-BE17-9CD1CCFD73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5" b="3247"/>
          <a:stretch/>
        </p:blipFill>
        <p:spPr>
          <a:xfrm>
            <a:off x="4775542" y="2922707"/>
            <a:ext cx="3491513" cy="216605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9142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61</a:t>
            </a:fld>
            <a:endParaRPr lang="en-US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FFCE272-C8F5-4EFE-B621-897BB0A09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925" y="446509"/>
            <a:ext cx="5384401" cy="4599589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59AA620-731B-4B5A-9539-C8D2D820B5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85" y="621160"/>
            <a:ext cx="2676088" cy="434695"/>
          </a:xfrm>
          <a:prstGeom prst="rect">
            <a:avLst/>
          </a:prstGeom>
        </p:spPr>
      </p:pic>
      <p:pic>
        <p:nvPicPr>
          <p:cNvPr id="15" name="Рисунок 14" descr="Маркеры-галочки">
            <a:extLst>
              <a:ext uri="{FF2B5EF4-FFF2-40B4-BE49-F238E27FC236}">
                <a16:creationId xmlns:a16="http://schemas.microsoft.com/office/drawing/2014/main" xmlns="" id="{8014976D-90C6-4D05-8F94-7361A2F43C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1824" y="657958"/>
            <a:ext cx="288094" cy="408840"/>
          </a:xfrm>
          <a:prstGeom prst="rect">
            <a:avLst/>
          </a:prstGeom>
        </p:spPr>
      </p:pic>
      <p:pic>
        <p:nvPicPr>
          <p:cNvPr id="17" name="Рисунок 16" descr="Маркеры-галочки">
            <a:extLst>
              <a:ext uri="{FF2B5EF4-FFF2-40B4-BE49-F238E27FC236}">
                <a16:creationId xmlns:a16="http://schemas.microsoft.com/office/drawing/2014/main" xmlns="" id="{292EA42F-6FBE-4127-B137-96A8B16D55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1824" y="1159048"/>
            <a:ext cx="288094" cy="408840"/>
          </a:xfrm>
          <a:prstGeom prst="rect">
            <a:avLst/>
          </a:prstGeom>
        </p:spPr>
      </p:pic>
      <p:pic>
        <p:nvPicPr>
          <p:cNvPr id="18" name="Рисунок 17" descr="Маркеры-галочки">
            <a:extLst>
              <a:ext uri="{FF2B5EF4-FFF2-40B4-BE49-F238E27FC236}">
                <a16:creationId xmlns:a16="http://schemas.microsoft.com/office/drawing/2014/main" xmlns="" id="{4130B087-F4F4-4B01-A381-ED4BD2D676A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71112" y="1508180"/>
            <a:ext cx="288094" cy="40884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47426E01-461D-41AB-9E94-99F00F4A9806}"/>
              </a:ext>
            </a:extLst>
          </p:cNvPr>
          <p:cNvSpPr txBox="1"/>
          <p:nvPr/>
        </p:nvSpPr>
        <p:spPr>
          <a:xfrm>
            <a:off x="388171" y="1147574"/>
            <a:ext cx="205220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Базовый уровень: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/>
              <a:t>Алгебра и начала математического анализа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/>
              <a:t>Геометрия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dirty="0"/>
              <a:t>Вероятность и статистика</a:t>
            </a:r>
          </a:p>
          <a:p>
            <a:endParaRPr lang="ru-RU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CEA1474-70C2-4C0E-A8FC-064EF6845B20}"/>
              </a:ext>
            </a:extLst>
          </p:cNvPr>
          <p:cNvSpPr txBox="1"/>
          <p:nvPr/>
        </p:nvSpPr>
        <p:spPr>
          <a:xfrm>
            <a:off x="467890" y="3348177"/>
            <a:ext cx="20522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C00000"/>
                </a:solidFill>
              </a:rPr>
              <a:t>Углублённый уровень:</a:t>
            </a:r>
          </a:p>
          <a:p>
            <a:pPr marL="285750" indent="-285750">
              <a:buFontTx/>
              <a:buChar char="-"/>
            </a:pPr>
            <a:r>
              <a:rPr lang="ru-RU" dirty="0"/>
              <a:t>Нет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370DF2CB-9D86-43C2-9170-306AEC4E6533}"/>
              </a:ext>
            </a:extLst>
          </p:cNvPr>
          <p:cNvSpPr/>
          <p:nvPr/>
        </p:nvSpPr>
        <p:spPr>
          <a:xfrm>
            <a:off x="388171" y="4227920"/>
            <a:ext cx="2339102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Поурочное планирование</a:t>
            </a:r>
          </a:p>
          <a:p>
            <a:r>
              <a:rPr lang="ru-RU" dirty="0"/>
              <a:t> представлено согласно</a:t>
            </a:r>
          </a:p>
          <a:p>
            <a:r>
              <a:rPr lang="ru-RU" dirty="0"/>
              <a:t> ФРП/конструктору РП</a:t>
            </a:r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</p:spTree>
    <p:extLst>
      <p:ext uri="{BB962C8B-B14F-4D97-AF65-F5344CB8AC3E}">
        <p14:creationId xmlns:p14="http://schemas.microsoft.com/office/powerpoint/2010/main" val="23085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0254A7-B29F-412F-A376-5D1D0EA1F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704" y="592725"/>
            <a:ext cx="4258930" cy="4403137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474DEC-A2B9-40F0-90CF-50F5AB9B65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343" y="626020"/>
            <a:ext cx="3862106" cy="2544294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43347A8-2834-4669-88AE-8C1AEFA25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8343" y="3245333"/>
            <a:ext cx="3862106" cy="1750529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2481549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63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04CFC49-1F2B-4322-80C4-F217B419B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205" y="743926"/>
            <a:ext cx="5033921" cy="3410774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C285E98-094F-4A87-B5F3-9FE1A821D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8702" y="2210929"/>
            <a:ext cx="3386158" cy="2637296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3761628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64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D0FCD762-2F81-423B-9E17-B2BBB90B8F01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72DBDBD5-5071-4E6A-9D15-BB44B7756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7888" y="-7992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092EAB7-1D1D-4A05-A5A7-21802FABFE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-1367" b="23530"/>
          <a:stretch/>
        </p:blipFill>
        <p:spPr>
          <a:xfrm>
            <a:off x="285226" y="556240"/>
            <a:ext cx="6706866" cy="3705912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0B31B5-2076-4FD9-8C1E-81118884CB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29" b="3373"/>
          <a:stretch/>
        </p:blipFill>
        <p:spPr>
          <a:xfrm>
            <a:off x="5436385" y="2742079"/>
            <a:ext cx="3564180" cy="2029893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213833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65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F9733F-2475-4857-9CE8-1ADB084C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5" t="10562" r="20816" b="14096"/>
          <a:stretch/>
        </p:blipFill>
        <p:spPr>
          <a:xfrm>
            <a:off x="8573549" y="63398"/>
            <a:ext cx="462118" cy="432148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2E80A8E-CAC3-472F-92FA-06B833E76A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853" y="591980"/>
            <a:ext cx="3857444" cy="3959540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4130984-C40E-4A7A-9BE6-D574EB8B3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1408620"/>
            <a:ext cx="3051277" cy="2216058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9AE286F9-FA1C-40D9-8AF9-9951FEC235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49530" y="2621477"/>
            <a:ext cx="3229227" cy="2226748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98108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66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F9733F-2475-4857-9CE8-1ADB084C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5" t="10562" r="20816" b="14096"/>
          <a:stretch/>
        </p:blipFill>
        <p:spPr>
          <a:xfrm>
            <a:off x="8573549" y="63398"/>
            <a:ext cx="462118" cy="432148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D3D4A71-B122-40D2-BDBE-8954B6BD0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711" y="622851"/>
            <a:ext cx="3947684" cy="3311487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1C9617A3-810E-47CC-A4D9-F13F39D751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8550" y="575770"/>
            <a:ext cx="2940224" cy="2557954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135743C-CBEE-43FE-8189-2A565253C7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33936" y="2205612"/>
            <a:ext cx="3362718" cy="2896689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346173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67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1EF9733F-2475-4857-9CE8-1ADB084CA1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5" t="10562" r="20816" b="14096"/>
          <a:stretch/>
        </p:blipFill>
        <p:spPr>
          <a:xfrm>
            <a:off x="8573549" y="63398"/>
            <a:ext cx="462118" cy="432148"/>
          </a:xfrm>
          <a:prstGeom prst="rect">
            <a:avLst/>
          </a:prstGeom>
        </p:spPr>
      </p:pic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0290F7E-1402-417B-953C-DB5089581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77" y="654598"/>
            <a:ext cx="3394477" cy="2499470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684B1B23-E065-4365-ACA3-EB4D85165C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964" y="630328"/>
            <a:ext cx="3760810" cy="235388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3861A951-C883-4936-AE1A-69055FC18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745" y="2922192"/>
            <a:ext cx="3473777" cy="213364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53A064-000E-4058-AD73-A2EACCB32C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870" y="627709"/>
            <a:ext cx="3760810" cy="2353888"/>
          </a:xfrm>
          <a:prstGeom prst="rect">
            <a:avLst/>
          </a:prstGeom>
          <a:ln>
            <a:solidFill>
              <a:srgbClr val="12716B"/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5B2760A-ED49-4C0B-929D-906FC1F41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745" y="2946462"/>
            <a:ext cx="3473777" cy="2133640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96822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68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3C8E6A6-11B0-46B2-A916-E22B0CFF2D0C}"/>
              </a:ext>
            </a:extLst>
          </p:cNvPr>
          <p:cNvSpPr/>
          <p:nvPr/>
        </p:nvSpPr>
        <p:spPr>
          <a:xfrm>
            <a:off x="7879610" y="251692"/>
            <a:ext cx="106631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50" dirty="0">
                <a:hlinkClick r:id="rId3"/>
              </a:rPr>
              <a:t>https://lecta.ru/</a:t>
            </a:r>
            <a:endParaRPr lang="ru-RU" sz="1050" dirty="0"/>
          </a:p>
          <a:p>
            <a:endParaRPr lang="ru-RU" sz="1050" dirty="0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406333F-3EA2-426E-A95F-5BA3F12D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157" y="625566"/>
            <a:ext cx="8001000" cy="125015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1AE4776D-4A67-4593-AD56-9DB07EB450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4639" y="1875722"/>
            <a:ext cx="6396896" cy="316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3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69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4B48BAE-F7E2-454A-9A43-2B184715E7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96" y="831056"/>
            <a:ext cx="7836694" cy="4164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7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7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4267096"/>
              </p:ext>
            </p:extLst>
          </p:nvPr>
        </p:nvGraphicFramePr>
        <p:xfrm>
          <a:off x="264235" y="668624"/>
          <a:ext cx="8054742" cy="4038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054742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18. Печатные и электронные образовательные и информационные ресурсы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*Часть 4.</a:t>
                      </a:r>
                    </a:p>
                    <a:p>
                      <a:pPr algn="just"/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Организации,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осуществляющие образовательную деятельность по имеющим государственную аккредитацию образовательным программам начального общего, основного общего, среднего общего образования, для использования при реализации указанных образовательных программ и организации, осуществляющие образовательную деятельность по имеющим государственную аккредитацию образовательным программам среднего профессионального образования, реализуемым на базе основного общего образования или интегрированным с образовательными программами основного общего и среднего общего образования, при освоении учебных предметов, курсов, дисциплин (модулей) основного общего образования и (или) среднего общего образования </a:t>
                      </a:r>
                      <a:r>
                        <a:rPr lang="ru-RU" sz="16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используют:</a:t>
                      </a:r>
                    </a:p>
                    <a:p>
                      <a:pPr algn="just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3) </a:t>
                      </a:r>
                      <a:r>
                        <a:rPr lang="ru-RU" sz="16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электронные образовательные ресурсы, входящие в федеральный перечень электронных образовательных ресурсов,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допущенных к использованию при реализации имеющих государственную аккредитацию образовательных программ начального общего, основного общего, среднего общего образования.</a:t>
                      </a:r>
                      <a:endParaRPr lang="ru-RU" sz="16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pic>
        <p:nvPicPr>
          <p:cNvPr id="11" name="Рисунок 10" descr="Изображение выглядит как Графика, Шрифт, графический дизайн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1C2A3534-7024-4786-BD65-29EE2F527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5657" y="1428911"/>
            <a:ext cx="718343" cy="71834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2F6F5ADC-6446-4F67-A39A-3F477B442580}"/>
              </a:ext>
            </a:extLst>
          </p:cNvPr>
          <p:cNvSpPr/>
          <p:nvPr/>
        </p:nvSpPr>
        <p:spPr>
          <a:xfrm>
            <a:off x="7645266" y="4951064"/>
            <a:ext cx="128016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dirty="0">
                <a:hlinkClick r:id="rId5"/>
              </a:rPr>
              <a:t>https://clck.ru/3EFi9i</a:t>
            </a:r>
            <a:r>
              <a:rPr lang="ru-RU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8178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70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45D4A03-EF1C-4751-90C3-CEC6B75201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2316" y="2139895"/>
            <a:ext cx="3506329" cy="120862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2694D00-9E5C-42A5-B486-9B102A67C1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539" t="67296" r="12606" b="2751"/>
          <a:stretch/>
        </p:blipFill>
        <p:spPr>
          <a:xfrm>
            <a:off x="4892040" y="785551"/>
            <a:ext cx="3506329" cy="120862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B2D152E-F675-4295-930A-21574165F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09" y="704139"/>
            <a:ext cx="4522834" cy="40801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614EC27-7A9C-4F13-A8FA-FCCA0AFFC2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5535" y="3525836"/>
            <a:ext cx="910571" cy="1449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9B066A0-D69F-4F46-BF8F-2247FA2165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6105" y="3525836"/>
            <a:ext cx="872055" cy="14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2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71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1580" y="31104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08203D57-90EA-4F4B-97B7-57320994F948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E40716-1E2B-4752-9988-2EAAEF1451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580" y="557537"/>
            <a:ext cx="7287719" cy="431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796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573549" y="4848225"/>
            <a:ext cx="570451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72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710" y="13128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F4E6A3C-02CD-417C-A2A0-E8F3F90EF3DA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F598111A-F5B0-4323-BDA7-3ECDB2212309}"/>
              </a:ext>
            </a:extLst>
          </p:cNvPr>
          <p:cNvSpPr/>
          <p:nvPr/>
        </p:nvSpPr>
        <p:spPr>
          <a:xfrm>
            <a:off x="1983070" y="4503329"/>
            <a:ext cx="670560" cy="28448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0C3845-5920-4764-84F7-BA45A93F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67" y="-11524"/>
            <a:ext cx="594433" cy="7618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9B3A34C-5600-4675-AD28-F00E6D4748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41" t="3610" r="4350" b="3353"/>
          <a:stretch/>
        </p:blipFill>
        <p:spPr>
          <a:xfrm>
            <a:off x="138874" y="1262658"/>
            <a:ext cx="4192637" cy="2416629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DE812339-8F17-4346-9CC5-8285F5D640ED}"/>
              </a:ext>
            </a:extLst>
          </p:cNvPr>
          <p:cNvSpPr/>
          <p:nvPr/>
        </p:nvSpPr>
        <p:spPr>
          <a:xfrm>
            <a:off x="704307" y="640171"/>
            <a:ext cx="2557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latin typeface="+mn-lt"/>
                <a:hlinkClick r:id="rId5"/>
              </a:rPr>
              <a:t>https://fipi.ru/ege/otkrytyy-bank-zadaniy-ege#!/tab/173765699-2</a:t>
            </a:r>
            <a:endParaRPr lang="ru-RU" sz="800" dirty="0">
              <a:latin typeface="+mn-lt"/>
            </a:endParaRPr>
          </a:p>
          <a:p>
            <a:pPr algn="ctr"/>
            <a:endParaRPr lang="ru-RU" sz="800" dirty="0">
              <a:latin typeface="+mn-lt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476DE8-3573-445C-ABC0-4BFBA79332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r="2158" b="-101"/>
          <a:stretch/>
        </p:blipFill>
        <p:spPr>
          <a:xfrm>
            <a:off x="4500174" y="645104"/>
            <a:ext cx="3880730" cy="4299187"/>
          </a:xfrm>
          <a:prstGeom prst="rect">
            <a:avLst/>
          </a:prstGeom>
        </p:spPr>
      </p:pic>
      <p:sp>
        <p:nvSpPr>
          <p:cNvPr id="13" name="Полилиния 37">
            <a:extLst>
              <a:ext uri="{FF2B5EF4-FFF2-40B4-BE49-F238E27FC236}">
                <a16:creationId xmlns:a16="http://schemas.microsoft.com/office/drawing/2014/main" xmlns="" id="{161BF758-8F8E-495C-92B7-646909E64B8C}"/>
              </a:ext>
            </a:extLst>
          </p:cNvPr>
          <p:cNvSpPr/>
          <p:nvPr/>
        </p:nvSpPr>
        <p:spPr>
          <a:xfrm>
            <a:off x="7937219" y="2794697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14" name="Полилиния 37">
            <a:extLst>
              <a:ext uri="{FF2B5EF4-FFF2-40B4-BE49-F238E27FC236}">
                <a16:creationId xmlns:a16="http://schemas.microsoft.com/office/drawing/2014/main" xmlns="" id="{CA330768-52E3-4A93-9E6D-C8CBADF434C3}"/>
              </a:ext>
            </a:extLst>
          </p:cNvPr>
          <p:cNvSpPr/>
          <p:nvPr/>
        </p:nvSpPr>
        <p:spPr>
          <a:xfrm>
            <a:off x="5360175" y="3590914"/>
            <a:ext cx="209677" cy="17674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 sz="1125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8347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807288" y="4848225"/>
            <a:ext cx="465948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73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710" y="13128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F4E6A3C-02CD-417C-A2A0-E8F3F90EF3DA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0C3845-5920-4764-84F7-BA45A93F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67" y="-11524"/>
            <a:ext cx="594433" cy="7618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CB73131-DFC8-4219-A7A6-1D02FF24E4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26" y="974157"/>
            <a:ext cx="4044608" cy="402170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E91E108-7029-4E88-9939-EF708F3543D3}"/>
              </a:ext>
            </a:extLst>
          </p:cNvPr>
          <p:cNvSpPr/>
          <p:nvPr/>
        </p:nvSpPr>
        <p:spPr>
          <a:xfrm>
            <a:off x="726282" y="479880"/>
            <a:ext cx="32838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5"/>
              </a:rPr>
              <a:t>https://ege.fipi.ru/bank/index.php?proj=E040A72A1A3DABA14C90C97E0B6EE7DC</a:t>
            </a:r>
            <a:r>
              <a:rPr lang="ru-RU" sz="800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63FE472-194E-4C8F-840B-6F39459D415A}"/>
              </a:ext>
            </a:extLst>
          </p:cNvPr>
          <p:cNvSpPr/>
          <p:nvPr/>
        </p:nvSpPr>
        <p:spPr>
          <a:xfrm>
            <a:off x="5354635" y="479880"/>
            <a:ext cx="2762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6"/>
              </a:rPr>
              <a:t>https://ege.fipi.ru/bank/index.php?proj=AC437B34557F88EA4115D2F374B0A07B</a:t>
            </a:r>
            <a:r>
              <a:rPr lang="ru-RU" sz="800" dirty="0"/>
              <a:t>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F6C782-A87C-4B9F-8A94-4C69569C62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970113"/>
            <a:ext cx="4142513" cy="402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idx="4294967295"/>
          </p:nvPr>
        </p:nvSpPr>
        <p:spPr>
          <a:xfrm>
            <a:off x="8807288" y="4848225"/>
            <a:ext cx="465948" cy="295275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74</a:t>
            </a:fld>
            <a:endParaRPr lang="en-US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xmlns="" id="{C494045D-6D39-4C16-B11A-9D7983122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710" y="13128"/>
            <a:ext cx="6226580" cy="526433"/>
          </a:xfrm>
        </p:spPr>
        <p:txBody>
          <a:bodyPr/>
          <a:lstStyle/>
          <a:p>
            <a:r>
              <a:rPr lang="ru-RU" sz="2800" b="0" dirty="0"/>
              <a:t>В помощь учителю математики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2F4E6A3C-02CD-417C-A2A0-E8F3F90EF3DA}"/>
              </a:ext>
            </a:extLst>
          </p:cNvPr>
          <p:cNvSpPr txBox="1">
            <a:spLocks/>
          </p:cNvSpPr>
          <p:nvPr/>
        </p:nvSpPr>
        <p:spPr>
          <a:xfrm>
            <a:off x="-101914" y="-11524"/>
            <a:ext cx="1238383" cy="526433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lvl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pPr>
              <a:buClrTx/>
              <a:buFontTx/>
            </a:pPr>
            <a:r>
              <a:rPr lang="ru-RU" sz="2800" b="1" dirty="0">
                <a:solidFill>
                  <a:srgbClr val="C00000"/>
                </a:solidFill>
              </a:rPr>
              <a:t>ЦОР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0C3845-5920-4764-84F7-BA45A93FB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9567" y="-11524"/>
            <a:ext cx="594433" cy="76187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E91E108-7029-4E88-9939-EF708F3543D3}"/>
              </a:ext>
            </a:extLst>
          </p:cNvPr>
          <p:cNvSpPr/>
          <p:nvPr/>
        </p:nvSpPr>
        <p:spPr>
          <a:xfrm>
            <a:off x="641374" y="685090"/>
            <a:ext cx="32838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4"/>
              </a:rPr>
              <a:t>https://ege.fipi.ru/bank/index.php?proj=E040A72A1A3DABA14C90C97E0B6EE7DC</a:t>
            </a:r>
            <a:r>
              <a:rPr lang="ru-RU" sz="800" dirty="0"/>
              <a:t> 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63FE472-194E-4C8F-840B-6F39459D415A}"/>
              </a:ext>
            </a:extLst>
          </p:cNvPr>
          <p:cNvSpPr/>
          <p:nvPr/>
        </p:nvSpPr>
        <p:spPr>
          <a:xfrm>
            <a:off x="5354635" y="685090"/>
            <a:ext cx="276279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dirty="0">
                <a:hlinkClick r:id="rId5"/>
              </a:rPr>
              <a:t>https://ege.fipi.ru/bank/index.php?proj=AC437B34557F88EA4115D2F374B0A07B</a:t>
            </a:r>
            <a:r>
              <a:rPr lang="ru-RU" sz="800" dirty="0"/>
              <a:t> 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4D62EFD-1D9D-448C-B528-DCE84BC776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8066" y="1169173"/>
            <a:ext cx="5654261" cy="3846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59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2244806-7D30-4241-8D32-D1F0790D8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167" y="392416"/>
            <a:ext cx="4177873" cy="4648400"/>
          </a:xfrm>
          <a:prstGeom prst="rect">
            <a:avLst/>
          </a:prstGeom>
          <a:ln>
            <a:solidFill>
              <a:srgbClr val="12716B"/>
            </a:solidFill>
          </a:ln>
        </p:spPr>
      </p:pic>
      <p:sp>
        <p:nvSpPr>
          <p:cNvPr id="2" name="Номер слайда 1"/>
          <p:cNvSpPr>
            <a:spLocks noGrp="1"/>
          </p:cNvSpPr>
          <p:nvPr>
            <p:ph type="sldNum" sz="quarter" idx="4294967295"/>
          </p:nvPr>
        </p:nvSpPr>
        <p:spPr>
          <a:xfrm>
            <a:off x="8712925" y="4938422"/>
            <a:ext cx="489857" cy="204787"/>
          </a:xfrm>
        </p:spPr>
        <p:txBody>
          <a:bodyPr/>
          <a:lstStyle/>
          <a:p>
            <a:fld id="{00000000-1234-1234-1234-123412341234}" type="slidenum">
              <a:rPr lang="en-US" smtClean="0"/>
              <a:pPr/>
              <a:t>75</a:t>
            </a:fld>
            <a:endParaRPr lang="en-US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237031" y="-23082"/>
            <a:ext cx="472650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2876" algn="just"/>
            <a:r>
              <a:rPr lang="ru-RU" sz="2100" b="1" dirty="0">
                <a:solidFill>
                  <a:srgbClr val="12716B"/>
                </a:solidFill>
                <a:latin typeface="+mj-lt"/>
              </a:rPr>
              <a:t>В помощь учителю математики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AF878BCA-B76C-4F31-A0A5-CC4E5D6D93CB}"/>
              </a:ext>
            </a:extLst>
          </p:cNvPr>
          <p:cNvSpPr/>
          <p:nvPr/>
        </p:nvSpPr>
        <p:spPr>
          <a:xfrm>
            <a:off x="2946103" y="1300207"/>
            <a:ext cx="439445" cy="243485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050"/>
          </a:p>
        </p:txBody>
      </p:sp>
      <p:sp>
        <p:nvSpPr>
          <p:cNvPr id="11" name="Полилиния 38">
            <a:extLst>
              <a:ext uri="{FF2B5EF4-FFF2-40B4-BE49-F238E27FC236}">
                <a16:creationId xmlns:a16="http://schemas.microsoft.com/office/drawing/2014/main" xmlns="" id="{6C0B1DFA-2AC5-42A4-8DFF-BF7A3F19F4FE}"/>
              </a:ext>
            </a:extLst>
          </p:cNvPr>
          <p:cNvSpPr/>
          <p:nvPr/>
        </p:nvSpPr>
        <p:spPr>
          <a:xfrm>
            <a:off x="857167" y="1547788"/>
            <a:ext cx="174626" cy="243485"/>
          </a:xfrm>
          <a:custGeom>
            <a:avLst/>
            <a:gdLst>
              <a:gd name="connsiteX0" fmla="*/ 1498600 w 1701800"/>
              <a:gd name="connsiteY0" fmla="*/ 0 h 1341120"/>
              <a:gd name="connsiteX1" fmla="*/ 1701800 w 1701800"/>
              <a:gd name="connsiteY1" fmla="*/ 203200 h 1341120"/>
              <a:gd name="connsiteX2" fmla="*/ 563880 w 1701800"/>
              <a:gd name="connsiteY2" fmla="*/ 1341120 h 1341120"/>
              <a:gd name="connsiteX3" fmla="*/ 0 w 1701800"/>
              <a:gd name="connsiteY3" fmla="*/ 777240 h 1341120"/>
              <a:gd name="connsiteX4" fmla="*/ 195580 w 1701800"/>
              <a:gd name="connsiteY4" fmla="*/ 581660 h 1341120"/>
              <a:gd name="connsiteX5" fmla="*/ 558800 w 1701800"/>
              <a:gd name="connsiteY5" fmla="*/ 944880 h 1341120"/>
              <a:gd name="connsiteX6" fmla="*/ 1498600 w 1701800"/>
              <a:gd name="connsiteY6" fmla="*/ 0 h 1341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01800" h="1341120">
                <a:moveTo>
                  <a:pt x="1498600" y="0"/>
                </a:moveTo>
                <a:lnTo>
                  <a:pt x="1701800" y="203200"/>
                </a:lnTo>
                <a:lnTo>
                  <a:pt x="563880" y="1341120"/>
                </a:lnTo>
                <a:lnTo>
                  <a:pt x="0" y="777240"/>
                </a:lnTo>
                <a:lnTo>
                  <a:pt x="195580" y="581660"/>
                </a:lnTo>
                <a:lnTo>
                  <a:pt x="558800" y="944880"/>
                </a:lnTo>
                <a:lnTo>
                  <a:pt x="1498600" y="0"/>
                </a:lnTo>
                <a:close/>
              </a:path>
            </a:pathLst>
          </a:cu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D7A6DD-8A0A-4E1F-A11C-E9F93CE75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036" y="392416"/>
            <a:ext cx="3479006" cy="4700588"/>
          </a:xfrm>
          <a:prstGeom prst="rect">
            <a:avLst/>
          </a:prstGeom>
          <a:ln>
            <a:solidFill>
              <a:srgbClr val="12716B"/>
            </a:solidFill>
          </a:ln>
        </p:spPr>
      </p:pic>
    </p:spTree>
    <p:extLst>
      <p:ext uri="{BB962C8B-B14F-4D97-AF65-F5344CB8AC3E}">
        <p14:creationId xmlns:p14="http://schemas.microsoft.com/office/powerpoint/2010/main" val="1446886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8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64166"/>
              </p:ext>
            </p:extLst>
          </p:nvPr>
        </p:nvGraphicFramePr>
        <p:xfrm>
          <a:off x="474505" y="674370"/>
          <a:ext cx="7764841" cy="4099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64841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35. Пользование учебниками, учебными пособиями, средствами обучения и воспитания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algn="just"/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Обучающимся,</a:t>
                      </a:r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осваивающим основные образовательные программы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бюджетных ассигнований</a:t>
                      </a:r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федерального бюджета, бюджетов субъектов Российской Федерации и местных бюджетов в пределах федеральных государственных образовательных стандартов, федеральных государственных требований, образовательных стандартов и самостоятельно устанавливаемых требований, организациями, осуществляющими образовательную деятельность,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бесплатно предоставляются в пользование на время получения образования учебники и учебные пособия, а также учебно-методические материалы, средства обучения и воспитания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23FC7BF-822E-466D-9C47-357CE32E2C6E}"/>
              </a:ext>
            </a:extLst>
          </p:cNvPr>
          <p:cNvSpPr/>
          <p:nvPr/>
        </p:nvSpPr>
        <p:spPr>
          <a:xfrm>
            <a:off x="6995901" y="4835723"/>
            <a:ext cx="15119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https://clck.ru/3GkCmh</a:t>
            </a:r>
            <a:r>
              <a:rPr lang="ru-RU" sz="1000" dirty="0"/>
              <a:t> </a:t>
            </a:r>
          </a:p>
        </p:txBody>
      </p:sp>
      <p:pic>
        <p:nvPicPr>
          <p:cNvPr id="5" name="Рисунок 4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03908BD5-B04C-45BF-BBD3-59F51E915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205" y="1334550"/>
            <a:ext cx="691295" cy="6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42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3D8064-9481-4F54-9047-841D602E4E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620" y="56929"/>
            <a:ext cx="7886700" cy="993775"/>
          </a:xfrm>
        </p:spPr>
        <p:txBody>
          <a:bodyPr>
            <a:normAutofit/>
          </a:bodyPr>
          <a:lstStyle/>
          <a:p>
            <a:r>
              <a:rPr lang="ru-RU" sz="2800" b="0" dirty="0"/>
              <a:t>Закон об образовании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99642B-74B7-423F-BED7-23A3A4D52F02}"/>
              </a:ext>
            </a:extLst>
          </p:cNvPr>
          <p:cNvSpPr txBox="1"/>
          <p:nvPr/>
        </p:nvSpPr>
        <p:spPr>
          <a:xfrm>
            <a:off x="8706853" y="4835723"/>
            <a:ext cx="4371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9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CA9B19A9-73E5-497C-8175-10266C39A9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2434243"/>
              </p:ext>
            </p:extLst>
          </p:nvPr>
        </p:nvGraphicFramePr>
        <p:xfrm>
          <a:off x="474505" y="674370"/>
          <a:ext cx="7764841" cy="3794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764841">
                  <a:extLst>
                    <a:ext uri="{9D8B030D-6E8A-4147-A177-3AD203B41FA5}">
                      <a16:colId xmlns:a16="http://schemas.microsoft.com/office/drawing/2014/main" xmlns="" val="2454047693"/>
                    </a:ext>
                  </a:extLst>
                </a:gridCol>
              </a:tblGrid>
              <a:tr h="22996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Статья 35. Пользование учебниками, учебными пособиями, средствами обучения и воспитания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187652241"/>
                  </a:ext>
                </a:extLst>
              </a:tr>
              <a:tr h="1359026">
                <a:tc>
                  <a:txBody>
                    <a:bodyPr/>
                    <a:lstStyle/>
                    <a:p>
                      <a:pPr algn="just"/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Обеспечение учебниками и </a:t>
                      </a:r>
                      <a:r>
                        <a:rPr lang="ru-RU" sz="2000" b="1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учебными пособиями, а также учебно-методическими материалами, средствами обучения и воспитания организаций, осуществляющих образовательную деятельность </a:t>
                      </a:r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 основным образовательным программам, в пределах федеральных государственных образовательных стандартов, федеральных государственных требований, образовательных стандартов и самостоятельно устанавливаемых требований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осуществляется за счет бюджетных ассигнований федерального бюджета</a:t>
                      </a:r>
                      <a:r>
                        <a:rPr lang="ru-RU" sz="2000" b="0" i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2000" b="1" i="1" dirty="0">
                          <a:solidFill>
                            <a:schemeClr val="bg1">
                              <a:lumMod val="2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бюджетов субъектов Российской Федерации и местных бюджетов.</a:t>
                      </a:r>
                    </a:p>
                  </a:txBody>
                  <a:tcPr marL="68580" marR="68580" marT="34290" marB="342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20070202"/>
                  </a:ext>
                </a:extLst>
              </a:tr>
            </a:tbl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A8F2CF0-81F4-41C3-AF6C-42F47F50D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6026" y="0"/>
            <a:ext cx="797974" cy="110763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23FC7BF-822E-466D-9C47-357CE32E2C6E}"/>
              </a:ext>
            </a:extLst>
          </p:cNvPr>
          <p:cNvSpPr/>
          <p:nvPr/>
        </p:nvSpPr>
        <p:spPr>
          <a:xfrm>
            <a:off x="6995901" y="4835723"/>
            <a:ext cx="1511952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00" dirty="0">
                <a:hlinkClick r:id="rId4"/>
              </a:rPr>
              <a:t>https://clck.ru/3GkCmh</a:t>
            </a:r>
            <a:r>
              <a:rPr lang="ru-RU" sz="1000" dirty="0"/>
              <a:t> </a:t>
            </a:r>
          </a:p>
        </p:txBody>
      </p:sp>
      <p:pic>
        <p:nvPicPr>
          <p:cNvPr id="5" name="Рисунок 4" descr="Изображение выглядит как Графика, графический дизайн, Шрифт, дизайн&#10;&#10;Описание создано автоматически">
            <a:extLst>
              <a:ext uri="{FF2B5EF4-FFF2-40B4-BE49-F238E27FC236}">
                <a16:creationId xmlns:a16="http://schemas.microsoft.com/office/drawing/2014/main" xmlns="" id="{03908BD5-B04C-45BF-BBD3-59F51E915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1205" y="1334550"/>
            <a:ext cx="691295" cy="69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итульный ли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Заголовок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Фото и текст">
  <a:themeElements>
    <a:clrScheme name="Другая 1">
      <a:dk1>
        <a:srgbClr val="3D716C"/>
      </a:dk1>
      <a:lt1>
        <a:srgbClr val="FEFAF4"/>
      </a:lt1>
      <a:dk2>
        <a:srgbClr val="9A7A63"/>
      </a:dk2>
      <a:lt2>
        <a:srgbClr val="CEC4BA"/>
      </a:lt2>
      <a:accent1>
        <a:srgbClr val="594735"/>
      </a:accent1>
      <a:accent2>
        <a:srgbClr val="61948F"/>
      </a:accent2>
      <a:accent3>
        <a:srgbClr val="9CC0C0"/>
      </a:accent3>
      <a:accent4>
        <a:srgbClr val="FFFFFF"/>
      </a:accent4>
      <a:accent5>
        <a:srgbClr val="FFFFFF"/>
      </a:accent5>
      <a:accent6>
        <a:srgbClr val="FFFFFF"/>
      </a:accent6>
      <a:hlink>
        <a:srgbClr val="3A3730"/>
      </a:hlink>
      <a:folHlink>
        <a:srgbClr val="0097A7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6473</TotalTime>
  <Words>4111</Words>
  <Application>Microsoft Office PowerPoint</Application>
  <PresentationFormat>Экран (16:9)</PresentationFormat>
  <Paragraphs>590</Paragraphs>
  <Slides>75</Slides>
  <Notes>70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75</vt:i4>
      </vt:variant>
    </vt:vector>
  </HeadingPairs>
  <TitlesOfParts>
    <vt:vector size="87" baseType="lpstr">
      <vt:lpstr>Arial</vt:lpstr>
      <vt:lpstr>Calibri</vt:lpstr>
      <vt:lpstr>Abhaya Libre</vt:lpstr>
      <vt:lpstr>Calibri Light</vt:lpstr>
      <vt:lpstr>Quattrocento Sans</vt:lpstr>
      <vt:lpstr>Microsoft Sans Serif</vt:lpstr>
      <vt:lpstr>Jost</vt:lpstr>
      <vt:lpstr>Wingdings</vt:lpstr>
      <vt:lpstr>Times New Roman</vt:lpstr>
      <vt:lpstr>Титульный лист</vt:lpstr>
      <vt:lpstr>Заголовок и текст</vt:lpstr>
      <vt:lpstr>Фото и текст</vt:lpstr>
      <vt:lpstr>Экскурс "Учебники по математике как средство повышения качества математического образования"</vt:lpstr>
      <vt:lpstr>Программа экскурса (06.03.2025)</vt:lpstr>
      <vt:lpstr>Нормативные документы федерального уровня</vt:lpstr>
      <vt:lpstr>Нормативные документы федерального уровня</vt:lpstr>
      <vt:lpstr>Закон об образовании</vt:lpstr>
      <vt:lpstr>Закон об образовании</vt:lpstr>
      <vt:lpstr>Закон об образовании</vt:lpstr>
      <vt:lpstr>Закон об образовании</vt:lpstr>
      <vt:lpstr>Закон об образовании</vt:lpstr>
      <vt:lpstr>Закон об образовании</vt:lpstr>
      <vt:lpstr>Нормативные документы</vt:lpstr>
      <vt:lpstr>ФГОС СОО</vt:lpstr>
      <vt:lpstr>ФГОС СОО</vt:lpstr>
      <vt:lpstr>Нормативные документы</vt:lpstr>
      <vt:lpstr>Нормативные документы</vt:lpstr>
      <vt:lpstr>Нормативные документы</vt:lpstr>
      <vt:lpstr>Нормативные документы</vt:lpstr>
      <vt:lpstr>Нормативные документы</vt:lpstr>
      <vt:lpstr>Нормативные документы</vt:lpstr>
      <vt:lpstr>Нормативные документы</vt:lpstr>
      <vt:lpstr>Нормативные документы</vt:lpstr>
      <vt:lpstr>ФРП по учебному предмету «Математика» </vt:lpstr>
      <vt:lpstr>ФРП по учебному предмету «Математика» </vt:lpstr>
      <vt:lpstr>ФРП по учебному предмету «Математика» </vt:lpstr>
      <vt:lpstr>ФРП по учебному предмету «Математика» 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Изменения в ФООП</vt:lpstr>
      <vt:lpstr>Презентация PowerPoint</vt:lpstr>
      <vt:lpstr>Федеральный перечень учебников</vt:lpstr>
      <vt:lpstr>Презентация PowerPoint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Федеральный перечень электронных образовательных ресурсов</vt:lpstr>
      <vt:lpstr>Статистические сведения. Алтайский край</vt:lpstr>
      <vt:lpstr>Статистические сведения. Алтайский край</vt:lpstr>
      <vt:lpstr>Статистические сведения. Алтайский край</vt:lpstr>
      <vt:lpstr>Статистические сведения. Алтайский край</vt:lpstr>
      <vt:lpstr>Статистические сведения. Алтайский край</vt:lpstr>
      <vt:lpstr>Методические пособия к учебникам  учебного предмета «Математика» </vt:lpstr>
      <vt:lpstr>Методические пособия  к учебникам учебного предмета «Математика» </vt:lpstr>
      <vt:lpstr>Вероятность и статистика. 10-11 классы. Базовый и углублённый уровень</vt:lpstr>
      <vt:lpstr>Презентация PowerPoint</vt:lpstr>
      <vt:lpstr>Дидактический материал  по учебному предмету «Математика» </vt:lpstr>
      <vt:lpstr>Презентация PowerPoint</vt:lpstr>
      <vt:lpstr>Из опыта работы</vt:lpstr>
      <vt:lpstr>Из опыта работы</vt:lpstr>
      <vt:lpstr>Из опыта работы</vt:lpstr>
      <vt:lpstr>Из опыта работы</vt:lpstr>
      <vt:lpstr>Из опыта работы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В помощь учителю математики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Elegant And Classy Style Agency</dc:title>
  <dc:creator>Таратун Е.В.</dc:creator>
  <cp:lastModifiedBy>COMP2</cp:lastModifiedBy>
  <cp:revision>569</cp:revision>
  <dcterms:modified xsi:type="dcterms:W3CDTF">2025-03-06T09:29:31Z</dcterms:modified>
</cp:coreProperties>
</file>