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  <p:sldId id="270" r:id="rId16"/>
    <p:sldId id="271" r:id="rId17"/>
    <p:sldId id="272" r:id="rId18"/>
    <p:sldId id="282" r:id="rId19"/>
    <p:sldId id="273" r:id="rId20"/>
    <p:sldId id="276" r:id="rId21"/>
    <p:sldId id="274" r:id="rId22"/>
    <p:sldId id="275" r:id="rId23"/>
    <p:sldId id="277" r:id="rId24"/>
    <p:sldId id="278" r:id="rId25"/>
    <p:sldId id="279" r:id="rId26"/>
    <p:sldId id="280" r:id="rId27"/>
    <p:sldId id="281" r:id="rId28"/>
    <p:sldId id="284" r:id="rId29"/>
    <p:sldId id="285" r:id="rId30"/>
    <p:sldId id="286" r:id="rId31"/>
    <p:sldId id="287" r:id="rId32"/>
    <p:sldId id="289" r:id="rId33"/>
    <p:sldId id="290" r:id="rId34"/>
    <p:sldId id="291" r:id="rId35"/>
    <p:sldId id="329" r:id="rId36"/>
    <p:sldId id="330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300" r:id="rId45"/>
    <p:sldId id="331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DCCEB-B11A-4DD9-8B2A-919F9B690881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CCB14-C0D1-4844-BE59-A246B7727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1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962352" y="3559910"/>
            <a:ext cx="7657657" cy="3347207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962352" y="3559908"/>
            <a:ext cx="7677367" cy="3359351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962352" y="3559908"/>
            <a:ext cx="7677367" cy="3359351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962352" y="3559909"/>
            <a:ext cx="7668031" cy="3354258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962351" y="3559909"/>
            <a:ext cx="7700190" cy="3373061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962351" y="3559909"/>
            <a:ext cx="7686358" cy="3364443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962351" y="3559909"/>
            <a:ext cx="7700190" cy="3373061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962352" y="3559909"/>
            <a:ext cx="7684975" cy="3362876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962351" y="3559909"/>
            <a:ext cx="7666648" cy="3352299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lvl="0" algn="ctr">
              <a:defRPr/>
            </a:pPr>
            <a:endParaRPr lang="en-US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3C565-BD11-CF7D-1245-9985E819E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4AEE6F-F51F-ADF4-555D-C58C95B20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B2FF7-43CA-AEEC-5470-A8D6AB03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B9418E-9692-8000-D043-C9016288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337D2C-DA55-5A96-1370-B9A3A3C7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DDD0E-5373-F648-0DCE-A187816EB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996221-A9BB-A0EF-2270-41CBAC20C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EA3E0-66C2-8B47-C4D9-2AC0B9B7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7C9782-FA4A-2CE5-D838-E1EDBEEE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D5F58F-D084-AADA-5D70-D6437AD59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C6E095-EEED-140A-F13C-F3942F995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7987FA-64A1-A502-4576-B1F780682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51590-EE6F-9AE9-6A2B-7CC6B1B6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8E5BD4-B6F9-6293-C58D-F8AD8A51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29959D-41B8-6846-1333-AEE0E98F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86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600" y="221040"/>
            <a:ext cx="1097232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1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FAB1F-CFCE-EDFA-8095-F8E878AE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10A1F3-2A4A-EABC-96CC-E06DCE18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2C328-AAF1-F3C2-8412-95753720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3615C3-5402-96F3-2898-2AD874AB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645DE0-2664-311B-BDF4-B8849B44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3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78318-D178-3B9F-76BF-3F303ECB2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CF907A-A6F9-A9CB-EB6A-54904EF81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0E6C3E-68C4-9CDA-6F1E-2193CABDF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D5BC1C-9D11-D6D5-A58A-86D76EAD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5D79BE-E86F-06F6-6C81-B092CFCB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7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14C38-702C-2C01-46E7-E07CD6B8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A56E24-E3D7-9B18-C02B-6A623F9BE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72336C-43B2-2565-449B-696B0D5A0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DD9433-7E1F-AD66-F9F5-1425049C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E618E9-34C9-B86D-331D-192D2A1F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7B5B43-4455-09B4-77D1-845B1C50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54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C4289-287B-45C6-7842-375553F8A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B59CA1-2DBE-6AE6-4CC6-C04C8756B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94504B-8B29-1500-FDFE-4A2D5E0D9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6A8C97-1122-C082-7C5B-9813150B5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C444579-2809-1157-F470-73DAEEE6D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CD550DD-39CC-9001-438C-DBA5E514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10807B-0A4A-D3CA-E244-021810045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E258E37-C186-51FA-19DE-49E39417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C07BC-A09C-A384-C52A-53AA2805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DCFC140-FF14-CEA1-6AD4-8A23B620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6628FD-7ED8-2805-1B74-B622D59C6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A32524-4EE5-761F-38AC-B064C93A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50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7B9F4F9-9CCA-6250-0722-A92E9973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95435F-3FF9-204B-3EDE-D3ECCCC7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A7EFDC-0D15-8C5D-B23B-2417B470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79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F8C25-F546-1C71-64C7-945412F6F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A9CC87-2AB4-93A4-7A70-9BCA8D2FE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092D14-3CDD-803E-01BF-9EC9B480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39480A-2A1C-C503-CAA0-1F8DA784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3A05BE-1C72-8637-7C8E-04250667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17908E-D1D4-61CE-9907-29305BAE4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0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B97E9-43C5-E2CE-470D-CF9D51B74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EB7503-74E3-AF5C-871B-C0403B70F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73D018-C01E-03AE-7718-B05716F11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32596D-76CB-8084-8E6B-ED034D27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4ED7F4-08C5-5625-02FC-B10AE3E6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A5DE74-C01D-6514-F0DA-9202EC81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00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DF9BB-4497-DB49-63DE-3B8EB9CF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39026D-9B7A-08AE-AC9E-1FF4A0FA4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39CECA-27A0-D275-C36B-6774D9998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EE652-0FDF-41E8-A705-7BC9CB767CBA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6591D7-F356-74A1-62FA-79B979DD6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E5AA0-A22E-9B49-DAF4-40016C341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3A57-B6A3-4C66-8777-E748A48D1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73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3FAE2-595C-5DB0-6DC2-CDB7F3F0D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213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Подготовка к ОГЭ по английскому языку: особенности заданий с развернутым ответом</a:t>
            </a: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10231D6-C18D-293B-CFA5-17DFEFF14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01342"/>
            <a:ext cx="9144000" cy="1655762"/>
          </a:xfrm>
        </p:spPr>
        <p:txBody>
          <a:bodyPr/>
          <a:lstStyle/>
          <a:p>
            <a:r>
              <a:rPr lang="ru-RU" dirty="0"/>
              <a:t>Казакова Н.Е, учитель английского языка МБОУ «Гимназия №69»</a:t>
            </a:r>
          </a:p>
        </p:txBody>
      </p:sp>
    </p:spTree>
    <p:extLst>
      <p:ext uri="{BB962C8B-B14F-4D97-AF65-F5344CB8AC3E}">
        <p14:creationId xmlns:p14="http://schemas.microsoft.com/office/powerpoint/2010/main" val="371820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632D27-A280-FE14-3C76-E61470F4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Объем письма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67169C-2515-9A93-3B1F-278327198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0160" lvl="0" indent="0">
              <a:lnSpc>
                <a:spcPct val="100000"/>
              </a:lnSpc>
              <a:buNone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менее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90 слов - это показатель: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низкого уровня владения языком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ограниченности лексического запаса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несформированности языковых навыков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недостаточного уровня развития социокультурной компетенции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недостаточного уровня развития метапредметных умений и межпредметных знаний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886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BE72B-264D-5197-FB03-C083F440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Объем письма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B01FC2-1C1B-98A5-C6E1-EBCFCE16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Если объем более 132 слов (133 слова и &gt;), то проверке подлежат только </a:t>
            </a: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120 слов с соответствующей оценкой по решению коммуникативной задачи. </a:t>
            </a:r>
          </a:p>
          <a:p>
            <a:pPr marL="110160" lvl="0" indent="0">
              <a:lnSpc>
                <a:spcPct val="100000"/>
              </a:lnSpc>
              <a:buNone/>
              <a:defRPr/>
            </a:pPr>
            <a:endParaRPr lang="ru-RU" dirty="0">
              <a:latin typeface="Candara" panose="020E0502030303020204" pitchFamily="34" charset="0"/>
            </a:endParaRPr>
          </a:p>
          <a:p>
            <a:pPr marL="110160" lvl="0" indent="0">
              <a:lnSpc>
                <a:spcPct val="100000"/>
              </a:lnSpc>
              <a:buNone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Более 132 слов – это показатель неумения участника ОГЭ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вдуматься в поставленную перед ним коммуникативную задачу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отобрать действительно важный для её выполнения содержательный материал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чётко сформулировать свои мысли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 panose="020E0502030303020204" pitchFamily="34" charset="0"/>
              </a:rPr>
              <a:t>Более 132 слов – это попытка вставить в свою работу выученные наизусть отрывки, что ведёт к отходу от темы заданных другом по переписке вопросов </a:t>
            </a:r>
            <a:endParaRPr lang="ru-RU" sz="2800" dirty="0">
              <a:latin typeface="Candara" panose="020E0502030303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79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0403B-D951-4000-5F67-F732F274C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???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A038AA-6408-3D32-BE9E-655A861F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0" y="2506662"/>
            <a:ext cx="10515600" cy="4351338"/>
          </a:xfrm>
        </p:spPr>
        <p:txBody>
          <a:bodyPr/>
          <a:lstStyle/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ученик написал адрес и дату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ученик перерисовал и заполнил рамку, как в письме-стимуле</a:t>
            </a:r>
            <a:endParaRPr lang="ru-RU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02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F2E4C-CFC3-615A-8848-75564B8F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1F116F-045B-6804-3028-BCBB739C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+mj-lt"/>
              </a:rPr>
              <a:t>Не следует перерисовывать рамку, строки From/To/</a:t>
            </a:r>
            <a:r>
              <a:rPr lang="ru-RU" dirty="0" err="1">
                <a:latin typeface="+mj-lt"/>
              </a:rPr>
              <a:t>Subject</a:t>
            </a:r>
            <a:r>
              <a:rPr lang="ru-RU" dirty="0">
                <a:latin typeface="+mj-lt"/>
              </a:rPr>
              <a:t>, указывать дату и адрес. В предыдущие годы в случае, если участник указывал дату и адрес, балл не снижался. С 2024 г. указание даты и адреса считается логической ошибкой и учитывается по критерию «Организация текста». </a:t>
            </a:r>
          </a:p>
          <a:p>
            <a:r>
              <a:rPr lang="ru-RU" dirty="0">
                <a:latin typeface="+mj-lt"/>
              </a:rPr>
              <a:t>Воспроизведение рамки электронного письма, строк From/To/</a:t>
            </a:r>
            <a:r>
              <a:rPr lang="ru-RU" dirty="0" err="1">
                <a:latin typeface="+mj-lt"/>
              </a:rPr>
              <a:t>Subject</a:t>
            </a:r>
            <a:r>
              <a:rPr lang="ru-RU" dirty="0">
                <a:latin typeface="+mj-lt"/>
              </a:rPr>
              <a:t> ошибкой не считается, но в подсчёт слов не входит. Адрес и дата в подсчёт слов также не входят. </a:t>
            </a:r>
          </a:p>
        </p:txBody>
      </p:sp>
    </p:spTree>
    <p:extLst>
      <p:ext uri="{BB962C8B-B14F-4D97-AF65-F5344CB8AC3E}">
        <p14:creationId xmlns:p14="http://schemas.microsoft.com/office/powerpoint/2010/main" val="1810875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3550B-48B0-CC59-6124-40E398C8F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323" y="306132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Личное электронное письмо должно содержать: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B0E535-7B92-097E-B010-87CAE29B7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1" latin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ru-RU" altLang="ru-RU" b="1" dirty="0">
                <a:solidFill>
                  <a:srgbClr val="000000"/>
                </a:solidFill>
                <a:latin typeface="+mj-lt"/>
              </a:rPr>
              <a:t>О</a:t>
            </a: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бращение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(слева, на отдельной строке), например,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Dear Ben,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Hello Ben,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Hi Ben,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Ben,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Hi,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Hello again! </a:t>
            </a:r>
          </a:p>
          <a:p>
            <a:pPr marL="312738" eaLnBrk="1" latinLnBrk="1" hangingPunct="1"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Hi there! </a:t>
            </a:r>
          </a:p>
          <a:p>
            <a:pPr marL="312738" eaLnBrk="1" latinLnBrk="1" hangingPunct="1">
              <a:buSzPct val="100000"/>
              <a:defRPr/>
            </a:pPr>
            <a:endParaRPr lang="ru-RU" altLang="ru-RU" sz="2800" i="1" dirty="0">
              <a:solidFill>
                <a:srgbClr val="000000"/>
              </a:solidFill>
              <a:latin typeface="+mj-lt"/>
            </a:endParaRPr>
          </a:p>
          <a:p>
            <a:pPr marL="84138" indent="0" eaLnBrk="1" latinLnBrk="1" hangingPunct="1">
              <a:lnSpc>
                <a:spcPct val="80000"/>
              </a:lnSpc>
              <a:spcBef>
                <a:spcPts val="500"/>
              </a:spcBef>
              <a:buSzPct val="100000"/>
              <a:buNone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Восклицательный знак возможен только в приветствии без имени, если</a:t>
            </a:r>
          </a:p>
          <a:p>
            <a:pPr marL="84138" indent="0" eaLnBrk="1" latinLnBrk="1" hangingPunct="1">
              <a:lnSpc>
                <a:spcPct val="80000"/>
              </a:lnSpc>
              <a:spcBef>
                <a:spcPts val="500"/>
              </a:spcBef>
              <a:buSzPct val="100000"/>
              <a:buNone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же дается имя, то восклицательный знак в английском языке, в </a:t>
            </a:r>
          </a:p>
          <a:p>
            <a:pPr marL="84138" indent="0" eaLnBrk="1" latinLnBrk="1" hangingPunct="1">
              <a:lnSpc>
                <a:spcPct val="80000"/>
              </a:lnSpc>
              <a:spcBef>
                <a:spcPts val="500"/>
              </a:spcBef>
              <a:buSzPct val="100000"/>
              <a:buNone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отличие от русского, не используется – но эта ошибка учитывается при</a:t>
            </a:r>
          </a:p>
          <a:p>
            <a:pPr marL="84138" indent="0" eaLnBrk="1" latinLnBrk="1" hangingPunct="1">
              <a:lnSpc>
                <a:spcPct val="80000"/>
              </a:lnSpc>
              <a:spcBef>
                <a:spcPts val="500"/>
              </a:spcBef>
              <a:buSzPct val="100000"/>
              <a:buNone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оценивании по критерию «Орфография и пунктуация»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55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6B1C8-85EB-931A-6ABC-A13F08BC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Личное электронное письмо должно содержать: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B6E9-AD00-1C0C-60C1-EEEEB69A9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latinLnBrk="1" hangingPunct="1">
              <a:spcBef>
                <a:spcPct val="3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Благодарность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за полученное письмо и/или </a:t>
            </a: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выражение </a:t>
            </a:r>
            <a:br>
              <a:rPr lang="en-US" altLang="ru-RU" sz="2800" b="1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положительных эмоций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от его получения, например:</a:t>
            </a:r>
          </a:p>
          <a:p>
            <a:pPr marL="57150" indent="0" eaLnBrk="1" latinLnBrk="1" hangingPunct="1">
              <a:spcBef>
                <a:spcPct val="30000"/>
              </a:spcBef>
              <a:buSzPct val="100000"/>
              <a:buNone/>
              <a:defRPr/>
            </a:pPr>
            <a:endParaRPr lang="ru-RU" altLang="ru-RU" sz="2800" dirty="0">
              <a:solidFill>
                <a:srgbClr val="000000"/>
              </a:solidFill>
              <a:latin typeface="+mj-lt"/>
            </a:endParaRP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Thanks for your recent email.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Thanks for your message. 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Thanks for writing to me. 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I was very glad to hear from you again.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I’m always glad to get messages from you. 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Thanks for your message. I was very glad to hear from you again.</a:t>
            </a:r>
          </a:p>
          <a:p>
            <a:pPr marL="285750" eaLnBrk="1" latinLnBrk="1" hangingPunct="1">
              <a:spcBef>
                <a:spcPct val="30000"/>
              </a:spcBef>
              <a:buSzPct val="100000"/>
              <a:defRPr/>
            </a:pPr>
            <a:r>
              <a:rPr lang="en-US" altLang="ru-RU" sz="2800" i="1" dirty="0">
                <a:solidFill>
                  <a:srgbClr val="000000"/>
                </a:solidFill>
                <a:latin typeface="+mj-lt"/>
              </a:rPr>
              <a:t>Thanks for writing to me. I’m always glad to get messages from you.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402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1AFAC-3258-EA96-02D3-81A330A7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Личное электронное письмо должно содержать: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A3543B-F518-65CC-1B36-7333411BF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6988" cy="4840646"/>
          </a:xfrm>
        </p:spPr>
        <p:txBody>
          <a:bodyPr>
            <a:normAutofit fontScale="92500" lnSpcReduction="10000"/>
          </a:bodyPr>
          <a:lstStyle/>
          <a:p>
            <a:pPr eaLnBrk="1" latin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srgbClr val="000000"/>
                </a:solidFill>
                <a:latin typeface="+mj-lt"/>
              </a:rPr>
              <a:t>ответы на три вопроса 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друга по переписке (</a:t>
            </a:r>
            <a:r>
              <a:rPr lang="ru-RU" altLang="ru-RU" sz="2000" b="1" dirty="0">
                <a:solidFill>
                  <a:srgbClr val="000000"/>
                </a:solidFill>
                <a:latin typeface="+mj-lt"/>
              </a:rPr>
              <a:t>основная часть письма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). Для того чтобы письмо было</a:t>
            </a:r>
            <a:br>
              <a:rPr lang="ru-RU" altLang="ru-RU" sz="20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логичным, можно использовать фразы: «You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asked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me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about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… 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Well, I can say that …» </a:t>
            </a:r>
            <a:br>
              <a:rPr lang="ru-RU" altLang="ru-RU" sz="20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или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«As you are interested in …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I’d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like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tell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you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+mj-lt"/>
              </a:rPr>
              <a:t>that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…» и т. п.;</a:t>
            </a:r>
          </a:p>
          <a:p>
            <a:pPr eaLnBrk="1" latin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srgbClr val="000000"/>
                </a:solidFill>
                <a:latin typeface="+mj-lt"/>
              </a:rPr>
              <a:t>надежду на последующие контакты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например: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Write back soon. 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Hope to hear from you soon. 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Please, write to me soon.</a:t>
            </a:r>
            <a:endParaRPr lang="ru-RU" altLang="ru-RU" sz="2000" i="1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Email me when you’ve got time.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Drop me a line.</a:t>
            </a:r>
          </a:p>
          <a:p>
            <a:pPr marL="457200" lvl="1" indent="0" eaLnBrk="1" latinLnBrk="1" hangingPunct="1">
              <a:spcBef>
                <a:spcPct val="0"/>
              </a:spcBef>
              <a:buClr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I’m looking forward to your email/hearing from you.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Looking forward to your email/hearing from you.</a:t>
            </a:r>
          </a:p>
          <a:p>
            <a:pPr eaLnBrk="1" latin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srgbClr val="000000"/>
                </a:solidFill>
                <a:latin typeface="+mj-lt"/>
              </a:rPr>
              <a:t>завершающую фразу 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(на отдельной строке); например, 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</a:rPr>
              <a:t>Best wishes, 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</a:rPr>
              <a:t>All the best,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</a:rPr>
              <a:t>With love</a:t>
            </a:r>
            <a:r>
              <a:rPr lang="ru-RU" altLang="ru-RU" sz="2000" i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lvl="1" eaLnBrk="1" latin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i="1" dirty="0">
                <a:solidFill>
                  <a:srgbClr val="000000"/>
                </a:solidFill>
                <a:latin typeface="+mj-lt"/>
              </a:rPr>
              <a:t>Yours</a:t>
            </a:r>
            <a:r>
              <a:rPr lang="ru-RU" altLang="ru-RU" sz="2000" i="1" dirty="0">
                <a:solidFill>
                  <a:srgbClr val="000000"/>
                </a:solidFill>
                <a:latin typeface="+mj-lt"/>
              </a:rPr>
              <a:t>, </a:t>
            </a:r>
          </a:p>
          <a:p>
            <a:pPr eaLnBrk="1" latin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srgbClr val="000000"/>
                </a:solidFill>
                <a:latin typeface="+mj-lt"/>
              </a:rPr>
              <a:t>подпись автора </a:t>
            </a: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(только имя, на отдельной строке слева, под завершающей фразой, без</a:t>
            </a:r>
            <a:br>
              <a:rPr lang="ru-RU" altLang="ru-RU" sz="20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000" dirty="0">
                <a:solidFill>
                  <a:srgbClr val="000000"/>
                </a:solidFill>
                <a:latin typeface="+mj-lt"/>
              </a:rPr>
              <a:t> точки).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3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390EF9-4B28-A979-AF4D-77837F884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1466EC-56C6-2984-2471-A1730FF71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0889"/>
            <a:ext cx="10515600" cy="519460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TimesNewRoman;Italic" pitchFamily="16" charset="0"/>
                <a:ea typeface="굴림" panose="020B0600000101010101" pitchFamily="34" charset="-127"/>
              </a:rPr>
              <a:t>   </a:t>
            </a:r>
            <a:r>
              <a:rPr lang="en-US" altLang="ko-KR" sz="2800" dirty="0">
                <a:solidFill>
                  <a:srgbClr val="000000"/>
                </a:solidFill>
                <a:latin typeface="TimesNewRoman;Italic" pitchFamily="16" charset="0"/>
                <a:ea typeface="굴림" panose="020B0600000101010101" pitchFamily="34" charset="-127"/>
              </a:rPr>
              <a:t>Dear Ann,</a:t>
            </a:r>
            <a:endParaRPr lang="en-US" altLang="ko-KR" sz="2800" dirty="0">
              <a:solidFill>
                <a:srgbClr val="000000"/>
              </a:solidFill>
              <a:latin typeface="Candara" panose="020E0502030303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en-US" altLang="ko-KR" sz="2800" dirty="0">
              <a:solidFill>
                <a:srgbClr val="000000"/>
              </a:solidFill>
              <a:latin typeface="Candara" panose="020E0502030303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Thanks for your recent email./Thanks for your message. /Thanks for writing to me. /I was very glad to hear from you again./I’m always glad to get messages from you/Thanks for writing to me. I’m always glad to get messages from you.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en-US" altLang="ko-KR" sz="2800" dirty="0">
              <a:solidFill>
                <a:srgbClr val="000000"/>
              </a:solidFill>
              <a:latin typeface="Candara" panose="020E0502030303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In your message you asked me about  (</a:t>
            </a:r>
            <a:r>
              <a:rPr lang="en-US" altLang="ko-KR" sz="2800" dirty="0" err="1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ответы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на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три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вопроса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en-US" altLang="ko-KR" sz="2800" dirty="0">
              <a:solidFill>
                <a:srgbClr val="000000"/>
              </a:solidFill>
              <a:latin typeface="Candara" panose="020E0502030303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Sorry, I must finish now. My mother is calling me.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Write back soon.( Hope to hear from you soon. Please, write to me soon.)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Yours, (Love,/Best wishes,/All the best,/With love)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    </a:t>
            </a:r>
            <a:r>
              <a:rPr lang="en-US" altLang="ko-KR" sz="2800" dirty="0">
                <a:solidFill>
                  <a:srgbClr val="000000"/>
                </a:solidFill>
                <a:latin typeface="Candara" panose="020E0502030303020204" pitchFamily="34" charset="0"/>
                <a:ea typeface="굴림" panose="020B0600000101010101" pitchFamily="34" charset="-127"/>
              </a:rPr>
              <a:t>Mary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363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66D59-32E4-24CE-D7EB-821963A6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РКЗ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F314C2B-E49F-5DF1-7A8A-C0D9B8987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378" y="1474838"/>
            <a:ext cx="9625660" cy="4858667"/>
          </a:xfrm>
        </p:spPr>
      </p:pic>
    </p:spTree>
    <p:extLst>
      <p:ext uri="{BB962C8B-B14F-4D97-AF65-F5344CB8AC3E}">
        <p14:creationId xmlns:p14="http://schemas.microsoft.com/office/powerpoint/2010/main" val="1158647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97B31-6F75-C94D-4549-8698C87C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РКЗ  Аспекты 1-3 (ответы на вопросы)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CA6B6-2B4C-4EDA-75F5-0B8B688D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6734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u="none" strike="noStrike" baseline="0" dirty="0">
                <a:latin typeface="+mj-lt"/>
              </a:rPr>
              <a:t>Полный ответ на вопрос друга отвечает общей коммуникативной задаче и включает все элементы вопроса: </a:t>
            </a:r>
            <a:r>
              <a:rPr lang="en-US" sz="2400" u="none" strike="noStrike" baseline="0" dirty="0">
                <a:latin typeface="+mj-lt"/>
              </a:rPr>
              <a:t>WHERE</a:t>
            </a:r>
            <a:r>
              <a:rPr lang="ru-RU" sz="2400" u="none" strike="noStrike" baseline="0" dirty="0">
                <a:latin typeface="+mj-lt"/>
              </a:rPr>
              <a:t> </a:t>
            </a:r>
            <a:r>
              <a:rPr lang="en-US" sz="2400" u="none" strike="noStrike" baseline="0" dirty="0">
                <a:latin typeface="+mj-lt"/>
              </a:rPr>
              <a:t>and</a:t>
            </a:r>
            <a:r>
              <a:rPr lang="ru-RU" sz="2400" u="none" strike="noStrike" baseline="0" dirty="0">
                <a:latin typeface="+mj-lt"/>
              </a:rPr>
              <a:t> </a:t>
            </a:r>
            <a:r>
              <a:rPr lang="en-US" sz="2400" u="none" strike="noStrike" baseline="0" dirty="0">
                <a:latin typeface="+mj-lt"/>
              </a:rPr>
              <a:t>WHEN,</a:t>
            </a:r>
            <a:r>
              <a:rPr lang="ru-RU" sz="2400" u="none" strike="noStrike" baseline="0" dirty="0">
                <a:latin typeface="+mj-lt"/>
              </a:rPr>
              <a:t> </a:t>
            </a:r>
            <a:r>
              <a:rPr lang="en-US" sz="2400" u="none" strike="noStrike" baseline="0" dirty="0">
                <a:latin typeface="+mj-lt"/>
              </a:rPr>
              <a:t>WHAT</a:t>
            </a:r>
            <a:r>
              <a:rPr lang="ru-RU" sz="2400" u="none" strike="noStrike" baseline="0" dirty="0">
                <a:latin typeface="+mj-lt"/>
              </a:rPr>
              <a:t> </a:t>
            </a:r>
            <a:r>
              <a:rPr lang="en-US" sz="2400" u="none" strike="noStrike" baseline="0" dirty="0">
                <a:latin typeface="+mj-lt"/>
              </a:rPr>
              <a:t>and</a:t>
            </a:r>
            <a:r>
              <a:rPr lang="ru-RU" sz="2400" u="none" strike="noStrike" baseline="0" dirty="0">
                <a:latin typeface="+mj-lt"/>
              </a:rPr>
              <a:t> </a:t>
            </a:r>
            <a:r>
              <a:rPr lang="en-US" sz="2400" u="none" strike="noStrike" baseline="0" dirty="0">
                <a:latin typeface="+mj-lt"/>
              </a:rPr>
              <a:t>WHY.</a:t>
            </a:r>
            <a:r>
              <a:rPr lang="ru-RU" sz="2400" u="none" strike="noStrike" baseline="0" dirty="0">
                <a:latin typeface="+mj-lt"/>
              </a:rPr>
              <a:t> Если дан ответ только на одну часть вопроса, то такой ответ является неполным.</a:t>
            </a:r>
          </a:p>
          <a:p>
            <a:r>
              <a:rPr lang="ru-RU" sz="2400" u="none" strike="noStrike" baseline="0" dirty="0">
                <a:latin typeface="+mj-lt"/>
              </a:rPr>
              <a:t>Точный ответ содержательно полностью соответствует заданному вопросу. Если ответ содержит фактическую ошибку, отход от темы или элементы топика, он является неточным (при отсутствии других погрешностей).</a:t>
            </a:r>
          </a:p>
          <a:p>
            <a:r>
              <a:rPr lang="ru-RU" sz="2400" u="none" strike="noStrike" baseline="0" dirty="0">
                <a:latin typeface="+mj-lt"/>
              </a:rPr>
              <a:t>Если в силу языковых ошибок ответ на вопрос друга непонятен, наблюдается сбой в коммуникации, данный аспект является нераскрытым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459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1B86A-9661-A5C1-5D36-8D292219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7154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altLang="ru-RU" sz="4400" dirty="0">
                <a:solidFill>
                  <a:schemeClr val="tx1"/>
                </a:solidFill>
              </a:rPr>
              <a:t>Рекомендуемая шкала пересчета первичного балла в отметку по пятибалльной шкале</a:t>
            </a:r>
            <a:br>
              <a:rPr lang="ru-RU" altLang="ru-RU" sz="4400" b="1" dirty="0">
                <a:solidFill>
                  <a:schemeClr val="tx1"/>
                </a:solidFill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E191A92-0D91-947F-1556-59E70D3875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913033"/>
              </p:ext>
            </p:extLst>
          </p:nvPr>
        </p:nvGraphicFramePr>
        <p:xfrm>
          <a:off x="684570" y="2277909"/>
          <a:ext cx="10822860" cy="36541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4877">
                  <a:extLst>
                    <a:ext uri="{9D8B030D-6E8A-4147-A177-3AD203B41FA5}">
                      <a16:colId xmlns:a16="http://schemas.microsoft.com/office/drawing/2014/main" val="3141979548"/>
                    </a:ext>
                  </a:extLst>
                </a:gridCol>
                <a:gridCol w="2035278">
                  <a:extLst>
                    <a:ext uri="{9D8B030D-6E8A-4147-A177-3AD203B41FA5}">
                      <a16:colId xmlns:a16="http://schemas.microsoft.com/office/drawing/2014/main" val="752710329"/>
                    </a:ext>
                  </a:extLst>
                </a:gridCol>
                <a:gridCol w="1813561">
                  <a:extLst>
                    <a:ext uri="{9D8B030D-6E8A-4147-A177-3AD203B41FA5}">
                      <a16:colId xmlns:a16="http://schemas.microsoft.com/office/drawing/2014/main" val="3684679476"/>
                    </a:ext>
                  </a:extLst>
                </a:gridCol>
                <a:gridCol w="2164572">
                  <a:extLst>
                    <a:ext uri="{9D8B030D-6E8A-4147-A177-3AD203B41FA5}">
                      <a16:colId xmlns:a16="http://schemas.microsoft.com/office/drawing/2014/main" val="1681258828"/>
                    </a:ext>
                  </a:extLst>
                </a:gridCol>
                <a:gridCol w="2164572">
                  <a:extLst>
                    <a:ext uri="{9D8B030D-6E8A-4147-A177-3AD203B41FA5}">
                      <a16:colId xmlns:a16="http://schemas.microsoft.com/office/drawing/2014/main" val="1601871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+mj-lt"/>
                        </a:rPr>
                        <a:t>«2»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+mj-lt"/>
                        </a:rPr>
                        <a:t>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+mj-lt"/>
                        </a:rPr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+mj-lt"/>
                        </a:rPr>
                        <a:t>«5»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31205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Общий балл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0-28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29-45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46-57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58-68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06230499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Процент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выполнения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0-41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42-66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67-84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5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5pPr>
                      <a:lvl6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6pPr>
                      <a:lvl7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7pPr>
                      <a:lvl8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8pPr>
                      <a:lvl9pPr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400">
                          <a:solidFill>
                            <a:srgbClr val="073E87"/>
                          </a:solidFill>
                          <a:latin typeface="Candara" panose="020E0502030303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1" lang="ru-RU" alt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2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1" lang="ru-RU" alt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85-100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93266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914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FB3A0-CD51-1089-615C-10083E81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DC48E1-EE98-1332-16B3-B12FA2606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542"/>
            <a:ext cx="10515600" cy="5528034"/>
          </a:xfrm>
        </p:spPr>
        <p:txBody>
          <a:bodyPr>
            <a:normAutofit/>
          </a:bodyPr>
          <a:lstStyle/>
          <a:p>
            <a:r>
              <a:rPr lang="ru-RU" sz="1800" b="0" i="0" u="none" strike="noStrike" baseline="0" dirty="0">
                <a:solidFill>
                  <a:srgbClr val="565656"/>
                </a:solidFill>
                <a:latin typeface="Times New Roman" panose="02020603050405020304" pitchFamily="18" charset="0"/>
              </a:rPr>
              <a:t>ФОП ООО, п. 136.2.4:</a:t>
            </a:r>
          </a:p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Times New Roman" panose="02020603050405020304" pitchFamily="18" charset="0"/>
              </a:rPr>
              <a:t>«Построение программы по иностранному (английскому) языку имеет нелинейный характер и основано на концентрическом принципе. В каждом классе даются новые элементы содержания и определяются новые требования. В процессе обучения освоенные на определённом этапе грамматические формы и конструкции повторяются и закрепляются на новом лексическом материале и расширяющемся тематическом содержании речи». </a:t>
            </a:r>
          </a:p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Times New Roman" panose="02020603050405020304" pitchFamily="18" charset="0"/>
              </a:rPr>
              <a:t>Так, например, изучение темы праздников (семейных и национальных) начинается еще в начальной школе. Уже во 2 классе в тематическом содержании речи обозначена тема «Праздники родной страны и страны/стран изучаемого языка (Новый год, Рождество)». В 3 классе в рубрике 157.7.1.1.Мир моего «я» вводится тема «Мой день рождения», при этом в рубрике 157.8.1.4.Родная страна и страны изучаемого языка появляется тема «Праздники родной страны и страны/стран изучаемого языка». В четвертом классе продолжается изучение темы «Праздники родной страны и страны/стран изучаемого языка» и так по 9 вкл.</a:t>
            </a:r>
          </a:p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Times New Roman" panose="02020603050405020304" pitchFamily="18" charset="0"/>
              </a:rPr>
              <a:t>Примеры недостаточного уровня овладения тематическим содержанием речи –неумение грамотно по-английски назвать любимый российский праздник (или любимую книгу) –после многих лет изучения этих тем. </a:t>
            </a:r>
            <a:r>
              <a:rPr lang="ru-RU" sz="20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</a:rPr>
              <a:t>https</a:t>
            </a:r>
            <a:r>
              <a:rPr lang="ru-RU" sz="2000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://static.edsoo.ru/projects/fop/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55687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5522E-C977-8D38-F43E-F5415EC67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Владение тематическим содержанием речи: ответы на вопросы друга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BEC6A92-D8DE-A0D1-B130-F1D0BA4D8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346913"/>
              </p:ext>
            </p:extLst>
          </p:nvPr>
        </p:nvGraphicFramePr>
        <p:xfrm>
          <a:off x="680883" y="1631315"/>
          <a:ext cx="11304640" cy="4861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52320">
                  <a:extLst>
                    <a:ext uri="{9D8B030D-6E8A-4147-A177-3AD203B41FA5}">
                      <a16:colId xmlns:a16="http://schemas.microsoft.com/office/drawing/2014/main" val="32404439"/>
                    </a:ext>
                  </a:extLst>
                </a:gridCol>
                <a:gridCol w="5652320">
                  <a:extLst>
                    <a:ext uri="{9D8B030D-6E8A-4147-A177-3AD203B41FA5}">
                      <a16:colId xmlns:a16="http://schemas.microsoft.com/office/drawing/2014/main" val="459314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Вопрос в письме-стимуле</a:t>
                      </a:r>
                      <a:endParaRPr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Ответ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50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How do Russian teenagers earn their money? </a:t>
                      </a:r>
                      <a:endParaRPr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earn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pocket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money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by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babysitting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97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How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Mother’s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Day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celebrated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Russia?</a:t>
                      </a:r>
                      <a:endParaRPr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My 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family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always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do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all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mom’s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work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home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this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day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.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2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What  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presents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do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you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usually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give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your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mum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on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this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day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?</a:t>
                      </a:r>
                      <a:endParaRPr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Last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year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I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gifted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her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a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necklace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and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she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like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.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919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Which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season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would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you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recommend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for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the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trip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(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to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Russia)?</a:t>
                      </a:r>
                      <a:endParaRPr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My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favourite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season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winter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. It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very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cold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Russia.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But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it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is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worth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your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ru-RU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attention</a:t>
                      </a:r>
                      <a:r>
                        <a:rPr lang="ru-RU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.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6848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sz="1800" dirty="0">
                          <a:latin typeface="+mn-lt"/>
                          <a:cs typeface="Arial"/>
                        </a:rPr>
                        <a:t>What places are worth seeing in </a:t>
                      </a:r>
                      <a:r>
                        <a:rPr lang="ru-RU" altLang="ru-RU" sz="180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altLang="ru-RU" sz="1800" dirty="0">
                          <a:latin typeface="+mn-lt"/>
                          <a:cs typeface="Arial"/>
                        </a:rPr>
                        <a:t>Russia?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dirty="0">
                          <a:latin typeface="+mn-lt"/>
                          <a:cs typeface="Arial"/>
                        </a:rPr>
                        <a:t>As for me, the worth places in Russia are </a:t>
                      </a:r>
                      <a:endParaRPr lang="en-US" altLang="ru-RU" dirty="0">
                        <a:latin typeface="+mn-lt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dirty="0">
                          <a:latin typeface="+mn-lt"/>
                          <a:cs typeface="Arial"/>
                        </a:rPr>
                        <a:t>small towns. It hasn‘t got lots of interesting </a:t>
                      </a:r>
                      <a:endParaRPr lang="en-US" altLang="ru-RU" dirty="0">
                        <a:latin typeface="+mn-lt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dirty="0">
                          <a:latin typeface="+mn-lt"/>
                          <a:cs typeface="Arial"/>
                        </a:rPr>
                        <a:t>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8873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endParaRPr lang="en-US" altLang="ru-RU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dirty="0">
                          <a:latin typeface="+mn-lt"/>
                          <a:cs typeface="Arial"/>
                        </a:rPr>
                        <a:t>I seeing are in Russia a few places.</a:t>
                      </a:r>
                      <a:r>
                        <a:rPr lang="ru-RU" altLang="ru-RU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altLang="ru-RU" dirty="0">
                          <a:latin typeface="+mn-lt"/>
                          <a:cs typeface="Arial"/>
                        </a:rPr>
                        <a:t>Last year travelled in Novosibirsk. I saw many kind </a:t>
                      </a:r>
                    </a:p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altLang="ru-RU" dirty="0">
                          <a:latin typeface="+mn-lt"/>
                          <a:cs typeface="Arial"/>
                        </a:rPr>
                        <a:t>monuments and epic nature.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5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What animals are common in your region?</a:t>
                      </a:r>
                      <a:endParaRPr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en-US" dirty="0">
                          <a:latin typeface="+mn-lt"/>
                        </a:rPr>
                        <a:t>Monkey, tiger, white bear, rabbit, bunny, pig, horse, cow, dog, cat</a:t>
                      </a:r>
                      <a:endParaRPr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953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319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0F665-7A2C-B134-3C74-B4D3CC64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Владение тематическим содержанием речи: ответы на вопросы друга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DC2D1E-993E-D309-F1DB-C10C3605E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686029"/>
              </p:ext>
            </p:extLst>
          </p:nvPr>
        </p:nvGraphicFramePr>
        <p:xfrm>
          <a:off x="838200" y="1825625"/>
          <a:ext cx="10515600" cy="21536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7025158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42299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Вопрос в письме-стимуле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Ответ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79513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How long does it take you to get to school?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already 9 years going to school and learning a lot of new things.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8084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 school often get 3-4 hours.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690067"/>
                  </a:ext>
                </a:extLst>
              </a:tr>
              <a:tr h="401054">
                <a:tc>
                  <a:txBody>
                    <a:bodyPr/>
                    <a:lstStyle/>
                    <a:p>
                      <a:r>
                        <a:rPr lang="en-US" dirty="0"/>
                        <a:t>What clothes do </a:t>
                      </a:r>
                      <a:r>
                        <a:rPr lang="en-US" b="1" dirty="0"/>
                        <a:t>you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wear</a:t>
                      </a:r>
                      <a:r>
                        <a:rPr lang="en-US" dirty="0"/>
                        <a:t> to school?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We have </a:t>
                      </a:r>
                      <a:r>
                        <a:rPr lang="en-US" dirty="0"/>
                        <a:t>traditional blouses and dress.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917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 do you usually spend your holidays?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usually spend my holidays not at home.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74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750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2DB0CB-EA0A-CB97-8E71-B4772342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Владение тематическим содержанием речи: ответы на вопросы друга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41ABF1-96DA-E5C3-8FA9-96D2C5626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26" y="2172009"/>
            <a:ext cx="10515600" cy="5439544"/>
          </a:xfrm>
        </p:spPr>
        <p:txBody>
          <a:bodyPr>
            <a:normAutofit/>
          </a:bodyPr>
          <a:lstStyle/>
          <a:p>
            <a:r>
              <a:rPr lang="ru-RU" sz="3200" b="0" i="0" u="none" strike="noStrike" baseline="0" dirty="0">
                <a:solidFill>
                  <a:srgbClr val="565656"/>
                </a:solidFill>
                <a:latin typeface="+mj-lt"/>
              </a:rPr>
              <a:t>Вопрос друга по переписке: «Есть ли в России животные, находящиеся на грани исчезновения, и если–да, то какие?».</a:t>
            </a:r>
          </a:p>
          <a:p>
            <a:r>
              <a:rPr lang="ru-RU" sz="3200" b="0" i="0" u="none" strike="noStrike" baseline="0" dirty="0">
                <a:solidFill>
                  <a:srgbClr val="565656"/>
                </a:solidFill>
                <a:latin typeface="+mj-lt"/>
              </a:rPr>
              <a:t>Ответ 1: Я не знаю, есть ли такие виды животных в России.</a:t>
            </a:r>
          </a:p>
          <a:p>
            <a:r>
              <a:rPr lang="ru-RU" sz="3200" b="0" i="0" u="none" strike="noStrike" baseline="0" dirty="0">
                <a:solidFill>
                  <a:srgbClr val="565656"/>
                </a:solidFill>
                <a:latin typeface="+mj-lt"/>
              </a:rPr>
              <a:t>Ответ 2: В России нет таких видов животных.</a:t>
            </a:r>
          </a:p>
          <a:p>
            <a:r>
              <a:rPr lang="ru-RU" sz="3200" b="0" i="0" u="none" strike="noStrike" baseline="0" dirty="0">
                <a:solidFill>
                  <a:srgbClr val="565656"/>
                </a:solidFill>
                <a:latin typeface="+mj-lt"/>
              </a:rPr>
              <a:t>Ответ 3: В России есть такие виды животных: кролик, лиса.</a:t>
            </a:r>
          </a:p>
          <a:p>
            <a:r>
              <a:rPr lang="ru-RU" sz="3200" b="0" i="0" u="none" strike="noStrike" baseline="0" dirty="0">
                <a:solidFill>
                  <a:srgbClr val="565656"/>
                </a:solidFill>
                <a:latin typeface="+mj-lt"/>
              </a:rPr>
              <a:t>Ответ 4: В России есть такие виды животных: тигр, атлантический морж, кролик.</a:t>
            </a:r>
          </a:p>
        </p:txBody>
      </p:sp>
    </p:spTree>
    <p:extLst>
      <p:ext uri="{BB962C8B-B14F-4D97-AF65-F5344CB8AC3E}">
        <p14:creationId xmlns:p14="http://schemas.microsoft.com/office/powerpoint/2010/main" val="2022294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E17A2-05EF-88BD-7AA9-8894D3A0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845" y="315964"/>
            <a:ext cx="10515600" cy="1325563"/>
          </a:xfrm>
        </p:spPr>
        <p:txBody>
          <a:bodyPr/>
          <a:lstStyle/>
          <a:p>
            <a:r>
              <a:rPr lang="ru-RU" sz="4400" dirty="0"/>
              <a:t>Владение тематическим содержанием речи: ответы на вопросы друга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699889-628D-42BE-79F0-96785E76E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0" i="0" u="none" strike="noStrike" baseline="0" dirty="0">
                <a:solidFill>
                  <a:srgbClr val="565656"/>
                </a:solidFill>
                <a:latin typeface="+mj-lt"/>
              </a:rPr>
              <a:t>Вопрос друга по переписке: «Есть ли в России животные, находящиеся на грани исчезновения, и если–да, то какие?».</a:t>
            </a:r>
          </a:p>
          <a:p>
            <a:r>
              <a:rPr lang="ru-RU" sz="2200" b="0" i="0" u="none" strike="noStrike" baseline="0" dirty="0">
                <a:solidFill>
                  <a:srgbClr val="565656"/>
                </a:solidFill>
                <a:latin typeface="+mj-lt"/>
              </a:rPr>
              <a:t>Ответ 1: Я не знаю, есть ли такие виды животных в России.–</a:t>
            </a:r>
            <a:r>
              <a:rPr lang="ru-RU" sz="2200" b="0" i="0" u="none" strike="noStrike" baseline="0" dirty="0">
                <a:solidFill>
                  <a:srgbClr val="C00000"/>
                </a:solidFill>
                <a:latin typeface="+mj-lt"/>
              </a:rPr>
              <a:t>Аспект не раскрыт.</a:t>
            </a:r>
          </a:p>
          <a:p>
            <a:r>
              <a:rPr lang="ru-RU" sz="2200" b="0" i="0" u="none" strike="noStrike" baseline="0" dirty="0">
                <a:solidFill>
                  <a:srgbClr val="565656"/>
                </a:solidFill>
                <a:latin typeface="+mj-lt"/>
              </a:rPr>
              <a:t>Ответ 2: В России нет таких видов животных.–</a:t>
            </a:r>
            <a:r>
              <a:rPr lang="ru-RU" sz="2200" b="0" i="0" u="none" strike="noStrike" baseline="0" dirty="0">
                <a:solidFill>
                  <a:srgbClr val="C00000"/>
                </a:solidFill>
                <a:latin typeface="+mj-lt"/>
              </a:rPr>
              <a:t>Аспект не раскрыт.</a:t>
            </a:r>
          </a:p>
          <a:p>
            <a:r>
              <a:rPr lang="ru-RU" sz="2200" b="0" i="0" u="none" strike="noStrike" baseline="0" dirty="0">
                <a:solidFill>
                  <a:srgbClr val="565656"/>
                </a:solidFill>
                <a:latin typeface="+mj-lt"/>
              </a:rPr>
              <a:t>Ответ 3: В России есть такие виды животных: кролик, лиса.–</a:t>
            </a:r>
            <a:r>
              <a:rPr lang="ru-RU" sz="2200" b="0" i="0" u="none" strike="noStrike" baseline="0" dirty="0">
                <a:solidFill>
                  <a:srgbClr val="C00000"/>
                </a:solidFill>
                <a:latin typeface="+mj-lt"/>
              </a:rPr>
              <a:t>Аспект не раскрыт.</a:t>
            </a:r>
          </a:p>
          <a:p>
            <a:r>
              <a:rPr lang="ru-RU" sz="2200" b="0" i="0" u="none" strike="noStrike" baseline="0" dirty="0">
                <a:solidFill>
                  <a:srgbClr val="565656"/>
                </a:solidFill>
                <a:latin typeface="+mj-lt"/>
              </a:rPr>
              <a:t>Ответ 4: В России есть такие виды животных: тигр, атлантический морж, кролик. – </a:t>
            </a:r>
            <a:r>
              <a:rPr lang="ru-RU" sz="2200" b="0" i="0" u="none" strike="noStrike" baseline="0" dirty="0">
                <a:solidFill>
                  <a:srgbClr val="C00000"/>
                </a:solidFill>
                <a:latin typeface="+mj-lt"/>
              </a:rPr>
              <a:t>Аспект раскрыт неточно (содержит фактическую ошибку).</a:t>
            </a:r>
          </a:p>
          <a:p>
            <a:r>
              <a:rPr lang="ru-RU" sz="2200" b="0" i="1" u="none" strike="noStrike" baseline="0" dirty="0">
                <a:solidFill>
                  <a:srgbClr val="565656"/>
                </a:solidFill>
                <a:latin typeface="+mj-lt"/>
              </a:rPr>
              <a:t>Ответы 1-3 следует признать неудовлетворительными, данный аспект–нераскрытым, т.к. тема природы, диких и домашних животных, защиты окружающей среды является обязательной к изучению и осваивается в течение многих лет, как это было показано выше.</a:t>
            </a:r>
            <a:endParaRPr lang="ru-RU" sz="2200" b="0" i="0" u="none" strike="noStrike" baseline="0" dirty="0">
              <a:solidFill>
                <a:srgbClr val="565656"/>
              </a:solidFill>
              <a:latin typeface="+mj-lt"/>
            </a:endParaRPr>
          </a:p>
          <a:p>
            <a:r>
              <a:rPr lang="en-US" sz="2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</a:rPr>
              <a:t>https</a:t>
            </a:r>
            <a:r>
              <a:rPr lang="en-US" sz="2200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://static.edsoo.ru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82826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1E9ED0-0F2F-07B6-E179-8C154993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Владение тематическим содержанием речи: ответы на вопросы друга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EE4B93-513C-F9EE-4405-5DD8B12B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355" y="2228748"/>
            <a:ext cx="10515600" cy="4351338"/>
          </a:xfrm>
        </p:spPr>
        <p:txBody>
          <a:bodyPr>
            <a:normAutofit/>
          </a:bodyPr>
          <a:lstStyle/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+mj-lt"/>
              </a:rPr>
              <a:t>Вопрос друга по переписке – «Кто твой любимый писатель?»</a:t>
            </a:r>
          </a:p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+mj-lt"/>
              </a:rPr>
              <a:t>Ответ 1: У меня нет любимого писателя.</a:t>
            </a:r>
          </a:p>
          <a:p>
            <a:r>
              <a:rPr lang="ru-RU" sz="2000" b="0" i="0" u="none" strike="noStrike" baseline="0" dirty="0">
                <a:solidFill>
                  <a:srgbClr val="565656"/>
                </a:solidFill>
                <a:latin typeface="+mj-lt"/>
              </a:rPr>
              <a:t>Ответ 2: У меня нет любимого писателя, но я с удовольствием читаю русских классиков/научную фантастику.</a:t>
            </a:r>
          </a:p>
          <a:p>
            <a:endParaRPr lang="ru-RU" sz="2000" dirty="0">
              <a:solidFill>
                <a:srgbClr val="565656"/>
              </a:solidFill>
              <a:latin typeface="+mj-lt"/>
            </a:endParaRPr>
          </a:p>
          <a:p>
            <a:pPr marL="0" indent="0">
              <a:buNone/>
            </a:pPr>
            <a:endParaRPr lang="ru-RU" sz="2000" b="0" i="0" u="none" strike="noStrike" baseline="0" dirty="0">
              <a:solidFill>
                <a:srgbClr val="565656"/>
              </a:solidFill>
              <a:latin typeface="+mj-lt"/>
            </a:endParaRPr>
          </a:p>
          <a:p>
            <a:r>
              <a:rPr lang="ru-RU" sz="2000" b="0" i="1" u="none" strike="noStrike" baseline="0" dirty="0">
                <a:solidFill>
                  <a:srgbClr val="565656"/>
                </a:solidFill>
                <a:latin typeface="+mj-lt"/>
              </a:rPr>
              <a:t>В целом краткие отрицательные ответы на вопросы друга по переписке: «Я не знаю», «У меня нет любимого писателя», «Я не занимаюсь спортом» без какого-либо продолжения, развития могут произвести негативное впечатление: друг по переписке подумает, что его вопросы российскому другу неинтересны, их переписка теряет смысл.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3412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09F8F-EE4F-6975-B672-EB736177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Аспекты 4-5 РКЗ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C5FC21-E32F-D480-64D7-47374648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355" y="2506662"/>
            <a:ext cx="10515600" cy="4351338"/>
          </a:xfrm>
        </p:spPr>
        <p:txBody>
          <a:bodyPr>
            <a:normAutofit/>
          </a:bodyPr>
          <a:lstStyle/>
          <a:p>
            <a:r>
              <a:rPr lang="ru-RU" sz="2000" b="0" i="0" u="none" strike="noStrike" baseline="0" dirty="0">
                <a:solidFill>
                  <a:srgbClr val="000000"/>
                </a:solidFill>
                <a:latin typeface="+mj-lt"/>
              </a:rPr>
              <a:t>Обязательные элементы личного электронного письма:</a:t>
            </a:r>
          </a:p>
          <a:p>
            <a:r>
              <a:rPr lang="ru-RU" sz="2000" b="0" i="0" u="none" strike="noStrike" baseline="0" dirty="0">
                <a:solidFill>
                  <a:srgbClr val="000000"/>
                </a:solidFill>
                <a:latin typeface="+mj-lt"/>
              </a:rPr>
              <a:t>обращение/приветствие, благодарность за полученное письмо или/и выражение положительных эмоций от его получения, надежда на последующие контакты, завершающая фраза, подпись автора</a:t>
            </a:r>
            <a:br>
              <a:rPr lang="ru-RU" sz="2000" b="0" i="0" u="none" strike="noStrike" baseline="0" dirty="0">
                <a:solidFill>
                  <a:srgbClr val="000000"/>
                </a:solidFill>
                <a:latin typeface="+mj-lt"/>
              </a:rPr>
            </a:br>
            <a:endParaRPr lang="ru-RU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ru-RU" sz="2000" b="1" i="0" u="none" strike="noStrike" baseline="0" dirty="0">
                <a:solidFill>
                  <a:srgbClr val="000000"/>
                </a:solidFill>
                <a:latin typeface="+mj-lt"/>
              </a:rPr>
              <a:t>Принимаются только в случае использования общепринятых, стандартных вариантов, которые соответствуют нормам вежливости и речевым формулам английского языка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r>
              <a:rPr lang="ru-RU" sz="2000" b="1" i="0" u="none" strike="noStrike" baseline="0" dirty="0">
                <a:solidFill>
                  <a:srgbClr val="FF0000"/>
                </a:solidFill>
                <a:latin typeface="+mj-lt"/>
              </a:rPr>
              <a:t>Незнание формул этикета оценивается по критерию РКЗ, по критерию ЯО такая ошибка не отмечается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+mj-lt"/>
              </a:rPr>
              <a:t>.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0410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57B591-682B-5A71-EE8F-CE52EF08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Аспекты 4-5 РКЗ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020699-1AE9-D674-D9B0-AC23D1F0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3133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Thanks you for your message.</a:t>
            </a:r>
          </a:p>
          <a:p>
            <a:r>
              <a:rPr lang="en-US" sz="3200" dirty="0">
                <a:latin typeface="+mj-lt"/>
              </a:rPr>
              <a:t>Thank you for your massage.</a:t>
            </a:r>
          </a:p>
          <a:p>
            <a:r>
              <a:rPr lang="en-US" sz="3200" dirty="0">
                <a:latin typeface="+mj-lt"/>
              </a:rPr>
              <a:t>Thank you for your latter.</a:t>
            </a:r>
          </a:p>
          <a:p>
            <a:r>
              <a:rPr lang="en-US" sz="3200" dirty="0">
                <a:latin typeface="+mj-lt"/>
              </a:rPr>
              <a:t>I was glad to hear you.</a:t>
            </a:r>
            <a:endParaRPr lang="ru-RU" sz="3200" dirty="0">
              <a:latin typeface="+mj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DA825E-58ED-4499-D86A-10026A6BD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62" y="2228747"/>
            <a:ext cx="3737693" cy="272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90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382E5-4FF5-CC8C-DFD5-73EB3B27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текста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EC99D64-1C68-1892-FCE2-919FFED48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923" y="1690688"/>
            <a:ext cx="6829975" cy="4428100"/>
          </a:xfrm>
        </p:spPr>
      </p:pic>
    </p:spTree>
    <p:extLst>
      <p:ext uri="{BB962C8B-B14F-4D97-AF65-F5344CB8AC3E}">
        <p14:creationId xmlns:p14="http://schemas.microsoft.com/office/powerpoint/2010/main" val="3939850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28F9E-2B75-DCB6-76D9-E18D85E1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0B2498-45F6-580D-79B7-0486D33F4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Общее правило: абзац не может состоять из одного простого предложения.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НО в электронном личном письме НЕ является ошибкой: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• абзац с выражением благодарности/положительных эмоций от получения письма, состоящий из одного предложения,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• абзац с выражением надежды на последующие контакты, состоящий из одного предложения.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Ошибка –включение выражения надежды на последующие контакты в абзац с ответами на вопросы друга.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Выражение надежды на последующие контакты может объединяться в один абзац с указанием причины, почему автор заканчивает писать письмо («Извини, меня зовет мама. С нетерпением жду ответа.»)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16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8123B5-0DE1-A5F3-E58D-C16AD2AC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Распределение заданий по уровням сложности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422C7B4-476B-CE8D-4B1B-FD453E48C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9703" y="1894258"/>
            <a:ext cx="10373032" cy="4454755"/>
          </a:xfrm>
        </p:spPr>
      </p:pic>
    </p:spTree>
    <p:extLst>
      <p:ext uri="{BB962C8B-B14F-4D97-AF65-F5344CB8AC3E}">
        <p14:creationId xmlns:p14="http://schemas.microsoft.com/office/powerpoint/2010/main" val="23964707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FAEFB-E411-02C7-E1B6-9762FF5A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текста:</a:t>
            </a:r>
            <a:br>
              <a:rPr lang="ru-RU" dirty="0"/>
            </a:br>
            <a:r>
              <a:rPr lang="ru-RU" dirty="0"/>
              <a:t>деление на абзацы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E9D9518-7290-807D-0862-8B07A77DE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35622"/>
            <a:ext cx="9666273" cy="3770210"/>
          </a:xfrm>
        </p:spPr>
      </p:pic>
    </p:spTree>
    <p:extLst>
      <p:ext uri="{BB962C8B-B14F-4D97-AF65-F5344CB8AC3E}">
        <p14:creationId xmlns:p14="http://schemas.microsoft.com/office/powerpoint/2010/main" val="2581669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F6461-3E0A-25E3-26A0-0E3BB62C0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 в ОТ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0A28C-FF8B-12D4-9030-6E1E0AABE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использование фраз “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Oh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great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news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!” или “My </a:t>
            </a:r>
            <a:br>
              <a:rPr lang="en-US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congratulations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!” без пояснения, о какой новости идёт речь или с </a:t>
            </a:r>
            <a:br>
              <a:rPr lang="en-US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чем поздравляет автор ответного письма. </a:t>
            </a:r>
          </a:p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отсутствие переходов между частями письма</a:t>
            </a:r>
            <a:r>
              <a:rPr lang="en-US" altLang="ru-RU" sz="2800" dirty="0">
                <a:solidFill>
                  <a:srgbClr val="000000"/>
                </a:solidFill>
                <a:latin typeface="+mj-lt"/>
              </a:rPr>
              <a:t> </a:t>
            </a:r>
            <a:endParaRPr lang="ru-RU" altLang="ru-RU" sz="2800" dirty="0">
              <a:solidFill>
                <a:srgbClr val="000000"/>
              </a:solidFill>
              <a:latin typeface="+mj-lt"/>
            </a:endParaRPr>
          </a:p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отсутствие деления на абзацы, или неправильное деление на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абзацы</a:t>
            </a:r>
          </a:p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rgbClr val="000000"/>
                </a:solidFill>
                <a:latin typeface="+mj-lt"/>
              </a:rPr>
              <a:t>неверное использование средств логической связи или ошибки </a:t>
            </a:r>
            <a:br>
              <a:rPr lang="en-US" altLang="ru-RU" dirty="0">
                <a:solidFill>
                  <a:srgbClr val="000000"/>
                </a:solidFill>
                <a:latin typeface="+mj-lt"/>
              </a:rPr>
            </a:br>
            <a:endParaRPr lang="ru-RU" altLang="ru-RU" sz="2800" dirty="0">
              <a:solidFill>
                <a:srgbClr val="000000"/>
              </a:solidFill>
              <a:latin typeface="+mj-lt"/>
            </a:endParaRPr>
          </a:p>
          <a:p>
            <a:r>
              <a:rPr lang="ru-RU" dirty="0">
                <a:latin typeface="+mj-lt"/>
              </a:rPr>
              <a:t>неверное определение темы вопросов</a:t>
            </a:r>
            <a:endParaRPr lang="en-US" dirty="0">
              <a:latin typeface="+mj-lt"/>
            </a:endParaRPr>
          </a:p>
          <a:p>
            <a:r>
              <a:rPr lang="ru-RU" dirty="0">
                <a:latin typeface="+mj-lt"/>
              </a:rPr>
              <a:t>использование в ответном письме сразу двух речевых формул выражения надежды на последующие контакты или двух завершающих фраз</a:t>
            </a:r>
            <a:endParaRPr lang="en-US" dirty="0">
              <a:latin typeface="+mj-lt"/>
            </a:endParaRPr>
          </a:p>
          <a:p>
            <a:r>
              <a:rPr lang="ru-RU" dirty="0">
                <a:latin typeface="+mj-lt"/>
              </a:rPr>
              <a:t>благодарность в конце письма</a:t>
            </a:r>
          </a:p>
          <a:p>
            <a:r>
              <a:rPr lang="ru-RU" dirty="0">
                <a:latin typeface="+mj-lt"/>
              </a:rPr>
              <a:t>логические ошибки в реферируемых словах</a:t>
            </a:r>
          </a:p>
          <a:p>
            <a:r>
              <a:rPr lang="ru-RU" dirty="0">
                <a:latin typeface="+mj-lt"/>
              </a:rPr>
              <a:t>завершающая фраза и подпись на одной строке</a:t>
            </a:r>
          </a:p>
        </p:txBody>
      </p:sp>
    </p:spTree>
    <p:extLst>
      <p:ext uri="{BB962C8B-B14F-4D97-AF65-F5344CB8AC3E}">
        <p14:creationId xmlns:p14="http://schemas.microsoft.com/office/powerpoint/2010/main" val="824924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554CB-D79F-13BB-CF11-82E9AC350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Лексико-грамматическое оформление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8680C6-7A7F-DFB6-84C9-EDDE7B092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873"/>
            <a:ext cx="10515600" cy="4351338"/>
          </a:xfrm>
        </p:spPr>
        <p:txBody>
          <a:bodyPr/>
          <a:lstStyle/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rgbClr val="000000"/>
                </a:solidFill>
                <a:latin typeface="+mj-lt"/>
              </a:rPr>
              <a:t>соответствие использованных лексических единиц и </a:t>
            </a:r>
            <a:br>
              <a:rPr lang="ru-RU" altLang="ru-RU" dirty="0">
                <a:solidFill>
                  <a:srgbClr val="000000"/>
                </a:solidFill>
                <a:latin typeface="+mj-lt"/>
              </a:rPr>
            </a:br>
            <a:r>
              <a:rPr lang="ru-RU" altLang="ru-RU" dirty="0">
                <a:solidFill>
                  <a:srgbClr val="000000"/>
                </a:solidFill>
                <a:latin typeface="+mj-lt"/>
              </a:rPr>
              <a:t>грамматических структур уровню сложности задания;</a:t>
            </a:r>
          </a:p>
          <a:p>
            <a:pPr eaLnBrk="1" latin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rgbClr val="000000"/>
                </a:solidFill>
                <a:latin typeface="+mj-lt"/>
              </a:rPr>
              <a:t>наличие лексико-грамматических ошибок, т.е. правильность </a:t>
            </a:r>
            <a:br>
              <a:rPr lang="ru-RU" altLang="ru-RU" dirty="0">
                <a:solidFill>
                  <a:srgbClr val="000000"/>
                </a:solidFill>
                <a:latin typeface="+mj-lt"/>
              </a:rPr>
            </a:br>
            <a:r>
              <a:rPr lang="ru-RU" altLang="ru-RU" dirty="0">
                <a:solidFill>
                  <a:srgbClr val="000000"/>
                </a:solidFill>
                <a:latin typeface="+mj-lt"/>
              </a:rPr>
              <a:t>использования лексических единиц, словосочетаний, речевых </a:t>
            </a:r>
            <a:br>
              <a:rPr lang="ru-RU" altLang="ru-RU" dirty="0">
                <a:solidFill>
                  <a:srgbClr val="000000"/>
                </a:solidFill>
                <a:latin typeface="+mj-lt"/>
              </a:rPr>
            </a:br>
            <a:r>
              <a:rPr lang="ru-RU" altLang="ru-RU" dirty="0">
                <a:solidFill>
                  <a:srgbClr val="000000"/>
                </a:solidFill>
                <a:latin typeface="+mj-lt"/>
              </a:rPr>
              <a:t>клише и правильность использования грамматических форм и </a:t>
            </a:r>
            <a:br>
              <a:rPr lang="ru-RU" altLang="ru-RU" dirty="0">
                <a:solidFill>
                  <a:srgbClr val="000000"/>
                </a:solidFill>
                <a:latin typeface="+mj-lt"/>
              </a:rPr>
            </a:br>
            <a:r>
              <a:rPr lang="ru-RU" altLang="ru-RU" dirty="0">
                <a:solidFill>
                  <a:srgbClr val="000000"/>
                </a:solidFill>
                <a:latin typeface="+mj-lt"/>
              </a:rPr>
              <a:t>структур в коммуникативно-значимом контексте.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7253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B64DA0-3911-D23D-ADAD-9F17BBCE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Орфография и пунктуация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5A029-00B4-0DAF-59D4-DCE4F8897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Кодификатор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C3B69E-111F-DF60-BEF9-9C299EA5D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857472"/>
            <a:ext cx="10176391" cy="314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96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58671A-561D-BD12-AF3E-81015D78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Орфография и пунктуация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EAB344-4342-2546-694E-88BFA9FD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+mj-lt"/>
              </a:rPr>
              <a:t>точка, вопросительный и восклицательный знаки в конце предложения, </a:t>
            </a:r>
          </a:p>
          <a:p>
            <a:r>
              <a:rPr lang="ru-RU" dirty="0">
                <a:latin typeface="+mj-lt"/>
              </a:rPr>
              <a:t>запятая при перечислении и обращении, 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при вводных словах, обозначающих порядок мыслей и их связь (например, в английском языке: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firstly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/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first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of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all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secondly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finally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;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on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the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one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hand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on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the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other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j-lt"/>
              </a:rPr>
              <a:t>hand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),</a:t>
            </a:r>
          </a:p>
          <a:p>
            <a:r>
              <a:rPr lang="ru-RU" dirty="0">
                <a:latin typeface="+mj-lt"/>
              </a:rPr>
              <a:t> пунктуационно правильное, в соответствии с нормами речевого этикета, принятыми в стране (странах) изучаемого языка, оформление электронного сообщения личного характера. </a:t>
            </a:r>
          </a:p>
        </p:txBody>
      </p:sp>
    </p:spTree>
    <p:extLst>
      <p:ext uri="{BB962C8B-B14F-4D97-AF65-F5344CB8AC3E}">
        <p14:creationId xmlns:p14="http://schemas.microsoft.com/office/powerpoint/2010/main" val="1062052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981200" y="338040"/>
            <a:ext cx="8229240" cy="1252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400" spc="-1" dirty="0"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Устная часть КИМ ОГЭ</a:t>
            </a:r>
            <a:endParaRPr dirty="0"/>
          </a:p>
        </p:txBody>
      </p:sp>
      <p:sp>
        <p:nvSpPr>
          <p:cNvPr id="94" name="CustomShape 2"/>
          <p:cNvSpPr/>
          <p:nvPr/>
        </p:nvSpPr>
        <p:spPr>
          <a:xfrm>
            <a:off x="648929" y="1897625"/>
            <a:ext cx="11169445" cy="509311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Устная часть – 2025  по английскому языку включает в себя 3 задания.</a:t>
            </a:r>
          </a:p>
          <a:p>
            <a:pPr>
              <a:lnSpc>
                <a:spcPct val="100000"/>
              </a:lnSpc>
            </a:pPr>
            <a:endParaRPr sz="2400" dirty="0">
              <a:latin typeface="+mj-lt"/>
            </a:endParaRPr>
          </a:p>
          <a:p>
            <a:pPr marL="216000" indent="-216000">
              <a:buFont typeface="Arial"/>
              <a:buChar char="•"/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Задание 1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предусматривает чтение вслух небольшого текста научно- популярного характера. Время на подготовку – 1,5 минуты.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Б)</a:t>
            </a:r>
            <a:endParaRPr sz="2400" dirty="0">
              <a:latin typeface="+mj-lt"/>
            </a:endParaRPr>
          </a:p>
          <a:p>
            <a:pPr marL="216000" indent="-216000">
              <a:buFont typeface="Arial"/>
              <a:buChar char="•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 </a:t>
            </a: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задании 2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предлагается принять участие в условном диалоге-расспросе: ответить на шесть услышанных в аудиозаписи вопросов телефонного опроса. (П)</a:t>
            </a:r>
            <a:endParaRPr sz="2400" dirty="0">
              <a:latin typeface="+mj-lt"/>
            </a:endParaRPr>
          </a:p>
          <a:p>
            <a:pPr marL="216000" indent="-216000">
              <a:buFont typeface="Arial"/>
              <a:buChar char="•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 </a:t>
            </a: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задании 3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необходимо построить законченное связное монологическое высказывание на определённую тему с опорой на план, представленный в виде косвенных вопросов. Время на подготовку – 1,5 минуты. (Б)</a:t>
            </a:r>
            <a:endParaRPr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BD411-20E9-83A7-7EAF-89865B85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1 Чтение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77DC5F-B8DC-6475-FADE-24196DEE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+mj-lt"/>
              </a:rPr>
              <a:t>участник экзамена должен продемонстрировать осмысленное чтение текста, без затруднений воспринимаемого слушателями со слуха</a:t>
            </a:r>
          </a:p>
          <a:p>
            <a:r>
              <a:rPr lang="ru-RU" dirty="0">
                <a:latin typeface="+mj-lt"/>
              </a:rPr>
              <a:t> задание проверяет не только технику чтения, произносительные навыки (включая словесное ударение), но и понимание участником ОГЭ содержания читаемого текста – оно отражается в используемой интонации (</a:t>
            </a:r>
            <a:r>
              <a:rPr lang="ru-RU" dirty="0" err="1">
                <a:latin typeface="+mj-lt"/>
              </a:rPr>
              <a:t>паузация</a:t>
            </a:r>
            <a:r>
              <a:rPr lang="ru-RU" dirty="0">
                <a:latin typeface="+mj-lt"/>
              </a:rPr>
              <a:t>, фразовое ударение, тоны и их движение).</a:t>
            </a:r>
          </a:p>
        </p:txBody>
      </p:sp>
    </p:spTree>
    <p:extLst>
      <p:ext uri="{BB962C8B-B14F-4D97-AF65-F5344CB8AC3E}">
        <p14:creationId xmlns:p14="http://schemas.microsoft.com/office/powerpoint/2010/main" val="1140951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2238240" y="428760"/>
            <a:ext cx="7000560" cy="17638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000" spc="-1" dirty="0"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Задание 1 Чтение.</a:t>
            </a:r>
          </a:p>
          <a:p>
            <a:pPr>
              <a:lnSpc>
                <a:spcPct val="100000"/>
              </a:lnSpc>
            </a:pPr>
            <a:endParaRPr sz="40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Стратегии выполнения</a:t>
            </a:r>
            <a:endParaRPr sz="4000" dirty="0">
              <a:latin typeface="+mj-lt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366684" y="2851355"/>
            <a:ext cx="9674942" cy="43556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-внимательно прочитать текст задания про себя, обращая внимание на условия задания: 1,5 минуты на подготовку к ответу (знакомство с текстом) и не более 2 минут на чтение текста вслух </a:t>
            </a:r>
          </a:p>
          <a:p>
            <a:pPr>
              <a:lnSpc>
                <a:spcPct val="100000"/>
              </a:lnSpc>
            </a:pPr>
            <a:endParaRPr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-просмотреть текст и продумать расстановку пауз в длинных предложениях (деление предложения на синтагмы) </a:t>
            </a:r>
          </a:p>
          <a:p>
            <a:pPr>
              <a:lnSpc>
                <a:spcPct val="100000"/>
              </a:lnSpc>
            </a:pPr>
            <a:endParaRPr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-продумать интонацию различных типов коммуникативных предложений 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66920" y="503280"/>
            <a:ext cx="9540360" cy="6621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7160" indent="45072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ЗАДАНИЕ 1.    ЧТЕНИЕ</a:t>
            </a:r>
            <a:endParaRPr sz="2000" dirty="0">
              <a:latin typeface="+mj-lt"/>
            </a:endParaRPr>
          </a:p>
          <a:p>
            <a:pPr marL="227160" indent="450720" algn="just"/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При чтении вслух участник ОГЭ должен продемонстрировать следующие 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фонетические навыки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(их отсутствие ведет к снижению оценки):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владеть правилами чтения и исключениями из правил, позволяющими произносить слова без грубых ошибок, искажающих смысл слова и приводящих к сбою коммуникации;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дифференцировать и правильно произносить долгие и краткие гласные: [ɑː] – [ʌ], [iː] – [ɪ]; [ɔː] – [ɒ]; [u:] – [u];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дифференцировать и правильно произносить межзубные [ ð ]/ [ θ ]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и фрикативные согласные [z]/[s]; не замещать межзубные фрикативными (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think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sink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); 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дифференцировать и правильно произносить губно-губной [w] и губно-зубной [v] согласные; 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дифференцировать и правильно произносить гласные [ɔː] и [ɜː] (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walk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work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;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form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fir</a:t>
            </a:r>
            <a:r>
              <a:rPr lang="ru-RU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m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);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владеть «связующим r» (</a:t>
            </a:r>
            <a:r>
              <a:rPr lang="ru-RU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linking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r), т.е. озвучивать конечную r/</a:t>
            </a:r>
            <a:r>
              <a:rPr lang="ru-RU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re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
в позиции перед гласной, если с гласной начинается следующее слово (например,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there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is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,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where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</a:t>
            </a:r>
            <a:r>
              <a:rPr lang="ru-RU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are</a:t>
            </a:r>
            <a:r>
              <a:rPr lang="ru-RU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…</a:t>
            </a: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)</a:t>
            </a:r>
            <a:endParaRPr sz="2000" dirty="0">
              <a:latin typeface="+mj-lt"/>
            </a:endParaRPr>
          </a:p>
          <a:p>
            <a:pPr marL="223920" indent="449280">
              <a:buFont typeface="Wingdings" charset="2"/>
              <a:buChar char=""/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правильно использовать при чтении текста вслух сильную и слабую формы местоимений и других служебных слов. </a:t>
            </a:r>
            <a:endParaRPr sz="2000" dirty="0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97FBA-C7F8-A95C-4659-81F696FBC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180" y="-161110"/>
            <a:ext cx="10028899" cy="28893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E7BC03-1AF8-2C1F-91C4-B1477EEE5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405" y="6194322"/>
            <a:ext cx="8777749" cy="68338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914399" y="791999"/>
            <a:ext cx="10314039" cy="616923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235080" algn="just"/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При чтении вслух участник ОГЭ должен </a:t>
            </a: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обязательно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продемонстрировать следующие навыки </a:t>
            </a: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 области интонации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(их отсутствие ведет к снижению оценки):</a:t>
            </a:r>
            <a:endParaRPr sz="2400" dirty="0">
              <a:latin typeface="+mj-lt"/>
            </a:endParaRPr>
          </a:p>
          <a:p>
            <a:pPr marL="216000" indent="235080" algn="just"/>
            <a:endParaRPr sz="2400" dirty="0">
              <a:latin typeface="+mj-lt"/>
            </a:endParaRPr>
          </a:p>
          <a:p>
            <a:pPr marL="212760" indent="233280">
              <a:buFont typeface="Wingdings" charset="2"/>
              <a:buChar char=""/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расстановка пауз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правильное деление текста на смысловые группы (отрезки), с помощью пауз, варьирующихся по длине (более короткие внутри предложения, более длинные в конце предложения); </a:t>
            </a:r>
            <a:endParaRPr sz="2400" dirty="0">
              <a:latin typeface="+mj-lt"/>
            </a:endParaRPr>
          </a:p>
          <a:p>
            <a:pPr marL="212760" indent="233280">
              <a:buFont typeface="Wingdings" charset="2"/>
              <a:buChar char=""/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расстановка фразового ударения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чередование ударных и неударных слов в зависимости от характера слов (служебные и знаменательные части речи);</a:t>
            </a:r>
            <a:endParaRPr sz="2400" dirty="0">
              <a:latin typeface="+mj-lt"/>
            </a:endParaRPr>
          </a:p>
          <a:p>
            <a:pPr marL="212760" indent="233280">
              <a:buFont typeface="Wingdings" charset="2"/>
              <a:buChar char=""/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владение нисходящим тоном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для законченной смысловой группы; </a:t>
            </a:r>
            <a:endParaRPr sz="2400" dirty="0">
              <a:latin typeface="+mj-lt"/>
            </a:endParaRPr>
          </a:p>
          <a:p>
            <a:pPr marL="212760" indent="233280">
              <a:buFont typeface="Wingdings" charset="2"/>
              <a:buChar char=""/>
            </a:pPr>
            <a:r>
              <a:rPr lang="ru-RU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владение восходящим тоном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для оформления незаконченной группы, в том числе в случае перечисления.</a:t>
            </a:r>
            <a:endParaRPr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6FDB4-A248-B766-879D-75BE9540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Кодификатор ОГЭ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2041123-E143-396B-0B18-0963C6E44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469" y="1690687"/>
            <a:ext cx="11292914" cy="4670783"/>
          </a:xfrm>
        </p:spPr>
      </p:pic>
    </p:spTree>
    <p:extLst>
      <p:ext uri="{BB962C8B-B14F-4D97-AF65-F5344CB8AC3E}">
        <p14:creationId xmlns:p14="http://schemas.microsoft.com/office/powerpoint/2010/main" val="767086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30942" y="644400"/>
            <a:ext cx="9847978" cy="5608916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235080" algn="just"/>
            <a:r>
              <a:rPr lang="ru-RU" sz="2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Фонетические ошибки, искажающие смысл</a:t>
            </a:r>
            <a:endParaRPr dirty="0">
              <a:latin typeface="+mj-lt"/>
            </a:endParaRPr>
          </a:p>
          <a:p>
            <a:pPr marL="216000" indent="235080" algn="just"/>
            <a:endParaRPr dirty="0">
              <a:latin typeface="+mj-lt"/>
            </a:endParaRPr>
          </a:p>
          <a:p>
            <a:pPr marL="212760" indent="233280" algn="just">
              <a:buFont typeface="Wingdings" charset="2"/>
              <a:buChar char=""/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неправильное произношение звука (замена фонемы), которая приводит к искажению значения слова, если пара слов различается именно на его основе, например </a:t>
            </a:r>
            <a:r>
              <a:rPr lang="ru-RU" sz="26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ship</a:t>
            </a:r>
            <a:r>
              <a:rPr lang="ru-RU" sz="26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</a:t>
            </a:r>
            <a:r>
              <a:rPr lang="ru-RU" sz="26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sheep</a:t>
            </a: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. </a:t>
            </a:r>
          </a:p>
          <a:p>
            <a:pPr marL="212760" indent="233280" algn="just">
              <a:buFont typeface="Wingdings" charset="2"/>
              <a:buChar char=""/>
            </a:pPr>
            <a:endParaRPr lang="ru-RU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Microsoft YaHei"/>
            </a:endParaRPr>
          </a:p>
          <a:p>
            <a:pPr marL="212760" algn="just"/>
            <a:endParaRPr dirty="0">
              <a:latin typeface="+mj-lt"/>
            </a:endParaRPr>
          </a:p>
          <a:p>
            <a:pPr marL="216000" indent="235080" algn="just"/>
            <a:endParaRPr dirty="0">
              <a:latin typeface="+mj-lt"/>
            </a:endParaRPr>
          </a:p>
          <a:p>
            <a:pPr marL="212760" indent="233280" algn="just">
              <a:buFont typeface="Wingdings" charset="2"/>
              <a:buChar char=""/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слово становится неузнаваемым из-за его неправильного произношения, например </a:t>
            </a:r>
            <a:r>
              <a:rPr lang="ru-RU" sz="26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put</a:t>
            </a:r>
            <a:r>
              <a:rPr lang="ru-RU" sz="26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</a:t>
            </a: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произносится с тем же звуком, что </a:t>
            </a:r>
            <a:r>
              <a:rPr lang="ru-RU" sz="26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cut</a:t>
            </a: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, или слово </a:t>
            </a:r>
            <a:r>
              <a:rPr lang="ru-RU" sz="26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science</a:t>
            </a: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 – с двумя согласными в начале. 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"/>
          <p:cNvPicPr/>
          <p:nvPr/>
        </p:nvPicPr>
        <p:blipFill>
          <a:blip r:embed="rId3"/>
          <a:stretch/>
        </p:blipFill>
        <p:spPr>
          <a:xfrm>
            <a:off x="1536600" y="981000"/>
            <a:ext cx="9146880" cy="46796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2027280" y="-787320"/>
            <a:ext cx="8219880" cy="14346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02" name="CustomShape 2"/>
          <p:cNvSpPr/>
          <p:nvPr/>
        </p:nvSpPr>
        <p:spPr>
          <a:xfrm>
            <a:off x="1406013" y="863640"/>
            <a:ext cx="4510347" cy="576330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Technology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mechanical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industry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per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cent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Regularly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Appeared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Unpleasant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Europe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Asia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Austria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Australia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The Arctic Ocean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Antarctica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Surface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Through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Throughout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Though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hours</a:t>
            </a:r>
            <a:endParaRPr sz="2000" dirty="0"/>
          </a:p>
        </p:txBody>
      </p:sp>
      <p:sp>
        <p:nvSpPr>
          <p:cNvPr id="103" name="CustomShape 3"/>
          <p:cNvSpPr/>
          <p:nvPr/>
        </p:nvSpPr>
        <p:spPr>
          <a:xfrm>
            <a:off x="6275280" y="863640"/>
            <a:ext cx="4043160" cy="5252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Pressure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Measure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Process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Pacific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1085 </a:t>
            </a:r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metres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Route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Researchers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Experimented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Shows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</a:t>
            </a:r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snows</a:t>
            </a:r>
            <a:endParaRPr sz="2000" dirty="0"/>
          </a:p>
          <a:p>
            <a:pPr marL="343080" indent="-318600"/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World    </a:t>
            </a:r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work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</a:t>
            </a:r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word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Walk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Tunnel</a:t>
            </a: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Unique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Venus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Pluto</a:t>
            </a:r>
            <a:endParaRPr sz="2000" dirty="0"/>
          </a:p>
          <a:p>
            <a:pPr marL="343080" indent="-318600"/>
            <a:r>
              <a:rPr lang="ru-RU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Lives</a:t>
            </a:r>
            <a:endParaRPr sz="2000" dirty="0"/>
          </a:p>
          <a:p>
            <a:pPr marL="343080" indent="-318600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2095320" y="428760"/>
            <a:ext cx="9172448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ЗАДАНИЕ 2. УСЛОВНЫЙ ДИАЛОГ-РАССПРОС</a:t>
            </a:r>
            <a:endParaRPr sz="3200" dirty="0">
              <a:latin typeface="+mj-lt"/>
            </a:endParaRPr>
          </a:p>
          <a:p>
            <a:pPr algn="ctr">
              <a:lnSpc>
                <a:spcPct val="100000"/>
              </a:lnSpc>
            </a:pPr>
            <a:endParaRPr lang="ru-RU" sz="32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ru-RU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Стратегии выполнения</a:t>
            </a:r>
            <a:endParaRPr sz="3200" dirty="0">
              <a:latin typeface="+mj-lt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050646" y="1877167"/>
            <a:ext cx="10059805" cy="39336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прочитать текст задания про себя, обращая особое внимание на условия задания: количество вопросов (6 вопросов) и время ответа (40 секунд) 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-давать полные и точные ответы на заданные вопросы, при необходимости используя аргументацию и выражая свое отношение к предмету речи 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-использовать лексические единицы и грамматические структуры, 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соответствующие коммуникативной задаче и сложности задания </a:t>
            </a:r>
            <a:endParaRPr sz="24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1"/>
          <p:cNvPicPr/>
          <p:nvPr/>
        </p:nvPicPr>
        <p:blipFill>
          <a:blip r:embed="rId3"/>
          <a:stretch/>
        </p:blipFill>
        <p:spPr>
          <a:xfrm>
            <a:off x="1288026" y="1353960"/>
            <a:ext cx="9235254" cy="4927680"/>
          </a:xfrm>
          <a:prstGeom prst="rect">
            <a:avLst/>
          </a:prstGeom>
          <a:ln w="9360"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2387640" y="576360"/>
            <a:ext cx="741492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ЗАДАНИЕ 2. УСЛОВНЫЙ ДИАЛОГ-РАССПРОС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58997-B887-E44C-3A80-7510542D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B33BB-87BF-22B3-5C57-830B03F5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дают неразвёрнутые, неполные и неточные ответы; </a:t>
            </a:r>
          </a:p>
          <a:p>
            <a:r>
              <a:rPr lang="ru-RU" dirty="0"/>
              <a:t> вместо точных, коммуникативно оправданных ответов на вопросы дают фрагменты топиков, часто состоящие из пяти–семи предложений;</a:t>
            </a:r>
          </a:p>
          <a:p>
            <a:r>
              <a:rPr lang="ru-RU" dirty="0"/>
              <a:t> отвечают одним словом или словосочетанием;</a:t>
            </a:r>
          </a:p>
          <a:p>
            <a:r>
              <a:rPr lang="ru-RU" dirty="0"/>
              <a:t> несколько раз повторяют одну и ту же фразу в разном языковом оформлении, забывая, что эксперт оценивает только последний вариант; </a:t>
            </a:r>
          </a:p>
          <a:p>
            <a:r>
              <a:rPr lang="ru-RU" dirty="0"/>
              <a:t>допускают фактические ошибки в ответе;</a:t>
            </a:r>
          </a:p>
          <a:p>
            <a:r>
              <a:rPr lang="ru-RU" dirty="0"/>
              <a:t> делают слишком большую паузу после вопроса или между своими фразами и не укладываются в 40 секунд;</a:t>
            </a:r>
          </a:p>
          <a:p>
            <a:r>
              <a:rPr lang="ru-RU" dirty="0"/>
              <a:t>вместо связного предложения произносят отдельные слова и словосочетания, часто со значительными неоправданными паузами между ними;</a:t>
            </a:r>
          </a:p>
          <a:p>
            <a:r>
              <a:rPr lang="ru-RU" dirty="0"/>
              <a:t>не учитывают при ответе видо-временную форму глагола, которая использовалась в вопросе, модальность; </a:t>
            </a:r>
          </a:p>
          <a:p>
            <a:r>
              <a:rPr lang="ru-RU" dirty="0"/>
              <a:t>допускают многочисленные лексико-грамматические ошибки, показывая, что не достигли уровня А2.</a:t>
            </a:r>
          </a:p>
        </p:txBody>
      </p:sp>
    </p:spTree>
    <p:extLst>
      <p:ext uri="{BB962C8B-B14F-4D97-AF65-F5344CB8AC3E}">
        <p14:creationId xmlns:p14="http://schemas.microsoft.com/office/powerpoint/2010/main" val="26890382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884360" y="431640"/>
            <a:ext cx="8206920" cy="585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kind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of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books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like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read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2.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How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often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borrow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books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from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library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3.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favourite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weekday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4.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sports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facilities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have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school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5. Do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think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school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uniform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necessary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not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Why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think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6.How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much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free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time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have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weekdays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7.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How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and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friends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usually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spend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free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time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8.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afterschool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activities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take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part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9.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hobby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would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do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if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had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more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free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time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10.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place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country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would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recommend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a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foreign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tourist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visit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11. What TV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programmes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are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popular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in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family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12. What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is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your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best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friend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like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13.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What is your uniform like?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68361" y="3500280"/>
            <a:ext cx="9930581" cy="283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-внимательно прочитать текст задания, обращая особое внимание на условия задания: четыре аспекта, которые необходимо раскрыть, время на подготовку к ответу (1,5 минуты) и время ответа (не более 2 минут)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-продумать монологическое высказывание: вступление (о чем будете говорить), основную часть (раскрытие четырех аспектов задания), заключение (подведение итога сказанному, выражение своего мнения) </a:t>
            </a:r>
            <a:endParaRPr dirty="0"/>
          </a:p>
        </p:txBody>
      </p:sp>
      <p:sp>
        <p:nvSpPr>
          <p:cNvPr id="112" name="CustomShape 2"/>
          <p:cNvSpPr/>
          <p:nvPr/>
        </p:nvSpPr>
        <p:spPr>
          <a:xfrm>
            <a:off x="2024040" y="357120"/>
            <a:ext cx="79293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ЗАДАНИЕ 3. ТЕМАТИЧЕСКОЕ МОНОЛОГИЧЕСКОЕ ВЫСКАЗЫВАНИЕ</a:t>
            </a:r>
            <a:endParaRPr sz="2800" dirty="0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Microsoft YaHei"/>
              </a:rPr>
              <a:t>Стратегии выполнения </a:t>
            </a:r>
            <a:endParaRPr sz="2800" dirty="0">
              <a:latin typeface="+mj-lt"/>
            </a:endParaRPr>
          </a:p>
        </p:txBody>
      </p:sp>
      <p:pic>
        <p:nvPicPr>
          <p:cNvPr id="113" name="Picture 2"/>
          <p:cNvPicPr/>
          <p:nvPr/>
        </p:nvPicPr>
        <p:blipFill>
          <a:blip r:embed="rId2"/>
          <a:stretch/>
        </p:blipFill>
        <p:spPr>
          <a:xfrm>
            <a:off x="2583660" y="1281240"/>
            <a:ext cx="7238520" cy="22190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924232" y="1571760"/>
            <a:ext cx="9910916" cy="502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Во время ответа необходимо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-начать с общего представления темы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название темы обязательно)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</a:t>
            </a: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раскрыть содержание четырех аспектов задания,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создать связное монологическое высказывание на основе данного в задании плана (а не разрозненные фразы, представляющие собой как бы ответы на вопросы);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-давать развернутую аргументацию, если в одном из аспектов задания есть “</a:t>
            </a:r>
            <a:r>
              <a:rPr lang="ru-RU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Why</a:t>
            </a: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”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-стараться не давать избыточную информацию, которая не обозначена в пунктах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-использовать лексические единицы и грамматические структуры, соответствующие коммуникативной задаче и сложности задания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-подвести итог, обобщив сказанное в основной части высказывания и выразив своё отношение к теме </a:t>
            </a:r>
          </a:p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-сделать заключение (название темы обязательно)</a:t>
            </a:r>
            <a:endParaRPr dirty="0"/>
          </a:p>
        </p:txBody>
      </p:sp>
      <p:sp>
        <p:nvSpPr>
          <p:cNvPr id="115" name="CustomShape 2"/>
          <p:cNvSpPr/>
          <p:nvPr/>
        </p:nvSpPr>
        <p:spPr>
          <a:xfrm>
            <a:off x="2024040" y="357120"/>
            <a:ext cx="79293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ЗАДАНИЕ 3. ТЕМАТИЧЕСКОЕ МОНОЛОГИЧЕСКОЕ ВЫСКАЗЫВАНИЕ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Стратегии выполнения 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endParaRPr lang="ru-RU" altLang="en-US"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lvl="0">
              <a:defRPr/>
            </a:pPr>
            <a:r>
              <a:rPr lang="ru-RU" altLang="en-US" sz="2800" b="1">
                <a:latin typeface="Arial"/>
                <a:cs typeface="Arial"/>
              </a:rPr>
              <a:t>Требования к ответу</a:t>
            </a:r>
            <a:r>
              <a:rPr lang="en-US" altLang="ru-RU" sz="2800" b="1">
                <a:latin typeface="Arial"/>
                <a:cs typeface="Arial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938841"/>
            <a:ext cx="9689323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ответе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должно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быть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минимум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10-12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предложений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.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Больше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-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можно.Количество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фраз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НЕ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важно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.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Важно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: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уложиться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время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и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дать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максимально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содержательный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ответ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т.е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.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точно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и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полно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раскрыть</a:t>
            </a:r>
            <a:r>
              <a:rPr lang="ru-RU" altLang="en-US"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каждый пункт плана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7923" y="4467450"/>
            <a:ext cx="9279385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время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подготовки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пользоваться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словарями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/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черновиками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нельзя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. 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Ничего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писать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нельзя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: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проверяется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спонтанная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устная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речь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F7215-E003-A3BB-634D-A10D71329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35 – личное электронное письмо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DBF270-7793-0230-2557-2885F1143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+mj-lt"/>
              </a:rPr>
              <a:t>См. Кодификатор ОГЭ (ФОП)</a:t>
            </a:r>
            <a:endParaRPr lang="ru-RU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Продуктивное задание, позволяющее проверить следующие предметные умения и навыки: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сообщать краткие сведения о себе;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излагать различные события;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делиться впечатлениями;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выражать благодарность, извинение, просьбу; </a:t>
            </a:r>
          </a:p>
          <a:p>
            <a:r>
              <a:rPr lang="ru-RU" sz="1800" b="0" i="1" u="none" strike="noStrike" baseline="0" dirty="0">
                <a:solidFill>
                  <a:srgbClr val="000000"/>
                </a:solidFill>
                <a:latin typeface="+mj-lt"/>
              </a:rPr>
              <a:t>запрашивать интересующую информацию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+mj-lt"/>
              </a:rPr>
              <a:t>оформлять обращение, завершающую фразу и подпись в соответствии с нормами неофициального общения, принятыми в стране (странах) изучаемого языка.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800" b="1" i="0" u="none" strike="noStrike" baseline="0" dirty="0">
                <a:latin typeface="+mj-lt"/>
              </a:rPr>
              <a:t>А также проверить сформированность ряда УУД:</a:t>
            </a:r>
            <a:endParaRPr lang="ru-RU" sz="1800" b="0" i="0" u="none" strike="noStrike" baseline="0" dirty="0">
              <a:latin typeface="+mj-lt"/>
            </a:endParaRPr>
          </a:p>
          <a:p>
            <a:pPr marL="0" indent="0">
              <a:buNone/>
            </a:pPr>
            <a:r>
              <a:rPr lang="ru-RU" sz="1800" b="1" i="0" u="none" strike="noStrike" baseline="0" dirty="0">
                <a:latin typeface="+mj-lt"/>
              </a:rPr>
              <a:t>познавательные универсальные учебные действия;</a:t>
            </a:r>
            <a:endParaRPr lang="ru-RU" sz="1800" b="0" i="0" u="none" strike="noStrike" baseline="0" dirty="0">
              <a:latin typeface="+mj-lt"/>
            </a:endParaRPr>
          </a:p>
          <a:p>
            <a:pPr marL="0" indent="0">
              <a:buNone/>
            </a:pPr>
            <a:r>
              <a:rPr lang="ru-RU" sz="1800" b="1" i="0" u="none" strike="noStrike" baseline="0" dirty="0">
                <a:latin typeface="+mj-lt"/>
              </a:rPr>
              <a:t>регулятивные универсальные учебные действия.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5965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endParaRPr lang="ru-RU" altLang="en-US"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lvl="0">
              <a:defRPr/>
            </a:pPr>
            <a:endParaRPr lang="ru-RU" alt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110" y="983041"/>
            <a:ext cx="10146891" cy="47089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600" indent="-285600">
              <a:buFont typeface="Arial"/>
              <a:buChar char="•"/>
              <a:defRPr/>
            </a:pPr>
            <a:r>
              <a:rPr sz="2000" b="1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Вступительная</a:t>
            </a: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и </a:t>
            </a:r>
            <a:r>
              <a:rPr sz="2000" b="1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заключительные</a:t>
            </a: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b="1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фразы</a:t>
            </a: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</a:t>
            </a:r>
            <a:endParaRPr lang="ru-RU" sz="2000" b="1" dirty="0">
              <a:solidFill>
                <a:srgbClr val="000000">
                  <a:alpha val="100000"/>
                </a:srgbClr>
              </a:solidFill>
              <a:latin typeface="+mj-lt"/>
            </a:endParaRPr>
          </a:p>
          <a:p>
            <a:pPr marL="285600" indent="-285600">
              <a:buFont typeface="Arial"/>
              <a:buChar char="•"/>
              <a:defRPr/>
            </a:pP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Самая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простая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вступительная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фраза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: I am going to give a talk about … +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тема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из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задания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.</a:t>
            </a:r>
          </a:p>
          <a:p>
            <a:pPr marL="285600" indent="-285600">
              <a:buFont typeface="Arial"/>
              <a:buChar char="•"/>
              <a:defRPr/>
            </a:pP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Самая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простая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заключительная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фраза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: That’s all that I wanted to say about … +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тема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из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задания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.</a:t>
            </a:r>
          </a:p>
          <a:p>
            <a:pPr lvl="0" algn="l">
              <a:defRPr/>
            </a:pP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Стара</a:t>
            </a:r>
            <a:r>
              <a:rPr lang="ru-RU"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ться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использовать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слова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из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пунктов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плана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,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чтобы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ответы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на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каждый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пункт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были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максимально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</a:t>
            </a:r>
            <a:r>
              <a:rPr sz="2000" dirty="0" err="1">
                <a:solidFill>
                  <a:srgbClr val="000000">
                    <a:alpha val="100000"/>
                  </a:srgbClr>
                </a:solidFill>
                <a:latin typeface="+mj-lt"/>
              </a:rPr>
              <a:t>точными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:</a:t>
            </a:r>
          </a:p>
          <a:p>
            <a:pPr marL="285600" indent="-285600">
              <a:buFont typeface="Arial"/>
              <a:buChar char="•"/>
              <a:defRPr/>
            </a:pP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why doing sport is very important for modern teenagers 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-&gt; I would like to say that </a:t>
            </a:r>
            <a:r>
              <a:rPr sz="2000" b="1" dirty="0">
                <a:solidFill>
                  <a:srgbClr val="FF0000"/>
                </a:solidFill>
                <a:latin typeface="+mj-lt"/>
              </a:rPr>
              <a:t>doing sport is very important for modern teenagers because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…</a:t>
            </a:r>
          </a:p>
          <a:p>
            <a:pPr marL="285600" indent="-285600">
              <a:buFont typeface="Arial"/>
              <a:buChar char="•"/>
              <a:defRPr/>
            </a:pP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what else besides sport young people do to keep fit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-&gt; Besides doing sports, </a:t>
            </a:r>
            <a:r>
              <a:rPr sz="2000" b="1" dirty="0">
                <a:solidFill>
                  <a:srgbClr val="FF0000"/>
                </a:solidFill>
                <a:latin typeface="+mj-lt"/>
              </a:rPr>
              <a:t>to keep fit modern young people</a:t>
            </a:r>
            <a:r>
              <a:rPr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try to eat a healthy, balanced diet.</a:t>
            </a:r>
          </a:p>
          <a:p>
            <a:pPr marL="285600" indent="-285600">
              <a:buFont typeface="Arial"/>
              <a:buChar char="•"/>
              <a:defRPr/>
            </a:pP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what </a:t>
            </a: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you enjoy doing in your free time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-&gt; </a:t>
            </a:r>
            <a:r>
              <a:rPr sz="2000" b="1" dirty="0">
                <a:solidFill>
                  <a:srgbClr val="FF0000"/>
                </a:solidFill>
                <a:latin typeface="+mj-lt"/>
              </a:rPr>
              <a:t>In my free time I enjoy playing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 volleyball, swimming, cycling, roller skating and dancing.</a:t>
            </a:r>
          </a:p>
          <a:p>
            <a:pPr marL="285600" indent="-285600">
              <a:buFont typeface="Arial"/>
              <a:buChar char="•"/>
              <a:defRPr/>
            </a:pP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what </a:t>
            </a:r>
            <a:r>
              <a:rPr sz="2000" b="1" dirty="0">
                <a:solidFill>
                  <a:srgbClr val="000000">
                    <a:alpha val="100000"/>
                  </a:srgbClr>
                </a:solidFill>
                <a:latin typeface="+mj-lt"/>
              </a:rPr>
              <a:t>your attitude to doing sports activities is 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-&gt; For me, </a:t>
            </a:r>
            <a:r>
              <a:rPr sz="2000" b="1" dirty="0">
                <a:solidFill>
                  <a:srgbClr val="FF0000"/>
                </a:solidFill>
                <a:latin typeface="+mj-lt"/>
              </a:rPr>
              <a:t>doing sports is very important.</a:t>
            </a:r>
            <a:r>
              <a:rPr sz="2000" dirty="0">
                <a:solidFill>
                  <a:srgbClr val="000000">
                    <a:alpha val="100000"/>
                  </a:srgbClr>
                </a:solidFill>
                <a:latin typeface="+mj-lt"/>
              </a:rPr>
              <a:t> I think that …</a:t>
            </a:r>
            <a:endParaRPr lang="ru-RU" sz="2000" dirty="0">
              <a:solidFill>
                <a:srgbClr val="000000">
                  <a:alpha val="100000"/>
                </a:srgbClr>
              </a:solidFill>
              <a:latin typeface="+mj-lt"/>
            </a:endParaRPr>
          </a:p>
          <a:p>
            <a:pPr>
              <a:defRPr/>
            </a:pPr>
            <a:endParaRPr lang="ru-RU" sz="2000" dirty="0">
              <a:solidFill>
                <a:srgbClr val="000000">
                  <a:alpha val="100000"/>
                </a:srgb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757084" y="791999"/>
            <a:ext cx="10205884" cy="504836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ЗАДАНИЕ 3. ТЕМАТИЧЕСКОЕ МОНОЛОГИЧЕСКОЕ ВЫСКАЗЫВАНИЕ 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ru-RU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  <a:ea typeface="Microsoft YaHei"/>
            </a:endParaRPr>
          </a:p>
          <a:p>
            <a:pPr>
              <a:lnSpc>
                <a:spcPct val="100000"/>
              </a:lnSpc>
            </a:pPr>
            <a:endParaRPr lang="ru-RU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Оценивается по трем критериям: </a:t>
            </a:r>
            <a:endParaRPr dirty="0"/>
          </a:p>
          <a:p>
            <a:pPr>
              <a:lnSpc>
                <a:spcPct val="100000"/>
              </a:lnSpc>
            </a:pPr>
            <a:endParaRPr lang="ru-RU" dirty="0"/>
          </a:p>
          <a:p>
            <a:pPr>
              <a:lnSpc>
                <a:spcPct val="100000"/>
              </a:lnSpc>
            </a:pPr>
            <a:endParaRPr lang="ru-RU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1) решение коммуникативной задачи (максимальный балл – 3);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2) организация высказывания (максимальный балл – 2);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ndara"/>
                <a:ea typeface="Microsoft YaHei"/>
              </a:rPr>
              <a:t>3) языковое оформление речи (максимальный балл – 2).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2"/>
          <p:cNvPicPr/>
          <p:nvPr/>
        </p:nvPicPr>
        <p:blipFill>
          <a:blip r:embed="rId2"/>
          <a:stretch/>
        </p:blipFill>
        <p:spPr>
          <a:xfrm>
            <a:off x="1524000" y="357120"/>
            <a:ext cx="4683600" cy="5214600"/>
          </a:xfrm>
          <a:prstGeom prst="rect">
            <a:avLst/>
          </a:prstGeom>
          <a:ln w="9360">
            <a:noFill/>
          </a:ln>
        </p:spPr>
      </p:pic>
      <p:pic>
        <p:nvPicPr>
          <p:cNvPr id="118" name="Picture 3"/>
          <p:cNvPicPr/>
          <p:nvPr/>
        </p:nvPicPr>
        <p:blipFill>
          <a:blip r:embed="rId3"/>
          <a:stretch/>
        </p:blipFill>
        <p:spPr>
          <a:xfrm>
            <a:off x="6163320" y="428760"/>
            <a:ext cx="4504320" cy="47858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048D1-B0CE-935E-74DC-9970B783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по письменной речи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7B171D-4EE0-6B7F-CD30-FBDF0083F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1825625"/>
            <a:ext cx="11198941" cy="4351338"/>
          </a:xfrm>
        </p:spPr>
        <p:txBody>
          <a:bodyPr/>
          <a:lstStyle/>
          <a:p>
            <a:pPr eaLnBrk="1" latinLnBrk="1" hangingPunct="1">
              <a:spcBef>
                <a:spcPct val="3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В </a:t>
            </a:r>
            <a:r>
              <a:rPr lang="ru-RU" altLang="ru-RU" sz="2800" b="1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задании 35 </a:t>
            </a:r>
            <a: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необходимо написать личное (электронное) письмо в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ответ на электронное письмо друга по переписке. </a:t>
            </a:r>
          </a:p>
          <a:p>
            <a:pPr eaLnBrk="1" latinLnBrk="1" hangingPunct="1">
              <a:spcBef>
                <a:spcPct val="3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Максимальное количество баллов за выполнение задания 35 –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</a:br>
            <a:r>
              <a:rPr lang="ru-RU" altLang="ru-RU" sz="2800" b="1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10 баллов</a:t>
            </a:r>
            <a:r>
              <a:rPr lang="ru-RU" altLang="ru-RU" sz="2800" dirty="0">
                <a:solidFill>
                  <a:srgbClr val="000000"/>
                </a:solidFill>
                <a:latin typeface="+mj-lt"/>
                <a:cs typeface="DejaVu Sans" pitchFamily="32" charset="0"/>
              </a:rPr>
              <a:t>.</a:t>
            </a:r>
          </a:p>
          <a:p>
            <a:pPr eaLnBrk="1" latinLnBrk="1" hangingPunct="1">
              <a:spcBef>
                <a:spcPct val="3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Рекомендуемое время выполнения задания по письму – </a:t>
            </a: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30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минут.</a:t>
            </a:r>
          </a:p>
          <a:p>
            <a:pPr eaLnBrk="1" latinLnBrk="1" hangingPunct="1">
              <a:spcBef>
                <a:spcPct val="3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Объем </a:t>
            </a: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100–120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слов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46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58869-543D-146A-E578-504CB8C1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EA718-8C74-850A-9B30-A9039A67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"/>
              </a:spcBef>
              <a:buClr>
                <a:srgbClr val="000000"/>
              </a:buClr>
              <a:buFontTx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+mj-lt"/>
                <a:ea typeface="굴림" panose="020B0600000101010101" pitchFamily="34" charset="-127"/>
              </a:rPr>
              <a:t>Для объективности оценивания задания 35  были разработаны единые критерии оценивания. Написанное личное письмо учащегося оценивается по следующим критериям: </a:t>
            </a:r>
          </a:p>
          <a:p>
            <a:pPr eaLnBrk="1" hangingPunct="1">
              <a:lnSpc>
                <a:spcPct val="90000"/>
              </a:lnSpc>
              <a:spcBef>
                <a:spcPct val="7000"/>
              </a:spcBef>
              <a:buClr>
                <a:srgbClr val="000000"/>
              </a:buClr>
              <a:buFontTx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+mj-lt"/>
                <a:ea typeface="굴림" panose="020B0600000101010101" pitchFamily="34" charset="-127"/>
              </a:rPr>
              <a:t>решение коммуникативной задачи (К1),</a:t>
            </a:r>
          </a:p>
          <a:p>
            <a:pPr eaLnBrk="1" hangingPunct="1">
              <a:lnSpc>
                <a:spcPct val="90000"/>
              </a:lnSpc>
              <a:spcBef>
                <a:spcPct val="7000"/>
              </a:spcBef>
              <a:buClr>
                <a:srgbClr val="000000"/>
              </a:buClr>
              <a:buFontTx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+mj-lt"/>
                <a:ea typeface="굴림" panose="020B0600000101010101" pitchFamily="34" charset="-127"/>
              </a:rPr>
              <a:t> организация текста (К2), </a:t>
            </a:r>
          </a:p>
          <a:p>
            <a:pPr eaLnBrk="1" hangingPunct="1">
              <a:lnSpc>
                <a:spcPct val="90000"/>
              </a:lnSpc>
              <a:spcBef>
                <a:spcPct val="7000"/>
              </a:spcBef>
              <a:buClr>
                <a:srgbClr val="000000"/>
              </a:buClr>
              <a:buFontTx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+mj-lt"/>
                <a:ea typeface="굴림" panose="020B0600000101010101" pitchFamily="34" charset="-127"/>
              </a:rPr>
              <a:t>лексико-грамматическое оформление текста (К3) </a:t>
            </a:r>
          </a:p>
          <a:p>
            <a:pPr eaLnBrk="1" hangingPunct="1">
              <a:lnSpc>
                <a:spcPct val="90000"/>
              </a:lnSpc>
              <a:spcBef>
                <a:spcPct val="7000"/>
              </a:spcBef>
              <a:buClr>
                <a:srgbClr val="000000"/>
              </a:buClr>
              <a:buFontTx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+mj-lt"/>
                <a:ea typeface="굴림" panose="020B0600000101010101" pitchFamily="34" charset="-127"/>
              </a:rPr>
              <a:t>орфография и пунктуация (К4).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31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5567C-24D2-789A-0402-8BA79A18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Объем письма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6D9613-E8C7-72C3-0E4E-DA37AF8E6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987" y="150244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Объем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- считаются все слова, начиная с первого слова (обращения) по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последнее, включая вспомогательные глаголы, предлоги, артикли,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частицы.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+mj-lt"/>
              </a:rPr>
              <a:t>При этом: 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– стяженные (краткие) формы (например,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I’ve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it’s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doesn’t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wasn’t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)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считаются как одно слово;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– числительные, выраженные цифрами (например, 5, 29, 2011, 123204),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считаются как одно слово; 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– числительные, выраженные словами (например,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twenty-one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), </a:t>
            </a:r>
            <a:br>
              <a:rPr lang="ru-RU" altLang="ru-RU" sz="2800" dirty="0">
                <a:solidFill>
                  <a:srgbClr val="000000"/>
                </a:solidFill>
                <a:latin typeface="+mj-lt"/>
              </a:rPr>
            </a:b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считаются как одно слово; 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– сложные слова (например, English-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speaking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) считаются как одно слово; </a:t>
            </a:r>
          </a:p>
          <a:p>
            <a:pPr eaLnBrk="1" latin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 – сокращения (например, UK,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e-mail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altLang="ru-RU" sz="2800" dirty="0" err="1">
                <a:solidFill>
                  <a:srgbClr val="000000"/>
                </a:solidFill>
                <a:latin typeface="+mj-lt"/>
              </a:rPr>
              <a:t>sms</a:t>
            </a:r>
            <a:r>
              <a:rPr lang="ru-RU" altLang="ru-RU" sz="2800" dirty="0">
                <a:solidFill>
                  <a:srgbClr val="000000"/>
                </a:solidFill>
                <a:latin typeface="+mj-lt"/>
              </a:rPr>
              <a:t>, TV) считаются как одно слово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730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7C6AA-4596-B8DE-36F7-ABADF43F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Объем письма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A6C8A9-9B20-D3D0-E97C-5B89B38C1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0160" lvl="0" indent="0">
              <a:lnSpc>
                <a:spcPct val="100000"/>
              </a:lnSpc>
              <a:buClr>
                <a:srgbClr val="B58B80"/>
              </a:buClr>
              <a:buNone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Объем письма, обозначенный в задании: </a:t>
            </a:r>
          </a:p>
          <a:p>
            <a:pPr marL="110160" lvl="0" indent="0">
              <a:lnSpc>
                <a:spcPct val="100000"/>
              </a:lnSpc>
              <a:buClr>
                <a:srgbClr val="B58B80"/>
              </a:buClr>
              <a:buNone/>
              <a:defRPr/>
            </a:pP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100-120 слов с допустимой 10% погрешностью: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Если объем письма менее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90 слов ( 89 слов и &lt; ), то задание оценивается в 0 баллов. </a:t>
            </a:r>
          </a:p>
          <a:p>
            <a:pPr marL="365760" lvl="0" indent="-255600">
              <a:lnSpc>
                <a:spcPct val="100000"/>
              </a:lnSpc>
              <a:buClr>
                <a:srgbClr val="B58B80"/>
              </a:buClr>
              <a:buFont typeface="Georgia"/>
              <a:buChar char="•"/>
              <a:defRPr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Если объем более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132 слов (133 слова и &gt;), то проверке подлежат только 120 слов с соответствующей оценкой по решению коммуникативной задачи.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086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3918</Words>
  <Application>Microsoft Office PowerPoint</Application>
  <PresentationFormat>Широкоэкранный</PresentationFormat>
  <Paragraphs>385</Paragraphs>
  <Slides>52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2" baseType="lpstr">
      <vt:lpstr>Arial</vt:lpstr>
      <vt:lpstr>Calibri</vt:lpstr>
      <vt:lpstr>Calibri Light</vt:lpstr>
      <vt:lpstr>Candara</vt:lpstr>
      <vt:lpstr>Georgia</vt:lpstr>
      <vt:lpstr>Times New Roman</vt:lpstr>
      <vt:lpstr>TimesNewRoman;Italic</vt:lpstr>
      <vt:lpstr>Trebuchet MS</vt:lpstr>
      <vt:lpstr>Wingdings</vt:lpstr>
      <vt:lpstr>Тема Office</vt:lpstr>
      <vt:lpstr>    Подготовка к ОГЭ по английскому языку: особенности заданий с развернутым ответом</vt:lpstr>
      <vt:lpstr>Рекомендуемая шкала пересчета первичного балла в отметку по пятибалльной шкале </vt:lpstr>
      <vt:lpstr>Распределение заданий по уровням сложности</vt:lpstr>
      <vt:lpstr>Кодификатор ОГЭ</vt:lpstr>
      <vt:lpstr>Задание 35 – личное электронное письмо</vt:lpstr>
      <vt:lpstr>Задание по письменной речи</vt:lpstr>
      <vt:lpstr>Презентация PowerPoint</vt:lpstr>
      <vt:lpstr>Объем письма</vt:lpstr>
      <vt:lpstr>Объем письма</vt:lpstr>
      <vt:lpstr>Объем письма</vt:lpstr>
      <vt:lpstr>Объем письма</vt:lpstr>
      <vt:lpstr>???</vt:lpstr>
      <vt:lpstr>Презентация PowerPoint</vt:lpstr>
      <vt:lpstr>Личное электронное письмо должно содержать:</vt:lpstr>
      <vt:lpstr>Личное электронное письмо должно содержать:</vt:lpstr>
      <vt:lpstr>Личное электронное письмо должно содержать:</vt:lpstr>
      <vt:lpstr>Презентация PowerPoint</vt:lpstr>
      <vt:lpstr>РКЗ</vt:lpstr>
      <vt:lpstr>РКЗ  Аспекты 1-3 (ответы на вопросы)</vt:lpstr>
      <vt:lpstr>Презентация PowerPoint</vt:lpstr>
      <vt:lpstr>Владение тематическим содержанием речи: ответы на вопросы друга</vt:lpstr>
      <vt:lpstr>Владение тематическим содержанием речи: ответы на вопросы друга</vt:lpstr>
      <vt:lpstr>Владение тематическим содержанием речи: ответы на вопросы друга</vt:lpstr>
      <vt:lpstr>Владение тематическим содержанием речи: ответы на вопросы друга</vt:lpstr>
      <vt:lpstr>Владение тематическим содержанием речи: ответы на вопросы друга</vt:lpstr>
      <vt:lpstr>Аспекты 4-5 РКЗ</vt:lpstr>
      <vt:lpstr>Аспекты 4-5 РКЗ</vt:lpstr>
      <vt:lpstr>Организация текста</vt:lpstr>
      <vt:lpstr>Организация текста</vt:lpstr>
      <vt:lpstr>Организация текста: деление на абзацы</vt:lpstr>
      <vt:lpstr>Типичные ошибки в ОТ</vt:lpstr>
      <vt:lpstr>Лексико-грамматическое оформление текста</vt:lpstr>
      <vt:lpstr>Орфография и пунктуация</vt:lpstr>
      <vt:lpstr>Орфография и пунктуация</vt:lpstr>
      <vt:lpstr>Презентация PowerPoint</vt:lpstr>
      <vt:lpstr>Задание 1 Чтение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Типичные ошибки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Арсений Казаков</dc:creator>
  <cp:lastModifiedBy>Арсений Казаков</cp:lastModifiedBy>
  <cp:revision>6</cp:revision>
  <cp:lastPrinted>2025-03-19T20:53:05Z</cp:lastPrinted>
  <dcterms:created xsi:type="dcterms:W3CDTF">2025-03-18T20:10:53Z</dcterms:created>
  <dcterms:modified xsi:type="dcterms:W3CDTF">2025-03-22T17:04:06Z</dcterms:modified>
</cp:coreProperties>
</file>