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75" r:id="rId2"/>
    <p:sldId id="257" r:id="rId3"/>
    <p:sldId id="258" r:id="rId4"/>
    <p:sldId id="259" r:id="rId5"/>
    <p:sldId id="260" r:id="rId6"/>
    <p:sldId id="276" r:id="rId7"/>
    <p:sldId id="261" r:id="rId8"/>
    <p:sldId id="264" r:id="rId9"/>
    <p:sldId id="262" r:id="rId10"/>
    <p:sldId id="263" r:id="rId11"/>
    <p:sldId id="268" r:id="rId12"/>
    <p:sldId id="274" r:id="rId13"/>
    <p:sldId id="273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1AE27-FDDE-4206-8C19-D7031943BB6E}" v="177" dt="2024-03-13T15:17:10.709"/>
    <p1510:client id="{F835DF7F-7530-4F2A-A66B-4E4824C93F1F}" v="430" dt="2024-03-13T14:48:00.656"/>
    <p1510:client id="{29C23342-8763-4368-9084-4BC9D418ABF9}" v="214" dt="2024-03-13T12:17:49.967"/>
    <p1510:client id="{42111A65-E920-4864-8270-A47684721C69}" v="18" dt="2024-03-13T12:21:14.766"/>
    <p1510:client id="{64B1B869-59E6-4D8F-BA1C-5B6DF0B8A665}" v="103" dt="2024-03-13T13:32:07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61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347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5631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06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97379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6441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32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84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560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21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677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6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297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99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92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30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3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tmatroskin1960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ukatv.ru/tags/buduschee_uzhe_zdes" TargetMode="External"/><Relationship Id="rId7" Type="http://schemas.openxmlformats.org/officeDocument/2006/relationships/hyperlink" Target="https://rutube.ru/video/c7bc33537ea9c16b1046f912b756149c/" TargetMode="External"/><Relationship Id="rId2" Type="http://schemas.openxmlformats.org/officeDocument/2006/relationships/hyperlink" Target="https://&#1092;&#1080;&#1079;&#1080;&#1082;&#1072;&#1076;&#1083;&#1103;&#1074;&#1089;&#1077;&#1093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getaclassphy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76;&#1086;&#1082;&#1083;&#1072;&#1076;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10" y="1302982"/>
            <a:ext cx="11360726" cy="24218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проектная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как один из критериев оценки уровня сформированности естественнонаучной грамотности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2918" y="3724834"/>
            <a:ext cx="5641694" cy="2205319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Бабанина Наталья Анатольевна, 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учитель физики МБОУ «СОШ №15», </a:t>
            </a:r>
            <a:r>
              <a:rPr lang="ru-RU" b="1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заслуженный учитель Российской Федерации</a:t>
            </a:r>
            <a:r>
              <a:rPr lang="ru-RU" b="1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  г. Славгород, Алтайский край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catmatroskin1960@mail.ru</a:t>
            </a:r>
            <a:endParaRPr lang="ru-RU" b="1" dirty="0">
              <a:solidFill>
                <a:schemeClr val="tx1"/>
              </a:solidFill>
              <a:latin typeface="Times New Roman"/>
              <a:cs typeface="Times New Roman"/>
              <a:hlinkClick r:id="" action="ppaction://noaction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9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4E4571-0FF2-84DC-207E-2296274E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EB9C309-E90B-2400-62B3-931E95C7D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137" y="473813"/>
            <a:ext cx="11514329" cy="625717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0B27A5-9118-8EB5-3673-435A5FC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0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2C051E-A3EC-7364-5001-1945507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870" y="365125"/>
            <a:ext cx="7769309" cy="108908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Обобщающий урок, защита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E1D7AC-8CEE-834C-2BCD-0E5651D80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196"/>
            <a:ext cx="5693229" cy="443204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sz="3200" dirty="0">
                <a:latin typeface="Times New Roman"/>
                <a:cs typeface="Times New Roman"/>
                <a:sym typeface="Wingdings 3"/>
              </a:rPr>
              <a:t>1</a:t>
            </a:r>
            <a:r>
              <a:rPr lang="ru-RU" sz="3200" dirty="0">
                <a:solidFill>
                  <a:srgbClr val="A53010"/>
                </a:solidFill>
                <a:sym typeface="Wingdings 3"/>
              </a:rPr>
              <a:t>.</a:t>
            </a:r>
            <a:r>
              <a:rPr lang="ru-RU" sz="3200" dirty="0">
                <a:latin typeface="Times New Roman"/>
                <a:cs typeface="Times New Roman"/>
              </a:rPr>
              <a:t>Распределение обязанностей.</a:t>
            </a:r>
          </a:p>
          <a:p>
            <a:r>
              <a:rPr lang="ru-RU" sz="3200" dirty="0">
                <a:latin typeface="Times New Roman"/>
                <a:cs typeface="Times New Roman"/>
              </a:rPr>
              <a:t>( ученый, журналист, экспериментатор, аналитик, дизайнер)</a:t>
            </a:r>
            <a:endParaRPr lang="ru-RU" dirty="0"/>
          </a:p>
          <a:p>
            <a:r>
              <a:rPr lang="ru-RU" sz="3200" dirty="0">
                <a:latin typeface="Times New Roman"/>
                <a:cs typeface="Times New Roman"/>
              </a:rPr>
              <a:t>2. Поиск информации</a:t>
            </a:r>
            <a:endParaRPr lang="ru-RU" dirty="0"/>
          </a:p>
          <a:p>
            <a:r>
              <a:rPr lang="ru-RU" sz="3200" dirty="0">
                <a:latin typeface="Times New Roman"/>
                <a:cs typeface="Times New Roman"/>
              </a:rPr>
              <a:t>3. Планирование и выполнение эксперимента</a:t>
            </a:r>
            <a:endParaRPr lang="ru-RU" dirty="0"/>
          </a:p>
          <a:p>
            <a:r>
              <a:rPr lang="ru-RU" sz="3200" dirty="0">
                <a:latin typeface="Times New Roman"/>
                <a:cs typeface="Times New Roman"/>
              </a:rPr>
              <a:t>4. Защита проекта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87EA6E-804B-F751-76F1-107DB19B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7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8787" y="4770048"/>
            <a:ext cx="5080708" cy="1669884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физикадлявсех.рф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https://naukatv.ru/tags/buduschee_uzhe_zdes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8" y="2344076"/>
            <a:ext cx="6040155" cy="387984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97275" y="6041363"/>
            <a:ext cx="614995" cy="365125"/>
          </a:xfrm>
        </p:spPr>
        <p:txBody>
          <a:bodyPr/>
          <a:lstStyle/>
          <a:p>
            <a:fld id="{00000000-1234-1234-1234-123412341234}" type="slidenum">
              <a:rPr lang="ru" sz="1867">
                <a:solidFill>
                  <a:schemeClr val="tx1"/>
                </a:solidFill>
              </a:rPr>
              <a:pPr/>
              <a:t>12</a:t>
            </a:fld>
            <a:endParaRPr lang="ru" sz="1867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078" y="137810"/>
            <a:ext cx="7074170" cy="4212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2945" y="470524"/>
            <a:ext cx="4236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https://www.youtube.com/@getaclassphys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https://rutube.ru/video/c7bc33537ea9c16b1046f912b756149c/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6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13</a:t>
            </a:fld>
            <a:endParaRPr lang="en-US"/>
          </a:p>
        </p:txBody>
      </p:sp>
      <p:pic>
        <p:nvPicPr>
          <p:cNvPr id="6" name="Рисунок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155" y="300618"/>
            <a:ext cx="8309384" cy="45581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190" y="2863893"/>
            <a:ext cx="6740462" cy="36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D0A9C-06F6-8FC2-0824-8020F5346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86" y="282528"/>
            <a:ext cx="8741435" cy="108521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Будь креативным!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3A5A1C-68F4-153F-376E-94027E4C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14</a:t>
            </a:fld>
            <a:endParaRPr lang="en-US"/>
          </a:p>
        </p:txBody>
      </p:sp>
      <p:pic>
        <p:nvPicPr>
          <p:cNvPr id="5" name="Рисунок 4" descr="Изображение выглядит как обувь, палец ноги, человек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xmlns="" id="{437DC0FA-8350-258E-E928-3E0FB2153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568" y="1561183"/>
            <a:ext cx="6886754" cy="51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EAC590-5710-F821-0D4E-CF971469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91F9229-965A-9662-324E-7DBD34F26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500" y="0"/>
            <a:ext cx="10634018" cy="6727447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D43873-A53D-06BF-657C-A0E55AED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72" y="6173899"/>
            <a:ext cx="264017" cy="429519"/>
          </a:xfrm>
        </p:spPr>
        <p:txBody>
          <a:bodyPr/>
          <a:lstStyle/>
          <a:p>
            <a:fld id="{4854181D-6920-4594-9A5D-6CE56DC9F8B2}" type="slidenum">
              <a:rPr lang="en-US" sz="1400" b="1" dirty="0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6212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текст, снимок экрана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D1D84-B651-A321-4B02-CFBB9D378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10" y="181903"/>
            <a:ext cx="10195032" cy="634627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1E53A9C-C64E-5993-CD79-ABCE152C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741" y="6345618"/>
            <a:ext cx="2743200" cy="365125"/>
          </a:xfrm>
        </p:spPr>
        <p:txBody>
          <a:bodyPr/>
          <a:lstStyle/>
          <a:p>
            <a:fld id="{4854181D-6920-4594-9A5D-6CE56DC9F8B2}" type="slidenum">
              <a:rPr lang="en-US" sz="1600" b="1" dirty="0" smtClean="0"/>
              <a:t>3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3742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6423F-D946-6E9E-CD59-61F12657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- учимся жизни</a:t>
            </a:r>
          </a:p>
        </p:txBody>
      </p:sp>
      <p:pic>
        <p:nvPicPr>
          <p:cNvPr id="5" name="Объект 4" descr="Изображение выглядит как текст, снимок экран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17A750C-1638-B62E-DE32-E67A046E1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686" y="1152907"/>
            <a:ext cx="8592627" cy="532195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6D5E2C-EC6C-2032-93AF-58F1B13A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9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367C9-10D1-357E-35F6-2EC0B13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023" y="512462"/>
            <a:ext cx="10193033" cy="128089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/>
                <a:ea typeface="+mj-lt"/>
                <a:cs typeface="+mj-lt"/>
              </a:rPr>
              <a:t>ФГОС и функциональная грамотность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2CDA7E-0123-0D85-D300-DCD83BE6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500" y="1583358"/>
            <a:ext cx="9470893" cy="45908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ru-RU" sz="3200" dirty="0">
                <a:latin typeface="Times New Roman"/>
                <a:ea typeface="+mn-lt"/>
                <a:cs typeface="+mn-lt"/>
              </a:rPr>
              <a:t>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дальнейшему успешному образованию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F5EDEB-2342-0933-CD68-9F75918A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3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5FEFB-9C7D-5231-B131-0AB0D309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dirty="0">
                <a:solidFill>
                  <a:srgbClr val="262626"/>
                </a:solidFill>
                <a:latin typeface="Times New Roman"/>
                <a:cs typeface="Times New Roman"/>
              </a:rPr>
              <a:t>Особенность инструментария формирования функциональной грамотности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7260F1-1F36-4316-7A12-3A1F6201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341" y="2133600"/>
            <a:ext cx="10623177" cy="409238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ru-RU" sz="2000" dirty="0">
                <a:solidFill>
                  <a:srgbClr val="A53010"/>
                </a:solidFill>
                <a:latin typeface="Century Gothic"/>
                <a:sym typeface="Wingdings 3"/>
              </a:rPr>
              <a:t>´</a:t>
            </a:r>
            <a:r>
              <a:rPr lang="ru-RU" sz="4600" dirty="0">
                <a:solidFill>
                  <a:srgbClr val="000000"/>
                </a:solidFill>
                <a:latin typeface="Times New Roman"/>
                <a:cs typeface="Times New Roman"/>
              </a:rPr>
              <a:t>Учение в общении или учебное сотрудничество.</a:t>
            </a:r>
            <a:endParaRPr lang="ru-RU" sz="4600" dirty="0">
              <a:solidFill>
                <a:srgbClr val="262626"/>
              </a:solidFill>
              <a:latin typeface="Century Gothic"/>
            </a:endParaRPr>
          </a:p>
          <a:p>
            <a:r>
              <a:rPr lang="ru-RU" sz="4600" dirty="0">
                <a:solidFill>
                  <a:srgbClr val="A53010"/>
                </a:solidFill>
                <a:latin typeface="Century Gothic"/>
                <a:sym typeface="Wingdings 3"/>
              </a:rPr>
              <a:t>´</a:t>
            </a:r>
            <a:r>
              <a:rPr lang="ru-RU" sz="4600" dirty="0">
                <a:solidFill>
                  <a:srgbClr val="000000"/>
                </a:solidFill>
                <a:latin typeface="Times New Roman"/>
                <a:cs typeface="Times New Roman"/>
              </a:rPr>
              <a:t>Оценочная самостоятельность школьников, самоконтроль и взаимопроверка.  </a:t>
            </a:r>
            <a:endParaRPr lang="ru-RU" sz="4600" dirty="0"/>
          </a:p>
          <a:p>
            <a:r>
              <a:rPr lang="ru-RU" sz="4600" dirty="0">
                <a:solidFill>
                  <a:srgbClr val="A53010"/>
                </a:solidFill>
                <a:latin typeface="Century Gothic"/>
                <a:sym typeface="Wingdings 3"/>
              </a:rPr>
              <a:t>´</a:t>
            </a:r>
            <a:r>
              <a:rPr lang="ru-RU" sz="4600" dirty="0">
                <a:solidFill>
                  <a:srgbClr val="000000"/>
                </a:solidFill>
                <a:latin typeface="Times New Roman"/>
                <a:cs typeface="Times New Roman"/>
              </a:rPr>
              <a:t>Приобретение опыта успешной деятельности, решения проблем, принятия решений, позитивного поведения в реальной жизни</a:t>
            </a:r>
            <a:endParaRPr lang="ru-RU" sz="4600" dirty="0"/>
          </a:p>
          <a:p>
            <a:r>
              <a:rPr lang="ru-RU" sz="4600" dirty="0">
                <a:solidFill>
                  <a:srgbClr val="A53010"/>
                </a:solidFill>
                <a:latin typeface="Century Gothic"/>
                <a:sym typeface="Wingdings 3"/>
              </a:rPr>
              <a:t>´</a:t>
            </a:r>
            <a:r>
              <a:rPr lang="ru-RU" sz="4600" dirty="0">
                <a:solidFill>
                  <a:srgbClr val="000000"/>
                </a:solidFill>
                <a:latin typeface="Times New Roman"/>
                <a:cs typeface="Times New Roman"/>
              </a:rPr>
              <a:t>Актуализация предметных знаний и жизненного опыта учащихся для решения практических, личностно значимых задач. Когда решается контекстная и ситуативная задача, ученики ощущают значимость проделанной работы, появляется желание учиться.  Это является одним из важнейших аспектов при формировании функциональной грамотности. </a:t>
            </a:r>
            <a:endParaRPr lang="ru-RU" sz="4600" dirty="0"/>
          </a:p>
          <a:p>
            <a:endParaRPr lang="ru-RU" sz="2400" dirty="0">
              <a:solidFill>
                <a:srgbClr val="262626"/>
              </a:solidFill>
              <a:latin typeface="Century Gothic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C6E0596-5764-772C-9AE2-B75031B3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8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D0CD2-2564-E2AA-60CE-7D3F99014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     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на креативное мышление 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DF22C23-2691-EEA2-6009-BF3EFE474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4300"/>
            <a:ext cx="3581236" cy="104725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способы использования воздушного шарика</a:t>
            </a:r>
          </a:p>
        </p:txBody>
      </p:sp>
      <p:pic>
        <p:nvPicPr>
          <p:cNvPr id="3" name="Объект 2" descr="Изображение выглядит как небо, шар, на открытом воздухе, Товары для праздников&#10;&#10;Автоматически созданное описание">
            <a:extLst>
              <a:ext uri="{FF2B5EF4-FFF2-40B4-BE49-F238E27FC236}">
                <a16:creationId xmlns:a16="http://schemas.microsoft.com/office/drawing/2014/main" xmlns="" id="{DD0BE020-B61A-3CDA-B178-3A604A8347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6080" y="1551780"/>
            <a:ext cx="7314542" cy="5052518"/>
          </a:xfrm>
        </p:spPr>
      </p:pic>
      <p:pic>
        <p:nvPicPr>
          <p:cNvPr id="8" name="Объект 7" descr="Воздушные шарики смайлики 12&quot;/30 см. - Волшебный Дом">
            <a:extLst>
              <a:ext uri="{FF2B5EF4-FFF2-40B4-BE49-F238E27FC236}">
                <a16:creationId xmlns:a16="http://schemas.microsoft.com/office/drawing/2014/main" xmlns="" id="{A9C609DD-2B9D-66AE-7183-3A2D8D75ED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0916" y="2727428"/>
            <a:ext cx="3684588" cy="368458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6CE799-ADC7-464C-5B85-B27AF9E4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8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C6327-9D78-F509-94A8-D64125FCD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1423" y="305934"/>
            <a:ext cx="6666219" cy="1054101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/>
                <a:cs typeface="Times New Roman"/>
              </a:rPr>
              <a:t>Виды мышления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67047A3C-1127-90DD-90F3-2E99D2BA1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62F9E6-74A9-00F8-7D1C-8A1396D4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8</a:t>
            </a:fld>
            <a:endParaRPr lang="ru-RU"/>
          </a:p>
        </p:txBody>
      </p:sp>
      <p:pic>
        <p:nvPicPr>
          <p:cNvPr id="5" name="Объект 4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EF569FD0-4B55-5F78-C2EC-D82CAE4105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2107" y="1518118"/>
            <a:ext cx="11587163" cy="4811712"/>
          </a:xfrm>
        </p:spPr>
      </p:pic>
    </p:spTree>
    <p:extLst>
      <p:ext uri="{BB962C8B-B14F-4D97-AF65-F5344CB8AC3E}">
        <p14:creationId xmlns:p14="http://schemas.microsoft.com/office/powerpoint/2010/main" val="203470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CB83A-6148-C823-3C7E-E61847F2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2B48AC4-00AB-23ED-82FA-A76CB7965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22" y="229054"/>
            <a:ext cx="11425641" cy="649969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466A29E-7CD0-26E9-4295-82439E2A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756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144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 Успешная проектная деятельность учащихся как один из критериев оценки уровня сформированности естественнонаучной грамотности</vt:lpstr>
      <vt:lpstr>Презентация PowerPoint</vt:lpstr>
      <vt:lpstr>Презентация PowerPoint</vt:lpstr>
      <vt:lpstr>Функциональная грамотность - учимся жизни</vt:lpstr>
      <vt:lpstr>ФГОС и функциональная грамотность</vt:lpstr>
      <vt:lpstr>Особенность инструментария формирования функциональной грамотности</vt:lpstr>
      <vt:lpstr>       Тест на креативное мышление </vt:lpstr>
      <vt:lpstr>Виды мышления</vt:lpstr>
      <vt:lpstr>Презентация PowerPoint</vt:lpstr>
      <vt:lpstr>Презентация PowerPoint</vt:lpstr>
      <vt:lpstr>Обобщающий урок, защита проектов</vt:lpstr>
      <vt:lpstr>https://физикадлявсех.рф https://naukatv.ru/tags/buduschee_uzhe_zdes     </vt:lpstr>
      <vt:lpstr>Презентация PowerPoint</vt:lpstr>
      <vt:lpstr>    Будь креативным!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Горбатова О.Н.</cp:lastModifiedBy>
  <cp:revision>388</cp:revision>
  <dcterms:created xsi:type="dcterms:W3CDTF">2024-03-13T12:01:43Z</dcterms:created>
  <dcterms:modified xsi:type="dcterms:W3CDTF">2025-04-01T05:28:10Z</dcterms:modified>
</cp:coreProperties>
</file>