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6553" y="177555"/>
            <a:ext cx="8915399" cy="3614406"/>
          </a:xfrm>
        </p:spPr>
        <p:txBody>
          <a:bodyPr>
            <a:normAutofit fontScale="90000"/>
          </a:bodyPr>
          <a:lstStyle/>
          <a:p>
            <a:r>
              <a:rPr lang="ru-RU" dirty="0"/>
              <a:t>Сообщество учителей ЕНД Бийского образовательного округа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800" dirty="0" smtClean="0"/>
              <a:t>        </a:t>
            </a:r>
            <a:r>
              <a:rPr lang="ru-RU" sz="2000" dirty="0"/>
              <a:t>Муниципальное методическое объединение учителей естественнонаучных дисциплин Бийского района Алтайского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491030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тема: Создание </a:t>
            </a:r>
            <a:r>
              <a:rPr lang="ru-RU" sz="2400" dirty="0"/>
              <a:t>условий для повышения профессиональной компетенции учителя ЕНД в условиях реализации ФГОС ООО и ФГОС СОО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250" y="2133600"/>
            <a:ext cx="7217546" cy="37776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Н</a:t>
            </a:r>
            <a:r>
              <a:rPr lang="ru-RU" b="1" dirty="0" smtClean="0"/>
              <a:t>аправление </a:t>
            </a:r>
            <a:endParaRPr lang="ru-RU" b="1" dirty="0"/>
          </a:p>
          <a:p>
            <a:r>
              <a:rPr lang="ru-RU" dirty="0"/>
              <a:t>Переход на ФГОС СОО. </a:t>
            </a:r>
          </a:p>
          <a:p>
            <a:r>
              <a:rPr lang="ru-RU" dirty="0"/>
              <a:t>Внедрение Профессионального стандарта педагога.</a:t>
            </a:r>
          </a:p>
          <a:p>
            <a:r>
              <a:rPr lang="ru-RU" dirty="0"/>
              <a:t>Эффективное использование сети Интернет и дистанционного обучения.</a:t>
            </a:r>
          </a:p>
          <a:p>
            <a:r>
              <a:rPr lang="ru-RU" dirty="0"/>
              <a:t>Экспериментальная деятельность учителей.</a:t>
            </a:r>
          </a:p>
          <a:p>
            <a:r>
              <a:rPr lang="ru-RU" dirty="0"/>
              <a:t>Участие в профессиональных конкурсах.</a:t>
            </a:r>
          </a:p>
          <a:p>
            <a:r>
              <a:rPr lang="ru-RU" dirty="0"/>
              <a:t>Повышение профессиональной компетентности педагогов</a:t>
            </a:r>
          </a:p>
          <a:p>
            <a:r>
              <a:rPr lang="ru-RU" dirty="0"/>
              <a:t>Подготовка к итоговой аттестации школьников в формате ЕГЭ, ОГЭ.</a:t>
            </a:r>
          </a:p>
          <a:p>
            <a:r>
              <a:rPr lang="ru-RU" dirty="0"/>
              <a:t>Диагностика и анализ результатов профессиональной деятельности педагогов.</a:t>
            </a:r>
          </a:p>
          <a:p>
            <a:r>
              <a:rPr lang="ru-RU" dirty="0"/>
              <a:t>Работа с одарёнными учащимися.</a:t>
            </a:r>
          </a:p>
          <a:p>
            <a:r>
              <a:rPr lang="ru-RU" dirty="0"/>
              <a:t>Работа с детьми ОВЗ.</a:t>
            </a:r>
          </a:p>
          <a:p>
            <a:r>
              <a:rPr lang="ru-RU" dirty="0"/>
              <a:t>Работа с молодыми педагогами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75830" y="1793289"/>
            <a:ext cx="2928782" cy="2656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6309" y="4289026"/>
            <a:ext cx="2155054" cy="24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96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537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/>
              <a:t>Чем щедрее мы делимся с</a:t>
            </a:r>
            <a:br>
              <a:rPr lang="ru-RU" sz="2200" dirty="0"/>
            </a:br>
            <a:r>
              <a:rPr lang="ru-RU" sz="2200" dirty="0"/>
              <a:t>окружающими, тем богаче</a:t>
            </a:r>
            <a:br>
              <a:rPr lang="ru-RU" sz="2200" dirty="0"/>
            </a:br>
            <a:r>
              <a:rPr lang="ru-RU" sz="2200" dirty="0"/>
              <a:t>становимся – эта простая истина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092" y="1677880"/>
            <a:ext cx="5113538" cy="423334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Формы работы методического объединения:</a:t>
            </a:r>
            <a:endParaRPr lang="ru-RU" dirty="0"/>
          </a:p>
          <a:p>
            <a:r>
              <a:rPr lang="ru-RU" dirty="0"/>
              <a:t>- самообразование педагогов;</a:t>
            </a:r>
          </a:p>
          <a:p>
            <a:r>
              <a:rPr lang="ru-RU" dirty="0"/>
              <a:t>- взаимопосещение уроков;</a:t>
            </a:r>
          </a:p>
          <a:p>
            <a:r>
              <a:rPr lang="ru-RU" dirty="0"/>
              <a:t>- курсовые мероприятия по изучению передового педагогического опыта;</a:t>
            </a:r>
          </a:p>
          <a:p>
            <a:r>
              <a:rPr lang="ru-RU" dirty="0"/>
              <a:t>- предметные недели;</a:t>
            </a:r>
          </a:p>
          <a:p>
            <a:r>
              <a:rPr lang="ru-RU" dirty="0"/>
              <a:t>- профессиональные конкурсы;</a:t>
            </a:r>
          </a:p>
          <a:p>
            <a:r>
              <a:rPr lang="ru-RU" dirty="0"/>
              <a:t>- научно-практические конференции.</a:t>
            </a:r>
          </a:p>
          <a:p>
            <a:r>
              <a:rPr lang="ru-RU" dirty="0"/>
              <a:t>Тренинги, семинары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68287" y="1597980"/>
            <a:ext cx="2414726" cy="19619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19565" y="3986071"/>
            <a:ext cx="3470321" cy="2441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44" y="1597979"/>
            <a:ext cx="3541342" cy="2299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4150" y="3963880"/>
            <a:ext cx="2902998" cy="241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06532"/>
            <a:ext cx="8911687" cy="1162975"/>
          </a:xfrm>
        </p:spPr>
        <p:txBody>
          <a:bodyPr>
            <a:normAutofit fontScale="90000"/>
          </a:bodyPr>
          <a:lstStyle/>
          <a:p>
            <a:r>
              <a:rPr lang="ru-RU" dirty="0"/>
              <a:t>Направление работы сетевого</a:t>
            </a:r>
            <a:br>
              <a:rPr lang="ru-RU" dirty="0"/>
            </a:br>
            <a:r>
              <a:rPr lang="ru-RU" dirty="0"/>
              <a:t>взаимодействия: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805" y="1198485"/>
            <a:ext cx="4341180" cy="5495278"/>
          </a:xfrm>
        </p:spPr>
        <p:txBody>
          <a:bodyPr>
            <a:normAutofit fontScale="25000" lnSpcReduction="20000"/>
          </a:bodyPr>
          <a:lstStyle/>
          <a:p>
            <a:r>
              <a:rPr lang="ru-RU" sz="6400" dirty="0" smtClean="0"/>
              <a:t>1</a:t>
            </a:r>
            <a:r>
              <a:rPr lang="ru-RU" sz="7200" dirty="0" smtClean="0"/>
              <a:t>.</a:t>
            </a:r>
            <a:r>
              <a:rPr lang="ru-RU" sz="6400" dirty="0" smtClean="0"/>
              <a:t>Обеспечение </a:t>
            </a:r>
            <a:r>
              <a:rPr lang="ru-RU" sz="6400" dirty="0"/>
              <a:t>управления методической работой </a:t>
            </a:r>
            <a:r>
              <a:rPr lang="ru-RU" sz="6400" dirty="0" smtClean="0"/>
              <a:t>в УМО</a:t>
            </a:r>
            <a:endParaRPr lang="ru-RU" sz="6400" dirty="0"/>
          </a:p>
          <a:p>
            <a:r>
              <a:rPr lang="ru-RU" sz="6400" dirty="0"/>
              <a:t>2. Обеспечение условий для непрерывного</a:t>
            </a:r>
          </a:p>
          <a:p>
            <a:pPr marL="0" indent="0">
              <a:buNone/>
            </a:pPr>
            <a:r>
              <a:rPr lang="ru-RU" sz="6400" dirty="0" smtClean="0"/>
              <a:t>       совершенствования </a:t>
            </a:r>
            <a:r>
              <a:rPr lang="ru-RU" sz="6400" dirty="0"/>
              <a:t>профессионального мастерства</a:t>
            </a:r>
          </a:p>
          <a:p>
            <a:pPr marL="0" indent="0">
              <a:buNone/>
            </a:pPr>
            <a:r>
              <a:rPr lang="ru-RU" sz="6400" dirty="0" smtClean="0"/>
              <a:t>        педагогов </a:t>
            </a:r>
            <a:r>
              <a:rPr lang="ru-RU" sz="6400" dirty="0"/>
              <a:t>школ сетевого взаимодействия</a:t>
            </a:r>
            <a:r>
              <a:rPr lang="ru-RU" sz="6400" dirty="0" smtClean="0"/>
              <a:t>.</a:t>
            </a:r>
            <a:endParaRPr lang="ru-RU" sz="6400" dirty="0"/>
          </a:p>
          <a:p>
            <a:r>
              <a:rPr lang="ru-RU" sz="6400" dirty="0"/>
              <a:t>3. Информационное обеспечение </a:t>
            </a:r>
            <a:r>
              <a:rPr lang="ru-RU" sz="6400" dirty="0" smtClean="0"/>
              <a:t>образовательного процесса.</a:t>
            </a:r>
          </a:p>
          <a:p>
            <a:r>
              <a:rPr lang="ru-RU" sz="6400" dirty="0" smtClean="0"/>
              <a:t>4</a:t>
            </a:r>
            <a:r>
              <a:rPr lang="ru-RU" sz="6400" dirty="0"/>
              <a:t>. Обеспечение условий для изучения, обобщения </a:t>
            </a:r>
            <a:r>
              <a:rPr lang="ru-RU" sz="6400" dirty="0" smtClean="0"/>
              <a:t>и    распространения </a:t>
            </a:r>
            <a:r>
              <a:rPr lang="ru-RU" sz="6400" dirty="0"/>
              <a:t>передового опыта</a:t>
            </a:r>
            <a:r>
              <a:rPr lang="ru-RU" sz="6400" dirty="0" smtClean="0"/>
              <a:t>.</a:t>
            </a:r>
            <a:endParaRPr lang="ru-RU" sz="6400" dirty="0"/>
          </a:p>
          <a:p>
            <a:r>
              <a:rPr lang="ru-RU" sz="6400" dirty="0"/>
              <a:t>5. Обеспечение внеклассной работы по </a:t>
            </a:r>
            <a:r>
              <a:rPr lang="ru-RU" sz="6400" dirty="0" smtClean="0"/>
              <a:t>учебным предметам</a:t>
            </a:r>
            <a:r>
              <a:rPr lang="ru-RU" sz="6400" dirty="0"/>
              <a:t>.</a:t>
            </a:r>
          </a:p>
          <a:p>
            <a:r>
              <a:rPr lang="ru-RU" sz="6400" dirty="0" smtClean="0"/>
              <a:t>6</a:t>
            </a:r>
            <a:r>
              <a:rPr lang="ru-RU" sz="6400" dirty="0"/>
              <a:t>. Представление к поощрению педагогов школ </a:t>
            </a:r>
            <a:r>
              <a:rPr lang="ru-RU" sz="6400" dirty="0" smtClean="0"/>
              <a:t> </a:t>
            </a:r>
          </a:p>
          <a:p>
            <a:pPr marL="0" indent="0">
              <a:buNone/>
            </a:pPr>
            <a:r>
              <a:rPr lang="ru-RU" sz="6400" dirty="0"/>
              <a:t> </a:t>
            </a:r>
            <a:r>
              <a:rPr lang="ru-RU" sz="6400" dirty="0" smtClean="0"/>
              <a:t>        сетевого взаимодействия</a:t>
            </a:r>
            <a:r>
              <a:rPr lang="ru-RU" sz="6400" dirty="0"/>
              <a:t>.</a:t>
            </a:r>
          </a:p>
          <a:p>
            <a:r>
              <a:rPr lang="ru-RU" sz="6400" dirty="0"/>
              <a:t> </a:t>
            </a:r>
            <a:r>
              <a:rPr lang="ru-RU" sz="6400" dirty="0" smtClean="0"/>
              <a:t>7</a:t>
            </a:r>
            <a:r>
              <a:rPr lang="ru-RU" sz="6400" dirty="0"/>
              <a:t>. Обеспечение контрольно – </a:t>
            </a:r>
            <a:r>
              <a:rPr lang="ru-RU" sz="6400" dirty="0" smtClean="0"/>
              <a:t>аналитической экспертизы</a:t>
            </a:r>
            <a:r>
              <a:rPr lang="ru-RU" sz="6400" dirty="0"/>
              <a:t>.</a:t>
            </a:r>
          </a:p>
          <a:p>
            <a:endParaRPr lang="ru-RU" sz="6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62" y="1109709"/>
            <a:ext cx="3249226" cy="23348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65" y="1109709"/>
            <a:ext cx="3233786" cy="2334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24762" y="3515557"/>
            <a:ext cx="3238990" cy="3178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0453" y="3487768"/>
            <a:ext cx="3178206" cy="32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3025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</TotalTime>
  <Words>207</Words>
  <Application>Microsoft Office PowerPoint</Application>
  <PresentationFormat>Широкоэкранный</PresentationFormat>
  <Paragraphs>35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Легкий дым</vt:lpstr>
      <vt:lpstr>Сообщество учителей ЕНД Бийского образовательного округа </vt:lpstr>
      <vt:lpstr>тема: Создание условий для повышения профессиональной компетенции учителя ЕНД в условиях реализации ФГОС ООО и ФГОС СОО </vt:lpstr>
      <vt:lpstr>Чем щедрее мы делимся с окружающими, тем богаче становимся – эта простая истина </vt:lpstr>
      <vt:lpstr>Направление работы сетевого взаимодействия: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Сообщество учителей ЕНД Бийского образовательного округа</dc:title>
  <dc:creator>Людмила</dc:creator>
  <cp:lastModifiedBy>Людмила</cp:lastModifiedBy>
  <cp:revision>5</cp:revision>
  <dcterms:created xsi:type="dcterms:W3CDTF">2025-03-30T10:29:52Z</dcterms:created>
  <dcterms:modified xsi:type="dcterms:W3CDTF">2025-03-31T08:13:57Z</dcterms:modified>
</cp:coreProperties>
</file>