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4221" r:id="rId2"/>
    <p:sldMasterId id="2147484320" r:id="rId3"/>
    <p:sldMasterId id="2147484381" r:id="rId4"/>
    <p:sldMasterId id="2147484418" r:id="rId5"/>
  </p:sldMasterIdLst>
  <p:notesMasterIdLst>
    <p:notesMasterId r:id="rId24"/>
  </p:notesMasterIdLst>
  <p:sldIdLst>
    <p:sldId id="1222" r:id="rId6"/>
    <p:sldId id="1229" r:id="rId7"/>
    <p:sldId id="1241" r:id="rId8"/>
    <p:sldId id="1242" r:id="rId9"/>
    <p:sldId id="1333" r:id="rId10"/>
    <p:sldId id="1332" r:id="rId11"/>
    <p:sldId id="1334" r:id="rId12"/>
    <p:sldId id="1245" r:id="rId13"/>
    <p:sldId id="1246" r:id="rId14"/>
    <p:sldId id="1316" r:id="rId15"/>
    <p:sldId id="1280" r:id="rId16"/>
    <p:sldId id="1281" r:id="rId17"/>
    <p:sldId id="1282" r:id="rId18"/>
    <p:sldId id="1283" r:id="rId19"/>
    <p:sldId id="1335" r:id="rId20"/>
    <p:sldId id="1336" r:id="rId21"/>
    <p:sldId id="1338" r:id="rId22"/>
    <p:sldId id="133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00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80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58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439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66FFCC"/>
    <a:srgbClr val="F05C3E"/>
    <a:srgbClr val="000066"/>
    <a:srgbClr val="A50021"/>
    <a:srgbClr val="25879B"/>
    <a:srgbClr val="CCFFCC"/>
    <a:srgbClr val="00565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1978" autoAdjust="0"/>
  </p:normalViewPr>
  <p:slideViewPr>
    <p:cSldViewPr>
      <p:cViewPr varScale="1">
        <p:scale>
          <a:sx n="103" d="100"/>
          <a:sy n="103" d="100"/>
        </p:scale>
        <p:origin x="6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980937-13D8-4DCD-A75D-C51CB31693B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BAEA35-F350-422A-AFC0-F949D05E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58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A3C0-1F12-45CD-B0E1-0720522785D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5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B8EF-CDE0-40D7-876A-D866ADF4D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9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403-0D60-49C0-BF1C-54919181D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C80A-F385-418D-8779-2B4807B127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8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2" y="3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08" tIns="45708" rIns="45708" bIns="457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30" y="33120"/>
            <a:ext cx="8807344" cy="9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1437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5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8579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0" indent="0" algn="ctr">
              <a:buNone/>
              <a:defRPr/>
            </a:lvl2pPr>
            <a:lvl3pPr marL="914360" indent="0" algn="ctr">
              <a:buNone/>
              <a:defRPr/>
            </a:lvl3pPr>
            <a:lvl4pPr marL="1371540" indent="0" algn="ctr">
              <a:buNone/>
              <a:defRPr/>
            </a:lvl4pPr>
            <a:lvl5pPr marL="1828720" indent="0" algn="ctr">
              <a:buNone/>
              <a:defRPr/>
            </a:lvl5pPr>
            <a:lvl6pPr marL="2285900" indent="0" algn="ctr">
              <a:buNone/>
              <a:defRPr/>
            </a:lvl6pPr>
            <a:lvl7pPr marL="2743080" indent="0" algn="ctr">
              <a:buNone/>
              <a:defRPr/>
            </a:lvl7pPr>
            <a:lvl8pPr marL="3200258" indent="0" algn="ctr">
              <a:buNone/>
              <a:defRPr/>
            </a:lvl8pPr>
            <a:lvl9pPr marL="365743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3190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AA3E-3D0F-4516-9FF2-C2B6167861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2558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58" indent="0">
              <a:buNone/>
              <a:defRPr sz="1400"/>
            </a:lvl8pPr>
            <a:lvl9pPr marL="365743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733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4144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1552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8075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359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0365-34E1-4A00-BA2A-C2E7A73D1E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32704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80917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2182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0403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54505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83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46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2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7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D02E-1ACA-40DD-A25D-A9E98B1977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61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5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2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2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8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82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1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607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9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3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2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69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2" y="2485786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60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32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79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3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18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2F6C-332C-4373-ACB3-B3D131523D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55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09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9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75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57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58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2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3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7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2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2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5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54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1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51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5741-7A4C-4B95-9395-FCA2F24F7B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14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0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3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2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30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2" y="2485786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42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28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79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3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22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30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758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18" y="316737"/>
            <a:ext cx="7819088" cy="10539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51928" y="2089669"/>
            <a:ext cx="464022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7864" y="3501618"/>
            <a:ext cx="58482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406">
              <a:lnSpc>
                <a:spcPts val="1087"/>
              </a:lnSpc>
            </a:pPr>
            <a:fld id="{81D60167-4931-47E6-BA6A-407CBD079E47}" type="slidenum">
              <a:rPr lang="ru-RU" spc="-22" smtClean="0"/>
              <a:pPr marL="33406">
                <a:lnSpc>
                  <a:spcPts val="1087"/>
                </a:lnSpc>
              </a:pPr>
              <a:t>‹#›</a:t>
            </a:fld>
            <a:endParaRPr lang="ru-RU" spc="-22" dirty="0"/>
          </a:p>
        </p:txBody>
      </p:sp>
    </p:spTree>
    <p:extLst>
      <p:ext uri="{BB962C8B-B14F-4D97-AF65-F5344CB8AC3E}">
        <p14:creationId xmlns:p14="http://schemas.microsoft.com/office/powerpoint/2010/main" val="1128841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031" y="316737"/>
            <a:ext cx="7819097" cy="995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2031" y="316737"/>
            <a:ext cx="7819097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6" y="3428999"/>
                </a:lnTo>
                <a:lnTo>
                  <a:pt x="91439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031" y="316737"/>
            <a:ext cx="7819097" cy="98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2639" y="306592"/>
            <a:ext cx="6418799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9992" y="3414476"/>
            <a:ext cx="6424017" cy="400110"/>
          </a:xfrm>
        </p:spPr>
        <p:txBody>
          <a:bodyPr lIns="0" tIns="0" rIns="0" bIns="0"/>
          <a:lstStyle>
            <a:lvl1pPr>
              <a:defRPr sz="26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406">
              <a:lnSpc>
                <a:spcPts val="1087"/>
              </a:lnSpc>
            </a:pPr>
            <a:fld id="{81D60167-4931-47E6-BA6A-407CBD079E47}" type="slidenum">
              <a:rPr lang="ru-RU" spc="-22" smtClean="0"/>
              <a:pPr marL="33406">
                <a:lnSpc>
                  <a:spcPts val="1087"/>
                </a:lnSpc>
              </a:pPr>
              <a:t>‹#›</a:t>
            </a:fld>
            <a:endParaRPr lang="ru-RU" spc="-22" dirty="0"/>
          </a:p>
        </p:txBody>
      </p:sp>
    </p:spTree>
    <p:extLst>
      <p:ext uri="{BB962C8B-B14F-4D97-AF65-F5344CB8AC3E}">
        <p14:creationId xmlns:p14="http://schemas.microsoft.com/office/powerpoint/2010/main" val="2155961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031" y="316737"/>
            <a:ext cx="7819097" cy="995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2031" y="316737"/>
            <a:ext cx="7819097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6" y="3428999"/>
                </a:lnTo>
                <a:lnTo>
                  <a:pt x="91439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031" y="316737"/>
            <a:ext cx="7819097" cy="98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2639" y="306592"/>
            <a:ext cx="6418799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406">
              <a:lnSpc>
                <a:spcPts val="1087"/>
              </a:lnSpc>
            </a:pPr>
            <a:fld id="{81D60167-4931-47E6-BA6A-407CBD079E47}" type="slidenum">
              <a:rPr lang="ru-RU" spc="-22" smtClean="0"/>
              <a:pPr marL="33406">
                <a:lnSpc>
                  <a:spcPts val="1087"/>
                </a:lnSpc>
              </a:pPr>
              <a:t>‹#›</a:t>
            </a:fld>
            <a:endParaRPr lang="ru-RU" spc="-22" dirty="0"/>
          </a:p>
        </p:txBody>
      </p:sp>
    </p:spTree>
    <p:extLst>
      <p:ext uri="{BB962C8B-B14F-4D97-AF65-F5344CB8AC3E}">
        <p14:creationId xmlns:p14="http://schemas.microsoft.com/office/powerpoint/2010/main" val="18863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E7D5-0DDA-4120-B3F9-832240202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9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2639" y="306592"/>
            <a:ext cx="6418799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406">
              <a:lnSpc>
                <a:spcPts val="1087"/>
              </a:lnSpc>
            </a:pPr>
            <a:fld id="{81D60167-4931-47E6-BA6A-407CBD079E47}" type="slidenum">
              <a:rPr lang="ru-RU" spc="-22" smtClean="0"/>
              <a:pPr marL="33406">
                <a:lnSpc>
                  <a:spcPts val="1087"/>
                </a:lnSpc>
              </a:pPr>
              <a:t>‹#›</a:t>
            </a:fld>
            <a:endParaRPr lang="ru-RU" spc="-22" dirty="0"/>
          </a:p>
        </p:txBody>
      </p:sp>
    </p:spTree>
    <p:extLst>
      <p:ext uri="{BB962C8B-B14F-4D97-AF65-F5344CB8AC3E}">
        <p14:creationId xmlns:p14="http://schemas.microsoft.com/office/powerpoint/2010/main" val="337868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406">
              <a:lnSpc>
                <a:spcPts val="1087"/>
              </a:lnSpc>
            </a:pPr>
            <a:fld id="{81D60167-4931-47E6-BA6A-407CBD079E47}" type="slidenum">
              <a:rPr lang="ru-RU" spc="-22" smtClean="0"/>
              <a:pPr marL="33406">
                <a:lnSpc>
                  <a:spcPts val="1087"/>
                </a:lnSpc>
              </a:pPr>
              <a:t>‹#›</a:t>
            </a:fld>
            <a:endParaRPr lang="ru-RU" spc="-22" dirty="0"/>
          </a:p>
        </p:txBody>
      </p:sp>
    </p:spTree>
    <p:extLst>
      <p:ext uri="{BB962C8B-B14F-4D97-AF65-F5344CB8AC3E}">
        <p14:creationId xmlns:p14="http://schemas.microsoft.com/office/powerpoint/2010/main" val="454394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60088" y="6183496"/>
            <a:ext cx="209052" cy="1692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54C8-D074-4252-ABE9-B202E19A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3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E598-C8F8-4BA0-9B5A-5D50B8A286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9ECC-72BC-45DD-A351-4ACBD37F3D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6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D31-7C99-4535-A6BC-473B048356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D7813B-CAD9-422C-A1A8-CF67ECD4FE6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10.04.2025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1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914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990" tIns="0" rIns="21599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1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Arial Narrow" pitchFamily="34" charset="0"/>
              </a:rPr>
              <a:t>&lt;#&gt;</a:t>
            </a:r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  <a:latin typeface="Arial Narrow" pitchFamily="34" charset="0"/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8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6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4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2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52" indent="-2857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21" indent="-2285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91" indent="-2285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10" indent="-2285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90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70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50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29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166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2364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  <p:sldLayoutId id="2147484394" r:id="rId13"/>
    <p:sldLayoutId id="2147484395" r:id="rId14"/>
    <p:sldLayoutId id="2147484396" r:id="rId15"/>
    <p:sldLayoutId id="214748439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1918" y="316737"/>
            <a:ext cx="7819088" cy="995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2031" y="316737"/>
            <a:ext cx="7819097" cy="3112034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6" y="3428999"/>
                </a:lnTo>
                <a:lnTo>
                  <a:pt x="91439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0825" y="316737"/>
            <a:ext cx="7820401" cy="98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2639" y="306818"/>
            <a:ext cx="641879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9992" y="3414480"/>
            <a:ext cx="642401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16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16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4/10/2025</a:t>
            </a:fld>
            <a:endParaRPr lang="en-US" ker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60088" y="6183494"/>
            <a:ext cx="209052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406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lang="ru-RU" kern="0" spc="-22" smtClean="0"/>
              <a:pPr marL="33406" fontAlgn="auto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kern="0" spc="-22" dirty="0"/>
          </a:p>
        </p:txBody>
      </p:sp>
    </p:spTree>
    <p:extLst>
      <p:ext uri="{BB962C8B-B14F-4D97-AF65-F5344CB8AC3E}">
        <p14:creationId xmlns:p14="http://schemas.microsoft.com/office/powerpoint/2010/main" val="409841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873">
        <a:defRPr>
          <a:latin typeface="+mn-lt"/>
          <a:ea typeface="+mn-ea"/>
          <a:cs typeface="+mn-cs"/>
        </a:defRPr>
      </a:lvl2pPr>
      <a:lvl3pPr marL="801746">
        <a:defRPr>
          <a:latin typeface="+mn-lt"/>
          <a:ea typeface="+mn-ea"/>
          <a:cs typeface="+mn-cs"/>
        </a:defRPr>
      </a:lvl3pPr>
      <a:lvl4pPr marL="1202619">
        <a:defRPr>
          <a:latin typeface="+mn-lt"/>
          <a:ea typeface="+mn-ea"/>
          <a:cs typeface="+mn-cs"/>
        </a:defRPr>
      </a:lvl4pPr>
      <a:lvl5pPr marL="1603492">
        <a:defRPr>
          <a:latin typeface="+mn-lt"/>
          <a:ea typeface="+mn-ea"/>
          <a:cs typeface="+mn-cs"/>
        </a:defRPr>
      </a:lvl5pPr>
      <a:lvl6pPr marL="2004365">
        <a:defRPr>
          <a:latin typeface="+mn-lt"/>
          <a:ea typeface="+mn-ea"/>
          <a:cs typeface="+mn-cs"/>
        </a:defRPr>
      </a:lvl6pPr>
      <a:lvl7pPr marL="2405238">
        <a:defRPr>
          <a:latin typeface="+mn-lt"/>
          <a:ea typeface="+mn-ea"/>
          <a:cs typeface="+mn-cs"/>
        </a:defRPr>
      </a:lvl7pPr>
      <a:lvl8pPr marL="2806111">
        <a:defRPr>
          <a:latin typeface="+mn-lt"/>
          <a:ea typeface="+mn-ea"/>
          <a:cs typeface="+mn-cs"/>
        </a:defRPr>
      </a:lvl8pPr>
      <a:lvl9pPr marL="320698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873">
        <a:defRPr>
          <a:latin typeface="+mn-lt"/>
          <a:ea typeface="+mn-ea"/>
          <a:cs typeface="+mn-cs"/>
        </a:defRPr>
      </a:lvl2pPr>
      <a:lvl3pPr marL="801746">
        <a:defRPr>
          <a:latin typeface="+mn-lt"/>
          <a:ea typeface="+mn-ea"/>
          <a:cs typeface="+mn-cs"/>
        </a:defRPr>
      </a:lvl3pPr>
      <a:lvl4pPr marL="1202619">
        <a:defRPr>
          <a:latin typeface="+mn-lt"/>
          <a:ea typeface="+mn-ea"/>
          <a:cs typeface="+mn-cs"/>
        </a:defRPr>
      </a:lvl4pPr>
      <a:lvl5pPr marL="1603492">
        <a:defRPr>
          <a:latin typeface="+mn-lt"/>
          <a:ea typeface="+mn-ea"/>
          <a:cs typeface="+mn-cs"/>
        </a:defRPr>
      </a:lvl5pPr>
      <a:lvl6pPr marL="2004365">
        <a:defRPr>
          <a:latin typeface="+mn-lt"/>
          <a:ea typeface="+mn-ea"/>
          <a:cs typeface="+mn-cs"/>
        </a:defRPr>
      </a:lvl6pPr>
      <a:lvl7pPr marL="2405238">
        <a:defRPr>
          <a:latin typeface="+mn-lt"/>
          <a:ea typeface="+mn-ea"/>
          <a:cs typeface="+mn-cs"/>
        </a:defRPr>
      </a:lvl7pPr>
      <a:lvl8pPr marL="2806111">
        <a:defRPr>
          <a:latin typeface="+mn-lt"/>
          <a:ea typeface="+mn-ea"/>
          <a:cs typeface="+mn-cs"/>
        </a:defRPr>
      </a:lvl8pPr>
      <a:lvl9pPr marL="320698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151" y="4293199"/>
            <a:ext cx="39971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Горбатова Ольга Николаевна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кандидат педагогических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наук, заведующий кафедрой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естественно-научного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образования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КАУ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ДПО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«АИРО имени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А.М.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Топорова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», </a:t>
            </a:r>
          </a:p>
          <a:p>
            <a:pPr algn="r"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руководитель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отделения по естественнонаучным дисциплинам </a:t>
            </a:r>
          </a:p>
          <a:p>
            <a:pPr algn="r">
              <a:buFont typeface="Arial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краевого УМО</a:t>
            </a:r>
            <a:endParaRPr lang="ru-RU" sz="16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5951" y="424228"/>
            <a:ext cx="1256981" cy="74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60825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Формирование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и оценка естественно-научной грамотности школьников посредством использования заданий с региональным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контекстом</a:t>
            </a:r>
            <a:endParaRPr lang="ru-RU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355199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11.04.2025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55951" t="26253" r="1726" b="32064"/>
          <a:stretch/>
        </p:blipFill>
        <p:spPr bwMode="auto">
          <a:xfrm>
            <a:off x="6243653" y="424124"/>
            <a:ext cx="2729679" cy="26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32" y="381909"/>
            <a:ext cx="829601" cy="829600"/>
          </a:xfrm>
          <a:prstGeom prst="rect">
            <a:avLst/>
          </a:prstGeom>
        </p:spPr>
      </p:pic>
      <p:pic>
        <p:nvPicPr>
          <p:cNvPr id="13" name="Picture 2" descr="АИРО принимает материалы для сборника по инновационной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" y="81102"/>
            <a:ext cx="2491781" cy="9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1" y="30954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13594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Сущностные признаки заданий с региональным контекстом, направленных на формирование и оценку естественно-научной грамотности обучающихся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15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35" y="2060848"/>
            <a:ext cx="879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800" kern="0" dirty="0" smtClea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Функциональная грамотность – необходимый образовательный результат на уровне ООО</a:t>
            </a:r>
            <a:endParaRPr lang="ru-RU" sz="2800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97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4" t="52821" r="11078" b="11578"/>
          <a:stretch/>
        </p:blipFill>
        <p:spPr bwMode="auto">
          <a:xfrm>
            <a:off x="1259633" y="950286"/>
            <a:ext cx="6351773" cy="347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5" t="38626" r="6504" b="44372"/>
          <a:stretch/>
        </p:blipFill>
        <p:spPr bwMode="auto">
          <a:xfrm>
            <a:off x="640438" y="4653136"/>
            <a:ext cx="7724145" cy="12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0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64" y="836714"/>
            <a:ext cx="6833567" cy="57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7" y="85753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Естественно-научная грамотность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"/>
          <a:stretch/>
        </p:blipFill>
        <p:spPr bwMode="auto">
          <a:xfrm>
            <a:off x="1331915" y="765177"/>
            <a:ext cx="6554787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4" y="2970214"/>
            <a:ext cx="6638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7" y="255482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Естественно-научная грамотность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0979"/>
            <a:ext cx="6557606" cy="55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7" y="11647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Естественно-научная грамотность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6" y="5912009"/>
            <a:ext cx="912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Вывод: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FED6">
                    <a:lumMod val="10000"/>
                  </a:srgbClr>
                </a:solidFill>
                <a:effectLst/>
                <a:uLnTx/>
                <a:uFillTx/>
              </a:rPr>
              <a:t> формирование естественно-научной грамотности требует не только  организации работы школьников со специальными заданиями,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но и привлечения их к учебно-исследовательской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628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33889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</a:rPr>
              <a:t>Чем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отличаются  задания на ЕНГ 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от традиционно используемых в отечественной школе?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0223" y="1022492"/>
            <a:ext cx="9121596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так как ЕНГ является ситуативной характеристикой (проявляется в определенной ситуации), поэтому в заданиях представлены ситуации, изложенные в проблемном ключе;</a:t>
            </a:r>
          </a:p>
          <a:p>
            <a:pPr indent="337185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контекст заданий близок к проблемным ситуациям, возникающим в повседневной жизни (локальный / региональный);</a:t>
            </a:r>
          </a:p>
          <a:p>
            <a:pPr indent="337661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проблема является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внепредметной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/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межпредметной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(то есть, нет заданий исключительно по географии, биологии, физике, химии), а решается с помощью предметных знаний;</a:t>
            </a:r>
          </a:p>
          <a:p>
            <a:pPr indent="337661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при работе с заданиями школьники должны использовать имеющиеся знания и опыт действий в новых, не учебных ситуациях (не похожих на те, в которых они приобретались), то есть проявлять способность интегрировать и переносить знания и опыт действий;</a:t>
            </a:r>
          </a:p>
          <a:p>
            <a:pPr indent="337661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позволяют формировать виды деятельности, требующие актуализации естественно-научных знаний, умений, навыков и обеспечивают их применение для решения реальных проблем; </a:t>
            </a:r>
          </a:p>
          <a:p>
            <a:pPr indent="337661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 заданиях используются, как правило, множественные (составные) тексты. В структуре такого текста «присутствуют несколько источников информации: несколько самостоятельных текстов, связанных единой темой, но по-разному раскрывающих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ее».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Множественный (составной) текст может быть «составленным из текстов разных авторов, разных форматов и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жанров;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37185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тексты заданий, как правило, предполагают приложение читательских умений, осуществления базовых логических действий (сравнение, анализ, синтез, классификация, аналогия и др.);</a:t>
            </a:r>
          </a:p>
          <a:p>
            <a:pPr indent="337185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задания нетипичны, их сложно выполнить с помощью привычного алгоритма;</a:t>
            </a:r>
          </a:p>
          <a:p>
            <a:pPr indent="337185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задания могут не иметь единственного верного ответа (допускаются альтернативные ответы);</a:t>
            </a:r>
          </a:p>
          <a:p>
            <a:pPr indent="337185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задания чаще являются комплексными, то есть состоящими из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подзаданий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которые объединяет одна проблемная ситуация;</a:t>
            </a:r>
          </a:p>
          <a:p>
            <a:pPr indent="337185"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задание позволяет оценить, как учащиеся могут использовать имеющиеся естественно-научные знания и умения для решения реальной проблемы, демонстрируют способность выбрать способ действия и материал, адекватный стоящей проблеме.</a:t>
            </a:r>
          </a:p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Назовем «базовый индикатор» задания на ЕНГ: если задание «очистить» от контекста, то теряется смысл задания / теряется смысл работы над заданием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514" y="701315"/>
            <a:ext cx="89398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задания строятся «от способа к задаче», задания на формирование ФГ – «от задачи к способу»</a:t>
            </a:r>
          </a:p>
        </p:txBody>
      </p:sp>
    </p:spTree>
    <p:extLst>
      <p:ext uri="{BB962C8B-B14F-4D97-AF65-F5344CB8AC3E}">
        <p14:creationId xmlns:p14="http://schemas.microsoft.com/office/powerpoint/2010/main" val="15852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4856" y="155905"/>
            <a:ext cx="37891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региональным контекстом на формирование и оценку естественно-научной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грамотности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это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задание, направленное на формирование / оценку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компетенций естественно-научной грамотности и основанное на проблемных ситуациях регионального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содержания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013" t="8001" r="26375" b="5201"/>
          <a:stretch/>
        </p:blipFill>
        <p:spPr>
          <a:xfrm>
            <a:off x="23124" y="188639"/>
            <a:ext cx="5301914" cy="52177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4856" y="2058853"/>
            <a:ext cx="3563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Назначение и характеристика структурных компонентов задания с региональным контекстом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4856" y="3360406"/>
            <a:ext cx="3681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Потенциал раздела «Содержание обучения» ФРП учебных предметов «Биология», «География», «Физика» и «Химия» для проектирования заданий с региональным контекстом на формирование и оценку естественно-научной грамотности обучающихся основной школы (5-8 классы)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8608" y="5394429"/>
            <a:ext cx="3681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Варианты моделей содержания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подзаданий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составляющих комплексные задания с региональным контекстом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661248"/>
            <a:ext cx="351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Опубликована 12 марта 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5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88148"/>
              </p:ext>
            </p:extLst>
          </p:nvPr>
        </p:nvGraphicFramePr>
        <p:xfrm>
          <a:off x="323528" y="260648"/>
          <a:ext cx="4291591" cy="607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139" imgH="8019880" progId="Acrobat.Document.DC">
                  <p:embed/>
                </p:oleObj>
              </mc:Choice>
              <mc:Fallback>
                <p:oleObj name="Acrobat Document" r:id="rId3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4291591" cy="6073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5038" t="19201" r="35037" b="10800"/>
          <a:stretch/>
        </p:blipFill>
        <p:spPr>
          <a:xfrm>
            <a:off x="4932040" y="332656"/>
            <a:ext cx="404973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4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656" y="425128"/>
            <a:ext cx="2436943" cy="3301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080786"/>
            <a:ext cx="2304256" cy="3281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6614" t="17801" r="35037" b="8001"/>
          <a:stretch/>
        </p:blipFill>
        <p:spPr>
          <a:xfrm>
            <a:off x="323528" y="425128"/>
            <a:ext cx="4032448" cy="593666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26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839" y="21887"/>
            <a:ext cx="8595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000000"/>
                </a:solidFill>
                <a:latin typeface="Fira Sans"/>
                <a:cs typeface="Arial"/>
                <a:sym typeface="Arial"/>
              </a:rPr>
              <a:t>24.12.2024 г. в </a:t>
            </a:r>
            <a:r>
              <a:rPr lang="ru-RU" sz="1400" b="1" kern="0" dirty="0">
                <a:solidFill>
                  <a:srgbClr val="000000"/>
                </a:solidFill>
                <a:latin typeface="Fira Sans"/>
                <a:cs typeface="Arial"/>
                <a:sym typeface="Arial"/>
              </a:rPr>
              <a:t>ИСМО состоялась Всероссийская конференция региональных учебно-методических объединений </a:t>
            </a:r>
            <a:endParaRPr lang="ru-RU" sz="1400" b="1" kern="0" dirty="0" smtClean="0">
              <a:solidFill>
                <a:srgbClr val="000000"/>
              </a:solidFill>
              <a:latin typeface="Fira Sans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000000"/>
                </a:solidFill>
                <a:latin typeface="Fira Sans"/>
                <a:cs typeface="Arial"/>
                <a:sym typeface="Arial"/>
              </a:rPr>
              <a:t>по </a:t>
            </a:r>
            <a:r>
              <a:rPr lang="ru-RU" sz="1400" b="1" kern="0" dirty="0">
                <a:solidFill>
                  <a:srgbClr val="000000"/>
                </a:solidFill>
                <a:latin typeface="Fira Sans"/>
                <a:cs typeface="Arial"/>
                <a:sym typeface="Arial"/>
              </a:rPr>
              <a:t>общему образованию</a:t>
            </a:r>
          </a:p>
        </p:txBody>
      </p:sp>
      <p:pic>
        <p:nvPicPr>
          <p:cNvPr id="2050" name="Picture 2" descr="https://www.instrao.ru/upload/iblock/4ff/3pzlcqlyc633t03ugj6ti71egj28ql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67" y="869825"/>
            <a:ext cx="3384376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5929" y="3193345"/>
            <a:ext cx="9072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40C28"/>
                </a:solidFill>
                <a:latin typeface="Arial"/>
                <a:cs typeface="Arial"/>
                <a:sym typeface="Arial"/>
              </a:rPr>
              <a:t>Качество образования</a:t>
            </a:r>
            <a:r>
              <a:rPr lang="ru-RU" sz="1400" kern="0" dirty="0">
                <a:solidFill>
                  <a:srgbClr val="1F1F1F"/>
                </a:solidFill>
                <a:latin typeface="Google Sans"/>
                <a:cs typeface="Arial"/>
                <a:sym typeface="Arial"/>
              </a:rPr>
              <a:t> –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6721" y="430896"/>
            <a:ext cx="507280" cy="505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10" y="4041283"/>
            <a:ext cx="9001089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b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Arial"/>
              </a:rPr>
              <a:t>Оценка качества образования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осуществляется исходя из:</a:t>
            </a:r>
            <a:endParaRPr lang="ru-RU" sz="1200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- норм, установленных федеральном законодательством в отношении системы образования;</a:t>
            </a:r>
            <a:endParaRPr lang="ru-RU" sz="1200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- требований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ФГОС,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установленных в отношении образовательных результатов обучающихся, содержания образования и условий реализации образовательных программ;</a:t>
            </a:r>
            <a:endParaRPr lang="ru-RU" sz="1200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- </a:t>
            </a:r>
            <a:r>
              <a:rPr lang="ru-RU" sz="1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Arial"/>
              </a:rPr>
              <a:t>стратегических документов, определяющих государственную политику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в сфере социально-экономического развития Российской Федерации;</a:t>
            </a:r>
            <a:endParaRPr lang="ru-RU" sz="1200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Arial"/>
              </a:rPr>
              <a:t>- потребностей участников образовательных отношений и ключевых факторов, обеспечивающих их удовлетворенность.</a:t>
            </a:r>
            <a:endParaRPr lang="ru-RU" sz="1200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52536" y="5805264"/>
            <a:ext cx="9612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kern="0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  <a:sym typeface="Arial"/>
              </a:rPr>
              <a:t>Повышение качества </a:t>
            </a:r>
            <a:r>
              <a:rPr lang="ru-RU" sz="2800" kern="0" dirty="0">
                <a:solidFill>
                  <a:srgbClr val="C00000"/>
                </a:solidFill>
                <a:latin typeface="Times New Roman"/>
                <a:ea typeface="Times New Roman"/>
                <a:cs typeface="Arial"/>
                <a:sym typeface="Arial"/>
              </a:rPr>
              <a:t>естественно-научного образования: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kern="0" dirty="0">
                <a:solidFill>
                  <a:srgbClr val="C00000"/>
                </a:solidFill>
                <a:latin typeface="Times New Roman"/>
                <a:ea typeface="Times New Roman"/>
                <a:cs typeface="Arial"/>
                <a:sym typeface="Arial"/>
              </a:rPr>
              <a:t>основные направления государственной политики </a:t>
            </a:r>
            <a:endParaRPr lang="ru-RU" kern="0" dirty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2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40287" r="-525" b="28821"/>
          <a:stretch/>
        </p:blipFill>
        <p:spPr bwMode="auto">
          <a:xfrm>
            <a:off x="1063058" y="1710848"/>
            <a:ext cx="6849450" cy="32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120" y="692697"/>
            <a:ext cx="7989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sym typeface="Arial"/>
              </a:rPr>
              <a:t>Указ Президента Российской Федерации от 28 февраля 2024 г. № 145 "О Стратегии научно-технологического развития Российской Федерации"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7043" y="5507484"/>
            <a:ext cx="7116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kern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Зафиксирована </a:t>
            </a:r>
            <a:r>
              <a:rPr lang="ru-RU" sz="1600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необходимость укрепления научно-технологического суверенитета нашей страны</a:t>
            </a:r>
            <a:endParaRPr lang="ru-RU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16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896" t="24291" r="9332" b="15379"/>
          <a:stretch/>
        </p:blipFill>
        <p:spPr>
          <a:xfrm>
            <a:off x="509893" y="179238"/>
            <a:ext cx="8322380" cy="6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6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626" y="1368394"/>
            <a:ext cx="86583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Повышение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качества преподавания ... естественно-научных предметов в государственных и муниципальных общеобразовательных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организациях: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kern="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увеличено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не менее чем на 10 процентов ежегодно количество обучающихся по образовательным программам основного общего и среднего общего образования, изучающих….. естественно-научные предметы углубленно или на профильном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уровне;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ru-RU" sz="1400" kern="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увеличена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до 35 процентов доля выбравших единый государственный экзамен по ... естественно-научным предметам (химии, физике, информатике и биологии) (по сравнению с 2023 годом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ru-RU" sz="1400" kern="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обеспечено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повышение квалификации на базе ведущих классических, инженерно-технических образовательных организаций высшего образования и научных организаций, в том числе в форме стажировок, работающих в системе общего и среднего профессионального образования не менее 10000 учителей (преподавателей) математики, физики, химии и биологии по преподаваемому учебному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предмету.</a:t>
            </a:r>
            <a:endParaRPr lang="ru-RU" sz="1200" kern="0" dirty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8488" y="80930"/>
            <a:ext cx="65630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1" kern="0" dirty="0">
                <a:solidFill>
                  <a:srgbClr val="FF0000"/>
                </a:solidFill>
                <a:latin typeface="Times New Roman"/>
                <a:ea typeface="Calibri"/>
                <a:cs typeface="Arial"/>
                <a:sym typeface="Arial"/>
              </a:rPr>
              <a:t>Комплексный план мероприятий по повышению качества математического и естественно-научного образования на период до 2030 года. Распоряжение Правительства РФ </a:t>
            </a:r>
            <a:endParaRPr lang="ru-RU" sz="1600" b="1" kern="0" dirty="0" smtClean="0">
              <a:solidFill>
                <a:srgbClr val="FF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1" kern="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  <a:sym typeface="Arial"/>
              </a:rPr>
              <a:t>от </a:t>
            </a:r>
            <a:r>
              <a:rPr lang="ru-RU" sz="1600" b="1" kern="0" dirty="0">
                <a:solidFill>
                  <a:srgbClr val="FF0000"/>
                </a:solidFill>
                <a:latin typeface="Times New Roman"/>
                <a:ea typeface="Calibri"/>
                <a:cs typeface="Arial"/>
                <a:sym typeface="Arial"/>
              </a:rPr>
              <a:t>19.11.2024 № </a:t>
            </a:r>
            <a:r>
              <a:rPr lang="ru-RU" sz="1600" b="1" kern="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  <a:sym typeface="Arial"/>
              </a:rPr>
              <a:t>3333-р</a:t>
            </a:r>
            <a:endParaRPr lang="ru-RU"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861" y="5083246"/>
            <a:ext cx="747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Разработан </a:t>
            </a:r>
            <a:r>
              <a:rPr lang="ru-RU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региональный план мероприятий </a:t>
            </a:r>
            <a:r>
              <a:rPr lang="ru-RU" sz="14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по повышению качества математического и естественно-научного образования на период до 2030 года</a:t>
            </a:r>
            <a:endParaRPr lang="ru-RU"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43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20209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Arial"/>
              </a:rPr>
              <a:t>Методология и показатели оценки качества общего образования в Российской Федерации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Arial"/>
              </a:rPr>
              <a:t>(утв. </a:t>
            </a:r>
            <a:r>
              <a:rPr lang="ru-RU" sz="1600" b="1" kern="1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Arial"/>
              </a:rPr>
              <a:t>Минпросвещения</a:t>
            </a:r>
            <a:r>
              <a:rPr lang="ru-RU" sz="1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России, </a:t>
            </a:r>
            <a:r>
              <a:rPr lang="ru-RU" sz="1600" b="1" kern="1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Arial"/>
              </a:rPr>
              <a:t>Рособрнадзором</a:t>
            </a:r>
            <a:r>
              <a:rPr lang="ru-RU" sz="16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Arial"/>
              </a:rPr>
              <a:t> 22.12.2023) </a:t>
            </a:r>
            <a:endParaRPr lang="ru-RU" sz="1600" kern="0" dirty="0">
              <a:solidFill>
                <a:srgbClr val="FF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1621" y="1058315"/>
          <a:ext cx="9092380" cy="6863472"/>
        </p:xfrm>
        <a:graphic>
          <a:graphicData uri="http://schemas.openxmlformats.org/drawingml/2006/table">
            <a:tbl>
              <a:tblPr firstRow="1" firstCol="1" bandRow="1"/>
              <a:tblGrid>
                <a:gridCol w="473012"/>
                <a:gridCol w="7601729"/>
                <a:gridCol w="1017639"/>
              </a:tblGrid>
              <a:tr h="17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критериев и показателей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Максимальное количество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результаты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Профессиональное самоопределение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11 классов текущего года, выбравших при прохождении государственной итоговой аттестации 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качестве экзамена физику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общей численности выпускников 11 классов текущего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11 классов текущего года, выбравших при прохождении государственной итоговой аттестации 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качестве экзамена химию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общей численности выпускников 11 классов текущего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11 классов текущего года, выбравших при прохождении государственной итоговой аттестации 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качестве экзамена биологию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общей численности выпускников 11 классов текущего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9 классов текущего года, выбравших при прохождении государственной итоговой аттестации 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качестве экзамена физику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общей численности выпускников 9 классов текущего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9 классов текущего года, выбравших при прохождении государственной итоговой аттестации 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качестве экзамена химию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общей численности выпускников 9 классов текущего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9 классов текущего года, выбравших при прохождении государственной итоговой аттестации 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качестве экзамена биологию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общей численности выпускников 9 классов текущего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2" marR="4172" marT="7416" marB="7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3" t="24627" r="40671" b="15624"/>
          <a:stretch/>
        </p:blipFill>
        <p:spPr bwMode="auto">
          <a:xfrm>
            <a:off x="18" y="335793"/>
            <a:ext cx="3510887" cy="582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20301" r="53097" b="40812"/>
          <a:stretch/>
        </p:blipFill>
        <p:spPr bwMode="auto">
          <a:xfrm>
            <a:off x="3510887" y="335793"/>
            <a:ext cx="3091218" cy="37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20301" r="42239" b="39850"/>
          <a:stretch/>
        </p:blipFill>
        <p:spPr bwMode="auto">
          <a:xfrm>
            <a:off x="6602106" y="335793"/>
            <a:ext cx="2518012" cy="37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3104" y="4285063"/>
            <a:ext cx="4564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Как эти вызовы касаются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естественно-научного образования?</a:t>
            </a:r>
            <a:endParaRPr lang="ru-RU" sz="20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5376" y="51493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Как эти вызовы касаются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естественно-научного </a:t>
            </a: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В Алтайском крае?</a:t>
            </a:r>
            <a:endParaRPr lang="ru-RU" sz="20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20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10227" r="35713" b="35227"/>
          <a:stretch/>
        </p:blipFill>
        <p:spPr bwMode="auto">
          <a:xfrm>
            <a:off x="107505" y="22072"/>
            <a:ext cx="3135086" cy="53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3546" y="22070"/>
            <a:ext cx="59014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Учитывает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и развивает идеи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Концепции развития математического образования Российской Федерации (утверждена распоряжением Правительства Российской Федерации от 24 декабря 2013 г. № 2506–р, ред. от 08.10.2020 г.), Концепций преподавания учебных предметов «Физика», «Химия» (утверждены решением Коллегии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Минпросвещения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России, протокол от 3 декабря 2019 г. № ПК–4вн), «Биология» (одобрена решением федерального учебно-методического объединения по общему образованию, протокол от 29 апреля 2022 г. № 2/22), Концепции преподавания предметной области «Технология» (утверждена решением Коллегии Министерства просвещения Российской Федерации, протокол от 24 декабря 2018 г. № ПК–1вн) в образовательных организациях Российской Федерации, реализующих основные общеобразовательные программы. 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6611" y="2761283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Приоритетные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направления развития технологий в </a:t>
            </a:r>
            <a:r>
              <a:rPr lang="ru-RU" sz="1400" kern="0" dirty="0" smtClean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РФ  </a:t>
            </a:r>
            <a:endParaRPr lang="ru-RU"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0826" y="3069059"/>
            <a:ext cx="57595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новые технологии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новые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материалы, создание систем обработки больших объемов данных, искусственный интеллект;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энергетика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– экологически чистая и ресурсосберегающая энергетика, формирование новых источников, способов генерации, транспортировки и хранения энергии;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медицина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– персонализированная медицина, высокотехнологичное здравоохранение и технологии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здоровьесбережения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агропромышленный комплекс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высокопродуктивное и экологически чистое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агро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- и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аквахозяйство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, создание безопасных и качественных, в том числе функциональных, продуктов питания;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безопасность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– противодействие техногенным, биогенным, социокультурным угрозам и источникам опасности для общества, экономики и государства;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освоение пространства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интеллектуальные транспортные и телекоммуникационные системы, освоение и использование космического и воздушного пространства, Мирового океана, Арктики и Антарктики.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584" y="5342219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Где физическая география???</a:t>
            </a:r>
            <a:endParaRPr lang="ru-RU" sz="14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20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66" y="8334"/>
            <a:ext cx="90793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b="1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Цель: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осуществление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технологического просвещения на базе фундаментального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математического и естественно-научного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образования, образования в области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информатики и информационных технологий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, организация широкой профориентации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 уроках труда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(технологии), создание возможностей для повышения заинтересованности молодежи в области науки, технологий и инноваций, формирование устойчивой мотивации подростков к получению научного и инженерного образования. 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45" y="1124744"/>
            <a:ext cx="91011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Технологическое </a:t>
            </a:r>
            <a:r>
              <a:rPr lang="ru-RU" b="1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просвещение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это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целенаправленная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просветительская деятельность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образовательной организации по реализации государственной политики укрепления технологического суверенитета страны, направленная на распространение знаний, опыта, формирование умений, навыков, ценностных установок, компетенций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в целях интеллектуального и предпрофессионального развития обучающихся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, способствующая расширению их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научно-технического кругозора, воспитанию устойчивого интереса к проблемам, связанным с естественными и математическими науками, технологиями, инженерией, проектно-конструкторской деятельностью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90" y="2739819"/>
            <a:ext cx="9078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Технологическая грамотность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это готовность и способность применять приобретаемые знания, умения и навыки для принятия обоснованных решений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по использованию современных технологий в различных сферах человеческой деятельности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Технологическая грамотность основывается на осознании важности и влияния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практического аспекта научных знаний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на развитие технологий, на идее связи теории с практикой; она включает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понимание основ работы технологий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</a:t>
            </a:r>
            <a:r>
              <a:rPr lang="ru-RU" sz="20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Рассматривается как часть функциональной грамотности обучающихся. </a:t>
            </a:r>
            <a:endParaRPr lang="ru-RU" sz="20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1054" y="4301720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В настоящее время востребован </a:t>
            </a:r>
            <a:r>
              <a:rPr lang="ru-RU" sz="20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научно-практический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характер образования, ориентированный на технологии </a:t>
            </a:r>
            <a:r>
              <a:rPr lang="ru-RU" sz="20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исследовательской и проектной деятельности 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обучающихся и направленный на их саморазвитие и самореализацию в условиях современной </a:t>
            </a:r>
            <a:r>
              <a:rPr lang="ru-RU" sz="20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техносферы</a:t>
            </a:r>
            <a:r>
              <a:rPr lang="ru-RU" sz="20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0841" y="5987586"/>
            <a:ext cx="6133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Технологическое просвещение в общем образовании (естественно-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научные дисциплины, (труд) технология, математика и информатика).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064530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Ведущие тематики ДПП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780151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14322</TotalTime>
  <Words>1521</Words>
  <Application>Microsoft Office PowerPoint</Application>
  <PresentationFormat>Экран (4:3)</PresentationFormat>
  <Paragraphs>103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Arial Narrow</vt:lpstr>
      <vt:lpstr>Calibri</vt:lpstr>
      <vt:lpstr>Fira Sans</vt:lpstr>
      <vt:lpstr>Google Sans</vt:lpstr>
      <vt:lpstr>Helvetica Neue Black Condensed</vt:lpstr>
      <vt:lpstr>Impact</vt:lpstr>
      <vt:lpstr>Times New Roman</vt:lpstr>
      <vt:lpstr>Специальное оформление</vt:lpstr>
      <vt:lpstr>3_Специальное оформление</vt:lpstr>
      <vt:lpstr>Simple Light</vt:lpstr>
      <vt:lpstr>7_Simple Light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СОШ 96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Горбатова О.Н.</cp:lastModifiedBy>
  <cp:revision>1981</cp:revision>
  <dcterms:created xsi:type="dcterms:W3CDTF">2015-09-02T06:08:33Z</dcterms:created>
  <dcterms:modified xsi:type="dcterms:W3CDTF">2025-04-10T01:13:59Z</dcterms:modified>
</cp:coreProperties>
</file>