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  <p:sldMasterId id="2147484221" r:id="rId2"/>
    <p:sldMasterId id="2147484320" r:id="rId3"/>
  </p:sldMasterIdLst>
  <p:notesMasterIdLst>
    <p:notesMasterId r:id="rId20"/>
  </p:notesMasterIdLst>
  <p:sldIdLst>
    <p:sldId id="1222" r:id="rId4"/>
    <p:sldId id="1241" r:id="rId5"/>
    <p:sldId id="1266" r:id="rId6"/>
    <p:sldId id="1267" r:id="rId7"/>
    <p:sldId id="1242" r:id="rId8"/>
    <p:sldId id="1243" r:id="rId9"/>
    <p:sldId id="1260" r:id="rId10"/>
    <p:sldId id="1261" r:id="rId11"/>
    <p:sldId id="1245" r:id="rId12"/>
    <p:sldId id="1262" r:id="rId13"/>
    <p:sldId id="1263" r:id="rId14"/>
    <p:sldId id="1246" r:id="rId15"/>
    <p:sldId id="1264" r:id="rId16"/>
    <p:sldId id="1265" r:id="rId17"/>
    <p:sldId id="1268" r:id="rId18"/>
    <p:sldId id="125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00" algn="l" defTabSz="9143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080" algn="l" defTabSz="9143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258" algn="l" defTabSz="9143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439" algn="l" defTabSz="9143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FFFF"/>
    <a:srgbClr val="66FFCC"/>
    <a:srgbClr val="F05C3E"/>
    <a:srgbClr val="000066"/>
    <a:srgbClr val="A50021"/>
    <a:srgbClr val="25879B"/>
    <a:srgbClr val="CCFFCC"/>
    <a:srgbClr val="005654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1978" autoAdjust="0"/>
  </p:normalViewPr>
  <p:slideViewPr>
    <p:cSldViewPr>
      <p:cViewPr varScale="1">
        <p:scale>
          <a:sx n="103" d="100"/>
          <a:sy n="103" d="100"/>
        </p:scale>
        <p:origin x="14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980937-13D8-4DCD-A75D-C51CB31693B2}" type="datetimeFigureOut">
              <a:rPr lang="ru-RU"/>
              <a:pPr>
                <a:defRPr/>
              </a:pPr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BAEA35-F350-422A-AFC0-F949D05E4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09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0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58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39" algn="l" defTabSz="9143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6A3C0-1F12-45CD-B0E1-0720522785D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5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B8EF-CDE0-40D7-876A-D866ADF4D6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9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D403-0D60-49C0-BF1C-54919181D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3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C80A-F385-418D-8779-2B4807B127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8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32" y="3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08" tIns="45708" rIns="45708" bIns="4570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30" y="33120"/>
            <a:ext cx="8807344" cy="91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01437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25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8579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0" indent="0" algn="ctr">
              <a:buNone/>
              <a:defRPr/>
            </a:lvl2pPr>
            <a:lvl3pPr marL="914360" indent="0" algn="ctr">
              <a:buNone/>
              <a:defRPr/>
            </a:lvl3pPr>
            <a:lvl4pPr marL="1371540" indent="0" algn="ctr">
              <a:buNone/>
              <a:defRPr/>
            </a:lvl4pPr>
            <a:lvl5pPr marL="1828720" indent="0" algn="ctr">
              <a:buNone/>
              <a:defRPr/>
            </a:lvl5pPr>
            <a:lvl6pPr marL="2285900" indent="0" algn="ctr">
              <a:buNone/>
              <a:defRPr/>
            </a:lvl6pPr>
            <a:lvl7pPr marL="2743080" indent="0" algn="ctr">
              <a:buNone/>
              <a:defRPr/>
            </a:lvl7pPr>
            <a:lvl8pPr marL="3200258" indent="0" algn="ctr">
              <a:buNone/>
              <a:defRPr/>
            </a:lvl8pPr>
            <a:lvl9pPr marL="365743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3190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AA3E-3D0F-4516-9FF2-C2B61678617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2558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0" indent="0">
              <a:buNone/>
              <a:defRPr sz="1800"/>
            </a:lvl2pPr>
            <a:lvl3pPr marL="914360" indent="0">
              <a:buNone/>
              <a:defRPr sz="1600"/>
            </a:lvl3pPr>
            <a:lvl4pPr marL="1371540" indent="0">
              <a:buNone/>
              <a:defRPr sz="1400"/>
            </a:lvl4pPr>
            <a:lvl5pPr marL="1828720" indent="0">
              <a:buNone/>
              <a:defRPr sz="1400"/>
            </a:lvl5pPr>
            <a:lvl6pPr marL="2285900" indent="0">
              <a:buNone/>
              <a:defRPr sz="1400"/>
            </a:lvl6pPr>
            <a:lvl7pPr marL="2743080" indent="0">
              <a:buNone/>
              <a:defRPr sz="1400"/>
            </a:lvl7pPr>
            <a:lvl8pPr marL="3200258" indent="0">
              <a:buNone/>
              <a:defRPr sz="1400"/>
            </a:lvl8pPr>
            <a:lvl9pPr marL="365743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57335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41443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58" indent="0">
              <a:buNone/>
              <a:defRPr sz="1600" b="1"/>
            </a:lvl8pPr>
            <a:lvl9pPr marL="3657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58" indent="0">
              <a:buNone/>
              <a:defRPr sz="1600" b="1"/>
            </a:lvl8pPr>
            <a:lvl9pPr marL="3657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1552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68075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3596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F0365-34E1-4A00-BA2A-C2E7A73D1E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5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58" indent="0">
              <a:buNone/>
              <a:defRPr sz="900"/>
            </a:lvl8pPr>
            <a:lvl9pPr marL="36574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32704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0" indent="0">
              <a:buNone/>
              <a:defRPr sz="2800"/>
            </a:lvl2pPr>
            <a:lvl3pPr marL="914360" indent="0">
              <a:buNone/>
              <a:defRPr sz="2400"/>
            </a:lvl3pPr>
            <a:lvl4pPr marL="1371540" indent="0">
              <a:buNone/>
              <a:defRPr sz="2000"/>
            </a:lvl4pPr>
            <a:lvl5pPr marL="1828720" indent="0">
              <a:buNone/>
              <a:defRPr sz="2000"/>
            </a:lvl5pPr>
            <a:lvl6pPr marL="2285900" indent="0">
              <a:buNone/>
              <a:defRPr sz="2000"/>
            </a:lvl6pPr>
            <a:lvl7pPr marL="2743080" indent="0">
              <a:buNone/>
              <a:defRPr sz="2000"/>
            </a:lvl7pPr>
            <a:lvl8pPr marL="3200258" indent="0">
              <a:buNone/>
              <a:defRPr sz="2000"/>
            </a:lvl8pPr>
            <a:lvl9pPr marL="3657439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58" indent="0">
              <a:buNone/>
              <a:defRPr sz="900"/>
            </a:lvl8pPr>
            <a:lvl9pPr marL="36574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080917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21824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2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2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70403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1" y="0"/>
            <a:ext cx="6985000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8"/>
            <a:ext cx="4495800" cy="152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&lt;#&gt;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54505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2" y="1536633"/>
            <a:ext cx="39998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52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83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46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725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02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2" y="1644233"/>
            <a:ext cx="4045275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2" y="3737433"/>
            <a:ext cx="4045275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2" y="965433"/>
            <a:ext cx="3836925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7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D02E-1ACA-40DD-A25D-A9E98B1977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61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2" y="5640767"/>
            <a:ext cx="5998725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5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2" y="1474833"/>
            <a:ext cx="8520525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2" y="4202967"/>
            <a:ext cx="8520525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870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Заголовок и объект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6286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028950" y="6356376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64579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821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3724981" y="2453054"/>
            <a:ext cx="50643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3607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1">
  <p:cSld name="Титульный слайд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9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5521793" y="1545219"/>
            <a:ext cx="3622275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557022" y="6332537"/>
            <a:ext cx="548775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 sz="13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69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708662" y="2485786"/>
            <a:ext cx="2712825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60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Объект с подписью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629843" y="457200"/>
            <a:ext cx="29490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629843" y="2057400"/>
            <a:ext cx="2949075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6286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3028950" y="6356376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6457950" y="6356376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2332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5008979" y="365760"/>
            <a:ext cx="2903625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3234920" y="2528394"/>
            <a:ext cx="2102625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5149215" y="3797913"/>
            <a:ext cx="22977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556785" y="6333134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18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556785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7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2F6C-332C-4373-ACB3-B3D131523D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55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2" y="759921"/>
            <a:ext cx="4652325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309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58" indent="0">
              <a:buNone/>
              <a:defRPr sz="1600" b="1"/>
            </a:lvl8pPr>
            <a:lvl9pPr marL="3657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58" indent="0">
              <a:buNone/>
              <a:defRPr sz="1600" b="1"/>
            </a:lvl8pPr>
            <a:lvl9pPr marL="36574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5741-7A4C-4B95-9395-FCA2F24F7B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1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E7D5-0DDA-4120-B3F9-832240202C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6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E598-C8F8-4BA0-9B5A-5D50B8A286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58" indent="0">
              <a:buNone/>
              <a:defRPr sz="900"/>
            </a:lvl8pPr>
            <a:lvl9pPr marL="36574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9ECC-72BC-45DD-A351-4ACBD37F3D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6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0" indent="0">
              <a:buNone/>
              <a:defRPr sz="2800"/>
            </a:lvl2pPr>
            <a:lvl3pPr marL="914360" indent="0">
              <a:buNone/>
              <a:defRPr sz="2400"/>
            </a:lvl3pPr>
            <a:lvl4pPr marL="1371540" indent="0">
              <a:buNone/>
              <a:defRPr sz="2000"/>
            </a:lvl4pPr>
            <a:lvl5pPr marL="1828720" indent="0">
              <a:buNone/>
              <a:defRPr sz="2000"/>
            </a:lvl5pPr>
            <a:lvl6pPr marL="2285900" indent="0">
              <a:buNone/>
              <a:defRPr sz="2000"/>
            </a:lvl6pPr>
            <a:lvl7pPr marL="2743080" indent="0">
              <a:buNone/>
              <a:defRPr sz="2000"/>
            </a:lvl7pPr>
            <a:lvl8pPr marL="3200258" indent="0">
              <a:buNone/>
              <a:defRPr sz="2000"/>
            </a:lvl8pPr>
            <a:lvl9pPr marL="365743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0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58" indent="0">
              <a:buNone/>
              <a:defRPr sz="900"/>
            </a:lvl8pPr>
            <a:lvl9pPr marL="36574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DD31-7C99-4535-A6BC-473B048356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8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D7813B-CAD9-422C-A1A8-CF67ECD4FE6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14.04.2025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2262854-76B3-4C12-B0EA-DC0BF3BEA88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18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5" indent="-342885" algn="l" defTabSz="9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8" algn="l" defTabSz="914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0" indent="-228590" algn="l" defTabSz="9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0" indent="-228590" algn="l" defTabSz="914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0" indent="-228590" algn="l" defTabSz="91436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0" indent="-228590" algn="l" defTabSz="9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0" indent="-228590" algn="l" defTabSz="9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0" indent="-228590" algn="l" defTabSz="9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9" indent="-228590" algn="l" defTabSz="9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8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8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5990" tIns="0" rIns="21599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/>
          </p:spPr>
          <p:txBody>
            <a:bodyPr wrap="none" lIns="0" tIns="0" rIns="0" bIns="0" anchor="ctr"/>
            <a:lstStyle>
              <a:lvl1pPr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 sz="1700" smtClean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1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91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latin typeface="Arial Narrow" pitchFamily="34" charset="0"/>
              </a:rPr>
              <a:t>&lt;#&gt;</a:t>
            </a:r>
            <a:endParaRPr lang="ru-RU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  <a:latin typeface="Arial Narrow" pitchFamily="34" charset="0"/>
              </a:rPr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036" name="Рисунок 19" descr="092_1-1-5.wm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" y="112713"/>
            <a:ext cx="1223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5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18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36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54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72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52" indent="-2857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21" indent="-22859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2991" indent="-22859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310" indent="-22859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90" indent="-2285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70" indent="-2285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50" indent="-2285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29" indent="-22859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8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9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>
            <a:alpha val="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166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  <p:sldLayoutId id="2147484334" r:id="rId14"/>
    <p:sldLayoutId id="2147484335" r:id="rId15"/>
    <p:sldLayoutId id="214748433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ferum.ru/?p=messages&amp;join=UQxZJstsEWvWuzndhWn/Jus38M7zg0V4j2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151" y="4293199"/>
            <a:ext cx="39971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Горбатова Ольга Николаевна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,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Arial"/>
              <a:sym typeface="Arial"/>
            </a:endParaRPr>
          </a:p>
          <a:p>
            <a:pPr algn="r">
              <a:buFont typeface="Arial"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кандидат педагогических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наук, заведующий кафедрой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естественно-научного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образования </a:t>
            </a:r>
            <a:endParaRPr lang="ru-RU" sz="1600" dirty="0" smtClean="0">
              <a:solidFill>
                <a:srgbClr val="000000"/>
              </a:solidFill>
              <a:latin typeface="Times New Roman"/>
              <a:ea typeface="Calibri"/>
              <a:cs typeface="Arial"/>
              <a:sym typeface="Arial"/>
            </a:endParaRPr>
          </a:p>
          <a:p>
            <a:pPr algn="r">
              <a:buFont typeface="Arial"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КАУ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ДПО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«АИРО имени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А.М.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Топорова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», </a:t>
            </a:r>
          </a:p>
          <a:p>
            <a:pPr algn="r">
              <a:buFont typeface="Arial"/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руководитель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отделения по естественнонаучным дисциплинам </a:t>
            </a:r>
          </a:p>
          <a:p>
            <a:pPr algn="r">
              <a:buFont typeface="Arial"/>
              <a:buNone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Arial"/>
                <a:sym typeface="Arial"/>
              </a:rPr>
              <a:t>краевого УМО</a:t>
            </a:r>
            <a:endParaRPr lang="ru-RU" sz="16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5951" y="424228"/>
            <a:ext cx="1256981" cy="745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999" y="1760510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Технологическое просвещение (математическое и естественно-научное образование) как способ укрепления технологического суверенитета страны</a:t>
            </a:r>
            <a:endParaRPr lang="ru-RU" sz="24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635519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/>
              </a:rPr>
              <a:t>14.04.2025</a:t>
            </a:r>
            <a:endParaRPr lang="ru-RU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55951" t="26253" r="1726" b="32064"/>
          <a:stretch/>
        </p:blipFill>
        <p:spPr bwMode="auto">
          <a:xfrm>
            <a:off x="6243653" y="424124"/>
            <a:ext cx="2729679" cy="2682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932" y="381909"/>
            <a:ext cx="829601" cy="829600"/>
          </a:xfrm>
          <a:prstGeom prst="rect">
            <a:avLst/>
          </a:prstGeom>
        </p:spPr>
      </p:pic>
      <p:pic>
        <p:nvPicPr>
          <p:cNvPr id="13" name="Picture 2" descr="АИРО принимает материалы для сборника по инновационной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" y="81102"/>
            <a:ext cx="2491781" cy="98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91" y="30954"/>
            <a:ext cx="10366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358920"/>
            <a:ext cx="5069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положения Концепции «Технологическое просвещение (математическое и естественно-научное образование) как способ укрепления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технологического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суверенитета страны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015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t="23620" r="28312" b="26461"/>
          <a:stretch/>
        </p:blipFill>
        <p:spPr bwMode="auto">
          <a:xfrm>
            <a:off x="971600" y="2"/>
            <a:ext cx="7344816" cy="681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14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" t="24716" r="16818" b="23174"/>
          <a:stretch/>
        </p:blipFill>
        <p:spPr bwMode="auto">
          <a:xfrm>
            <a:off x="107505" y="35416"/>
            <a:ext cx="8916541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77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666" y="8334"/>
            <a:ext cx="907933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b="1" kern="0" dirty="0" smtClean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Цель: </a:t>
            </a:r>
            <a:r>
              <a:rPr lang="ru-RU" sz="1400" kern="0" dirty="0" smtClean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осуществление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технологического просвещения на базе фундаментального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математического и естественно-научного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образования, образования в области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информатики и информационных технологий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, организация широкой профориентации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на уроках труда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(технологии), создание возможностей для повышения заинтересованности молодежи в области науки, технологий и инноваций, формирование устойчивой мотивации подростков к получению научного и инженерного образования. 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56" y="1244511"/>
            <a:ext cx="91011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b="1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Технологическое </a:t>
            </a:r>
            <a:r>
              <a:rPr lang="ru-RU" b="1" kern="0" dirty="0" smtClean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просвещение </a:t>
            </a:r>
            <a:r>
              <a:rPr lang="ru-RU" sz="1400" kern="0" dirty="0" smtClean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– это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целенаправленная </a:t>
            </a:r>
            <a:r>
              <a:rPr lang="ru-RU" sz="1400" kern="0" dirty="0" smtClean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просветительская деятельность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образовательной организации по реализации государственной политики укрепления технологического суверенитета страны, направленная на распространение знаний, опыта, формирование умений, навыков, ценностных установок, компетенций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в целях интеллектуального и предпрофессионального развития обучающихся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, способствующая расширению их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научно-технического кругозора, воспитанию устойчивого интереса к проблемам, связанным с естественными и математическими науками, технологиями, инженерией, проектно-конструкторской деятельностью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. 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90" y="2739819"/>
            <a:ext cx="90784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b="1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Технологическая грамотность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– это готовность и способность применять приобретаемые знания, умения и навыки для принятия обоснованных решений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по использованию современных технологий в различных сферах человеческой деятельности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. Технологическая грамотность основывается на осознании важности и влияния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практического аспекта научных знаний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на развитие технологий, на идее связи теории с практикой; она включает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понимание основ работы технологий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. </a:t>
            </a:r>
            <a:r>
              <a:rPr lang="ru-RU" sz="20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Рассматривается как часть функциональной грамотности обучающихся. </a:t>
            </a:r>
            <a:endParaRPr lang="ru-RU" sz="20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666" y="4430138"/>
            <a:ext cx="4820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В настоящее время востребован </a:t>
            </a:r>
            <a:r>
              <a:rPr lang="ru-RU" sz="16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научно-практический </a:t>
            </a:r>
            <a:r>
              <a:rPr lang="ru-RU" sz="16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характер образования, ориентированный на технологии </a:t>
            </a:r>
            <a:r>
              <a:rPr lang="ru-RU" sz="16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исследовательской и проектной деятельности </a:t>
            </a:r>
            <a:r>
              <a:rPr lang="ru-RU" sz="16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обучающихся и направленный на их саморазвитие и самореализацию в условиях современной </a:t>
            </a:r>
            <a:r>
              <a:rPr lang="ru-RU" sz="1600" kern="0" dirty="0" err="1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техносферы</a:t>
            </a:r>
            <a:r>
              <a:rPr lang="ru-RU" sz="16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. </a:t>
            </a:r>
            <a:r>
              <a:rPr lang="ru-RU" sz="1600" kern="0" dirty="0" smtClean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Школьники должны быть готовы использовать передовые методы проектирования и конструирования.</a:t>
            </a:r>
            <a:endParaRPr lang="ru-RU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430138"/>
            <a:ext cx="3683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Arial"/>
              </a:rPr>
              <a:t>Зафиксирована необходимость </a:t>
            </a:r>
            <a:r>
              <a:rPr lang="ru-RU" sz="1600" kern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Arial"/>
              </a:rPr>
              <a:t>повышения </a:t>
            </a:r>
            <a:r>
              <a:rPr lang="ru-RU" sz="1600" kern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Arial"/>
              </a:rPr>
              <a:t>качества преподавания учебных предметов «Биология», «Физика», «Химия», в том числе за счет интеграции данных учебных </a:t>
            </a:r>
            <a:r>
              <a:rPr lang="ru-RU" sz="1600" kern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Arial"/>
              </a:rPr>
              <a:t>предметов </a:t>
            </a:r>
            <a:endParaRPr lang="ru-RU" sz="16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780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24594" r="18863" b="21225"/>
          <a:stretch/>
        </p:blipFill>
        <p:spPr bwMode="auto">
          <a:xfrm>
            <a:off x="251520" y="260648"/>
            <a:ext cx="8640960" cy="64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2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24594" r="16136" b="20617"/>
          <a:stretch/>
        </p:blipFill>
        <p:spPr bwMode="auto">
          <a:xfrm>
            <a:off x="323528" y="116632"/>
            <a:ext cx="8496944" cy="661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34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763" t="26200" r="25588" b="5201"/>
          <a:stretch/>
        </p:blipFill>
        <p:spPr>
          <a:xfrm>
            <a:off x="3679574" y="98275"/>
            <a:ext cx="5464426" cy="6085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9763" t="8001" r="25588" b="5201"/>
          <a:stretch/>
        </p:blipFill>
        <p:spPr>
          <a:xfrm>
            <a:off x="107504" y="188640"/>
            <a:ext cx="419040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0841" y="5987586"/>
            <a:ext cx="6133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Технологическое просвещение в общем образовании (естественно-</a:t>
            </a:r>
          </a:p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научные дисциплины, (труд) технология, математика и информатика).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6064530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Ведущие тематики ДПП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8702" t="12814" r="3572" b="7186"/>
          <a:stretch/>
        </p:blipFill>
        <p:spPr>
          <a:xfrm>
            <a:off x="179512" y="260648"/>
            <a:ext cx="885698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t="40287" r="-525" b="28821"/>
          <a:stretch/>
        </p:blipFill>
        <p:spPr bwMode="auto">
          <a:xfrm>
            <a:off x="1063058" y="1710848"/>
            <a:ext cx="6849450" cy="321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0120" y="692697"/>
            <a:ext cx="7989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/>
                <a:sym typeface="Arial"/>
              </a:rPr>
              <a:t>Указ Президента Российской Федерации от 28 февраля 2024 г. № 145 "О Стратегии научно-технологического развития Российской Федерации"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1273" y="5517232"/>
            <a:ext cx="7553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600" kern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Arial"/>
              </a:rPr>
              <a:t>Зафиксирована </a:t>
            </a:r>
            <a:r>
              <a:rPr lang="ru-RU" sz="1600" kern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Arial"/>
              </a:rPr>
              <a:t>необходимость укрепления научно-технологического суверенитета нашей </a:t>
            </a:r>
            <a:r>
              <a:rPr lang="ru-RU" sz="1600" kern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  <a:sym typeface="Arial"/>
              </a:rPr>
              <a:t>страны и роль естественно-научных предметов в этом процессе</a:t>
            </a:r>
            <a:endParaRPr lang="ru-RU" sz="16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16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550" t="8000" r="25588" b="19201"/>
          <a:stretch/>
        </p:blipFill>
        <p:spPr>
          <a:xfrm>
            <a:off x="2191780" y="6085"/>
            <a:ext cx="4536504" cy="54860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4048" y="5602636"/>
            <a:ext cx="3429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https://sferum.ru/?p=messages&amp;join=UQxZJstsEWvWuzndhWn/Jus38M7zg0V4j2k</a:t>
            </a:r>
            <a:r>
              <a:rPr lang="en-US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=</a:t>
            </a:r>
            <a:r>
              <a:rPr lang="ru-RU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5663401"/>
            <a:ext cx="33573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Полный текст письма размещен в «</a:t>
            </a:r>
            <a:r>
              <a:rPr lang="ru-RU" sz="105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Сферуме</a:t>
            </a:r>
            <a:r>
              <a:rPr lang="ru-RU"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». Чат «Точка роста. Алтайский край»</a:t>
            </a:r>
          </a:p>
        </p:txBody>
      </p:sp>
    </p:spTree>
    <p:extLst>
      <p:ext uri="{BB962C8B-B14F-4D97-AF65-F5344CB8AC3E}">
        <p14:creationId xmlns:p14="http://schemas.microsoft.com/office/powerpoint/2010/main" val="249786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113" t="15000" r="26376" b="10801"/>
          <a:stretch/>
        </p:blipFill>
        <p:spPr>
          <a:xfrm>
            <a:off x="1571903" y="3020075"/>
            <a:ext cx="6264696" cy="3816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38" t="31801" r="28738" b="15000"/>
          <a:stretch/>
        </p:blipFill>
        <p:spPr>
          <a:xfrm>
            <a:off x="1607907" y="0"/>
            <a:ext cx="619268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896" t="24291" r="9332" b="15379"/>
          <a:stretch/>
        </p:blipFill>
        <p:spPr>
          <a:xfrm>
            <a:off x="509893" y="179238"/>
            <a:ext cx="8322380" cy="6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69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6" t="26449" r="1629" b="32489"/>
          <a:stretch/>
        </p:blipFill>
        <p:spPr bwMode="auto">
          <a:xfrm>
            <a:off x="1157550" y="382936"/>
            <a:ext cx="676081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2852" y="5157240"/>
            <a:ext cx="6170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Arial"/>
                <a:sym typeface="Arial"/>
              </a:rPr>
              <a:t>Национальный проект «Молодежь и дети» продолжает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Arial"/>
                <a:sym typeface="Arial"/>
              </a:rPr>
              <a:t>национальный проект «Образование»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4576" y="6000721"/>
            <a:ext cx="5046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Центры «Точка роста» – продолжают работу!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5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250" t="8000" r="19288" b="40200"/>
          <a:stretch/>
        </p:blipFill>
        <p:spPr>
          <a:xfrm>
            <a:off x="2339752" y="188640"/>
            <a:ext cx="4248472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250" t="16401" r="19288" b="24801"/>
          <a:stretch/>
        </p:blipFill>
        <p:spPr>
          <a:xfrm>
            <a:off x="2483768" y="3429000"/>
            <a:ext cx="424847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342" y="214986"/>
            <a:ext cx="2697650" cy="17984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550" y="1487411"/>
            <a:ext cx="626047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050" kern="0" dirty="0">
                <a:solidFill>
                  <a:srgbClr val="222222"/>
                </a:solidFill>
                <a:latin typeface="PT Serif"/>
                <a:cs typeface="Arial"/>
                <a:sym typeface="Arial"/>
              </a:rPr>
              <a:t>В крае предусмотрена реализация пилотного проекта по формированию агротехнологических классов на основе трехсторонних соглашений между школой, профессиональной образовательной организацией и организацией АПК. Это часть мероприятий федеральных проектов «Кадры в агропромышленном комплексе», «Технологическое обеспечение продовольственной безопасности».</a:t>
            </a:r>
            <a:endParaRPr lang="ru-RU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9887" y="3504296"/>
            <a:ext cx="62604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050" kern="0" dirty="0">
                <a:solidFill>
                  <a:srgbClr val="FF0000"/>
                </a:solidFill>
                <a:latin typeface="PT Serif"/>
                <a:cs typeface="Arial"/>
                <a:sym typeface="Arial"/>
              </a:rPr>
              <a:t>Проект обеспечен мерами государственной поддержки. Так, организации – участники проекта смогут возместить часть затрат на капремонт или оснащение оборудованием агротехнологических классов. А учителя, которые работают в </a:t>
            </a:r>
            <a:r>
              <a:rPr lang="ru-RU" sz="1050" kern="0" dirty="0" err="1">
                <a:solidFill>
                  <a:srgbClr val="FF0000"/>
                </a:solidFill>
                <a:latin typeface="PT Serif"/>
                <a:cs typeface="Arial"/>
                <a:sym typeface="Arial"/>
              </a:rPr>
              <a:t>агроклассах</a:t>
            </a:r>
            <a:r>
              <a:rPr lang="ru-RU" sz="1050" kern="0" dirty="0">
                <a:solidFill>
                  <a:srgbClr val="FF0000"/>
                </a:solidFill>
                <a:latin typeface="PT Serif"/>
                <a:cs typeface="Arial"/>
                <a:sym typeface="Arial"/>
              </a:rPr>
              <a:t>, будут получать стимулирующие выплаты (до 30 тыс. в месяц).</a:t>
            </a:r>
            <a:endParaRPr lang="ru-RU" sz="105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4390" y="2415062"/>
            <a:ext cx="626047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050" kern="0" dirty="0">
                <a:solidFill>
                  <a:srgbClr val="222222"/>
                </a:solidFill>
                <a:latin typeface="PT Serif"/>
                <a:cs typeface="Arial"/>
                <a:sym typeface="Arial"/>
              </a:rPr>
              <a:t>Перед регионом стоит задача создания до 2030 года 90 агротехнологических классов, - сказал Александр Молотов. - В 2025/26 учебном году на базе школ края планируется создать 12 агротехнологических классов с участием в качестве сторон соглашения Алтайского государственного аграрного университета, школ и сельскохозяйственных предприятий в Благовещенском, Павловском, </a:t>
            </a:r>
            <a:r>
              <a:rPr lang="ru-RU" sz="1050" kern="0" dirty="0" err="1">
                <a:solidFill>
                  <a:srgbClr val="222222"/>
                </a:solidFill>
                <a:latin typeface="PT Serif"/>
                <a:cs typeface="Arial"/>
                <a:sym typeface="Arial"/>
              </a:rPr>
              <a:t>Солонешенском</a:t>
            </a:r>
            <a:r>
              <a:rPr lang="ru-RU" sz="1050" kern="0" dirty="0">
                <a:solidFill>
                  <a:srgbClr val="222222"/>
                </a:solidFill>
                <a:latin typeface="PT Serif"/>
                <a:cs typeface="Arial"/>
                <a:sym typeface="Arial"/>
              </a:rPr>
              <a:t>, </a:t>
            </a:r>
            <a:r>
              <a:rPr lang="ru-RU" sz="1050" kern="0" dirty="0" err="1">
                <a:solidFill>
                  <a:srgbClr val="222222"/>
                </a:solidFill>
                <a:latin typeface="PT Serif"/>
                <a:cs typeface="Arial"/>
                <a:sym typeface="Arial"/>
              </a:rPr>
              <a:t>Тальменском</a:t>
            </a:r>
            <a:r>
              <a:rPr lang="ru-RU" sz="1050" kern="0" dirty="0">
                <a:solidFill>
                  <a:srgbClr val="222222"/>
                </a:solidFill>
                <a:latin typeface="PT Serif"/>
                <a:cs typeface="Arial"/>
                <a:sym typeface="Arial"/>
              </a:rPr>
              <a:t> районах и городе Барнауле. На выплаты 135 учителям предусмотрено 30 млн рублей.</a:t>
            </a:r>
            <a:endParaRPr lang="ru-RU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0771" y="4287304"/>
            <a:ext cx="626047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050" kern="0" dirty="0">
                <a:solidFill>
                  <a:srgbClr val="222222"/>
                </a:solidFill>
                <a:latin typeface="PT Serif"/>
                <a:cs typeface="Arial"/>
                <a:sym typeface="Arial"/>
              </a:rPr>
              <a:t>Алтайский государственный аграрный университет ведет активную работу по организации сети </a:t>
            </a:r>
            <a:r>
              <a:rPr lang="ru-RU" sz="1050" kern="0" dirty="0" err="1">
                <a:solidFill>
                  <a:srgbClr val="222222"/>
                </a:solidFill>
                <a:latin typeface="PT Serif"/>
                <a:cs typeface="Arial"/>
                <a:sym typeface="Arial"/>
              </a:rPr>
              <a:t>агроклассов</a:t>
            </a:r>
            <a:r>
              <a:rPr lang="ru-RU" sz="1050" kern="0" dirty="0">
                <a:solidFill>
                  <a:srgbClr val="222222"/>
                </a:solidFill>
                <a:latin typeface="PT Serif"/>
                <a:cs typeface="Arial"/>
                <a:sym typeface="Arial"/>
              </a:rPr>
              <a:t> в крае.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050" kern="0" dirty="0">
                <a:solidFill>
                  <a:srgbClr val="222222"/>
                </a:solidFill>
                <a:latin typeface="PT Serif"/>
                <a:cs typeface="Arial"/>
                <a:sym typeface="Arial"/>
              </a:rPr>
              <a:t>Преподаватели вуза разработали специализированный образовательный контент по направлениям: «Агрономия и агрохимия», «</a:t>
            </a:r>
            <a:r>
              <a:rPr lang="ru-RU" sz="1050" kern="0" dirty="0" err="1">
                <a:solidFill>
                  <a:srgbClr val="222222"/>
                </a:solidFill>
                <a:latin typeface="PT Serif"/>
                <a:cs typeface="Arial"/>
                <a:sym typeface="Arial"/>
              </a:rPr>
              <a:t>Агроинженерия</a:t>
            </a:r>
            <a:r>
              <a:rPr lang="ru-RU" sz="1050" kern="0" dirty="0">
                <a:solidFill>
                  <a:srgbClr val="222222"/>
                </a:solidFill>
                <a:latin typeface="PT Serif"/>
                <a:cs typeface="Arial"/>
                <a:sym typeface="Arial"/>
              </a:rPr>
              <a:t>», «Зоотехния и продукты питания», «Ветеринария», «Агробизнес», «Землеустройство», «Мелиорация» и «Лесное дело». Вуз планирует добавлять выпускникам </a:t>
            </a:r>
            <a:r>
              <a:rPr lang="ru-RU" sz="1050" kern="0" dirty="0" err="1">
                <a:solidFill>
                  <a:srgbClr val="222222"/>
                </a:solidFill>
                <a:latin typeface="PT Serif"/>
                <a:cs typeface="Arial"/>
                <a:sym typeface="Arial"/>
              </a:rPr>
              <a:t>агроклассов</a:t>
            </a:r>
            <a:r>
              <a:rPr lang="ru-RU" sz="1050" kern="0" dirty="0">
                <a:solidFill>
                  <a:srgbClr val="222222"/>
                </a:solidFill>
                <a:latin typeface="PT Serif"/>
                <a:cs typeface="Arial"/>
                <a:sym typeface="Arial"/>
              </a:rPr>
              <a:t> 10 баллов к ЕГЭ при поступлении в университет.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758" y="861527"/>
            <a:ext cx="61518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050" b="1" kern="0" dirty="0">
                <a:solidFill>
                  <a:srgbClr val="222222"/>
                </a:solidFill>
                <a:latin typeface="PT Serif"/>
                <a:cs typeface="Arial"/>
                <a:sym typeface="Arial"/>
              </a:rPr>
              <a:t>Материалы круглого стола по вопросам агроэкологического образования и трудового воспитания школьников и краевого слета агроэкологических объединений обучающихся «Молодые хозяева Земли»</a:t>
            </a:r>
            <a:endParaRPr lang="ru-RU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https://akzs.ru/upload/resize_cache/iblock/711/chsw1xxto0klq0yx3l6l5ww94p4uz01p/600_400_2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95" y="2247579"/>
            <a:ext cx="2697650" cy="179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1488" y="5349133"/>
            <a:ext cx="44165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05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Разработана концепция по созданию агротехнологических классов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42695" y="4109636"/>
            <a:ext cx="278394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900" kern="0" dirty="0">
                <a:solidFill>
                  <a:srgbClr val="212529"/>
                </a:solidFill>
                <a:latin typeface="Roboto Regular"/>
                <a:cs typeface="Arial"/>
                <a:sym typeface="Arial"/>
              </a:rPr>
              <a:t>3 февраля 2025 года на встрече с президентом Российской федерации В.В. Путиным министр просвещения С.С. Кравцов информировал главу государства о создании в 74 регионах страны около 200 </a:t>
            </a:r>
            <a:r>
              <a:rPr lang="ru-RU" sz="900" kern="0" dirty="0" err="1">
                <a:solidFill>
                  <a:srgbClr val="212529"/>
                </a:solidFill>
                <a:latin typeface="Roboto Regular"/>
                <a:cs typeface="Arial"/>
                <a:sym typeface="Arial"/>
              </a:rPr>
              <a:t>агроклассов</a:t>
            </a:r>
            <a:r>
              <a:rPr lang="ru-RU" sz="900" kern="0" dirty="0">
                <a:solidFill>
                  <a:srgbClr val="212529"/>
                </a:solidFill>
                <a:latin typeface="Roboto Regular"/>
                <a:cs typeface="Arial"/>
                <a:sym typeface="Arial"/>
              </a:rPr>
              <a:t>. Президентом РФ было поручено Министерству просвещения совместно с Министерством сельского хозяйства изучить возможность создания профильных </a:t>
            </a:r>
            <a:r>
              <a:rPr lang="ru-RU" sz="900" kern="0" dirty="0" err="1">
                <a:solidFill>
                  <a:srgbClr val="212529"/>
                </a:solidFill>
                <a:latin typeface="Roboto Regular"/>
                <a:cs typeface="Arial"/>
                <a:sym typeface="Arial"/>
              </a:rPr>
              <a:t>агроклассов</a:t>
            </a:r>
            <a:r>
              <a:rPr lang="ru-RU" sz="900" kern="0" dirty="0">
                <a:solidFill>
                  <a:srgbClr val="212529"/>
                </a:solidFill>
                <a:latin typeface="Roboto Regular"/>
                <a:cs typeface="Arial"/>
                <a:sym typeface="Arial"/>
              </a:rPr>
              <a:t> и при необходимости активизировать профориентацию в этом направлении.</a:t>
            </a:r>
            <a:endParaRPr lang="ru-RU" sz="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626" y="245677"/>
            <a:ext cx="59820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ru-RU" sz="1050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Приказ </a:t>
            </a:r>
            <a:r>
              <a:rPr lang="ru-RU" sz="1050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Минпросвещения</a:t>
            </a:r>
            <a:r>
              <a:rPr lang="ru-RU" sz="1050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России от 12.02.2025 г. № 93 вводится с 1.09.2025 г. «агротехнологический, естественно-научный профиль» (уровень СОО)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4390" y="5657671"/>
            <a:ext cx="9169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Методических рекомендациях (2025 г., зам министра с/х РФ) по реализации комплексных мероприятий по созданию агротехнологических классов указано: «при определении перечня образовательных организаций…учитывать наличие центров </a:t>
            </a:r>
            <a:r>
              <a:rPr lang="ru-RU" dirty="0" smtClean="0">
                <a:solidFill>
                  <a:srgbClr val="FF0000"/>
                </a:solidFill>
              </a:rPr>
              <a:t>«Точка роста», школьных «</a:t>
            </a:r>
            <a:r>
              <a:rPr lang="ru-RU" dirty="0" err="1" smtClean="0">
                <a:solidFill>
                  <a:srgbClr val="FF0000"/>
                </a:solidFill>
              </a:rPr>
              <a:t>Кванториумов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t="10227" r="35713" b="35227"/>
          <a:stretch/>
        </p:blipFill>
        <p:spPr bwMode="auto">
          <a:xfrm>
            <a:off x="107505" y="22072"/>
            <a:ext cx="3135086" cy="532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13546" y="22070"/>
            <a:ext cx="59014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Учитывает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и развивает идеи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Концепции развития математического образования Российской Федерации (утверждена распоряжением Правительства Российской Федерации от 24 декабря 2013 г. № 2506–р, ред. от 08.10.2020 г.), Концепций преподавания учебных предметов «Физика», «Химия» (утверждены решением Коллегии </a:t>
            </a:r>
            <a:r>
              <a:rPr lang="ru-RU" sz="1400" kern="0" dirty="0" err="1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Минпросвещения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 России, протокол от 3 декабря 2019 г. № ПК–4вн), «Биология» (одобрена решением федерального учебно-методического объединения по общему образованию, протокол от 29 апреля 2022 г. № 2/22), Концепции преподавания предметной области «Технология» (утверждена решением Коллегии Министерства просвещения Российской Федерации, протокол от 24 декабря 2018 г. № ПК–1вн) в образовательных организациях Российской Федерации, реализующих основные общеобразовательные программы. </a:t>
            </a:r>
            <a:endParaRPr lang="ru-RU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6611" y="2761283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Приоритетные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направления развития технологий в </a:t>
            </a:r>
            <a:r>
              <a:rPr lang="ru-RU" sz="1400" kern="0" dirty="0" smtClean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РФ  </a:t>
            </a:r>
            <a:endParaRPr lang="ru-RU" sz="14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0826" y="3069059"/>
            <a:ext cx="575953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−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новые технологии </a:t>
            </a:r>
            <a:r>
              <a:rPr lang="ru-RU" sz="1400" kern="0" dirty="0" smtClean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– новые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материалы, создание систем обработки больших объемов данных, искусственный интеллект;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−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энергетика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 – экологически чистая и ресурсосберегающая энергетика, формирование новых источников, способов генерации, транспортировки и хранения энергии;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−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медицина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 – персонализированная медицина, высокотехнологичное здравоохранение и технологии </a:t>
            </a:r>
            <a:r>
              <a:rPr lang="ru-RU" sz="1400" kern="0" dirty="0" err="1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здоровьесбережения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−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агропромышленный комплекс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– высокопродуктивное и экологически чистое </a:t>
            </a:r>
            <a:r>
              <a:rPr lang="ru-RU" sz="1400" kern="0" dirty="0" err="1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агро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- и </a:t>
            </a:r>
            <a:r>
              <a:rPr lang="ru-RU" sz="1400" kern="0" dirty="0" err="1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аквахозяйство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, создание безопасных и качественных, в том числе функциональных, продуктов питания;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−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безопасность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 – противодействие техногенным, биогенным, социокультурным угрозам и источникам опасности для общества, экономики и государства;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− </a:t>
            </a:r>
            <a:r>
              <a:rPr lang="ru-RU" sz="1400" kern="0" dirty="0">
                <a:solidFill>
                  <a:srgbClr val="FF0000"/>
                </a:solidFill>
                <a:latin typeface="Times New Roman"/>
                <a:cs typeface="Arial"/>
                <a:sym typeface="Arial"/>
              </a:rPr>
              <a:t>освоение пространства </a:t>
            </a:r>
            <a:r>
              <a:rPr lang="ru-RU" sz="1400" kern="0" dirty="0">
                <a:solidFill>
                  <a:srgbClr val="000000"/>
                </a:solidFill>
                <a:latin typeface="Times New Roman"/>
                <a:cs typeface="Arial"/>
                <a:sym typeface="Arial"/>
              </a:rPr>
              <a:t>– интеллектуальные транспортные и телекоммуникационные системы, освоение и использование космического и воздушного пространства, Мирового океана, Арктики и Антарктики. </a:t>
            </a:r>
          </a:p>
        </p:txBody>
      </p:sp>
    </p:spTree>
    <p:extLst>
      <p:ext uri="{BB962C8B-B14F-4D97-AF65-F5344CB8AC3E}">
        <p14:creationId xmlns:p14="http://schemas.microsoft.com/office/powerpoint/2010/main" val="36622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14423</TotalTime>
  <Words>1013</Words>
  <Application>Microsoft Office PowerPoint</Application>
  <PresentationFormat>Экран (4:3)</PresentationFormat>
  <Paragraphs>43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Arial Narrow</vt:lpstr>
      <vt:lpstr>Calibri</vt:lpstr>
      <vt:lpstr>Helvetica Neue Black Condensed</vt:lpstr>
      <vt:lpstr>Impact</vt:lpstr>
      <vt:lpstr>PT Serif</vt:lpstr>
      <vt:lpstr>Roboto Regular</vt:lpstr>
      <vt:lpstr>Times New Roman</vt:lpstr>
      <vt:lpstr>Специальное оформление</vt:lpstr>
      <vt:lpstr>3_Специальное оформление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СОШ 96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Горбатова О.Н.</cp:lastModifiedBy>
  <cp:revision>1985</cp:revision>
  <dcterms:created xsi:type="dcterms:W3CDTF">2015-09-02T06:08:33Z</dcterms:created>
  <dcterms:modified xsi:type="dcterms:W3CDTF">2025-04-14T03:40:06Z</dcterms:modified>
</cp:coreProperties>
</file>