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276012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368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152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548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6152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6548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-2450160"/>
            <a:ext cx="11880" cy="10287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458720" y="-112680"/>
            <a:ext cx="6182280" cy="869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-2450160"/>
            <a:ext cx="11880" cy="10287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368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276012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368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152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548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6152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46548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-2450160"/>
            <a:ext cx="11880" cy="10287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458720" y="-112680"/>
            <a:ext cx="6182280" cy="869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368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276012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6368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152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5480" y="120348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46152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65480" y="2760120"/>
            <a:ext cx="360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458720" y="-112680"/>
            <a:ext cx="6182280" cy="869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29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3680" y="276012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3680" y="1203480"/>
            <a:ext cx="576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0120"/>
            <a:ext cx="11880" cy="14212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 flipH="1">
            <a:off x="7177680" y="2791440"/>
            <a:ext cx="1957680" cy="2346120"/>
          </a:xfrm>
          <a:prstGeom prst="round1Rect">
            <a:avLst>
              <a:gd name="adj" fmla="val 50000"/>
            </a:avLst>
          </a:prstGeom>
          <a:solidFill>
            <a:srgbClr val="CEC4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0" y="241560"/>
            <a:ext cx="1309680" cy="592560"/>
          </a:xfrm>
          <a:prstGeom prst="roundRect">
            <a:avLst>
              <a:gd name="adj" fmla="val 16667"/>
            </a:avLst>
          </a:prstGeom>
          <a:solidFill>
            <a:srgbClr val="9CC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90600" y="2227680"/>
            <a:ext cx="919080" cy="2909880"/>
          </a:xfrm>
          <a:prstGeom prst="roundRect">
            <a:avLst>
              <a:gd name="adj" fmla="val 16667"/>
            </a:avLst>
          </a:prstGeom>
          <a:solidFill>
            <a:srgbClr val="9A7A6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989160" y="4604040"/>
            <a:ext cx="2909880" cy="389520"/>
          </a:xfrm>
          <a:prstGeom prst="roundRect">
            <a:avLst>
              <a:gd name="adj" fmla="val 16667"/>
            </a:avLst>
          </a:prstGeom>
          <a:solidFill>
            <a:srgbClr val="6194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H="1">
            <a:off x="385560" y="4800600"/>
            <a:ext cx="8166240" cy="20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8206920" y="1583640"/>
            <a:ext cx="703800" cy="1635840"/>
          </a:xfrm>
          <a:prstGeom prst="roundRect">
            <a:avLst>
              <a:gd name="adj" fmla="val 16667"/>
            </a:avLst>
          </a:prstGeom>
          <a:solidFill>
            <a:srgbClr val="1271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8560800" y="1583640"/>
            <a:ext cx="360" cy="356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830160" y="241560"/>
            <a:ext cx="360" cy="500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718920" cy="2909880"/>
          </a:xfrm>
          <a:prstGeom prst="roundRect">
            <a:avLst>
              <a:gd name="adj" fmla="val 16667"/>
            </a:avLst>
          </a:prstGeom>
          <a:solidFill>
            <a:srgbClr val="9A7A6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 flipH="1">
            <a:off x="8098920" y="4100040"/>
            <a:ext cx="1037880" cy="1037880"/>
          </a:xfrm>
          <a:prstGeom prst="round1Rect">
            <a:avLst>
              <a:gd name="adj" fmla="val 50000"/>
            </a:avLst>
          </a:prstGeom>
          <a:solidFill>
            <a:srgbClr val="CEC4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8606880" y="2715120"/>
            <a:ext cx="362880" cy="1635840"/>
          </a:xfrm>
          <a:prstGeom prst="roundRect">
            <a:avLst>
              <a:gd name="adj" fmla="val 16667"/>
            </a:avLst>
          </a:prstGeom>
          <a:solidFill>
            <a:srgbClr val="6194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496800" y="0"/>
            <a:ext cx="360" cy="318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 flipH="1">
            <a:off x="8783640" y="2526480"/>
            <a:ext cx="360" cy="259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0" y="4604040"/>
            <a:ext cx="1490760" cy="333000"/>
          </a:xfrm>
          <a:prstGeom prst="roundRect">
            <a:avLst>
              <a:gd name="adj" fmla="val 16667"/>
            </a:avLst>
          </a:prstGeom>
          <a:solidFill>
            <a:srgbClr val="1271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7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47052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718920" cy="2909880"/>
          </a:xfrm>
          <a:prstGeom prst="roundRect">
            <a:avLst>
              <a:gd name="adj" fmla="val 16667"/>
            </a:avLst>
          </a:prstGeom>
          <a:solidFill>
            <a:srgbClr val="9A7A6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 flipH="1">
            <a:off x="8098920" y="4100040"/>
            <a:ext cx="1037880" cy="1037880"/>
          </a:xfrm>
          <a:prstGeom prst="round1Rect">
            <a:avLst>
              <a:gd name="adj" fmla="val 50000"/>
            </a:avLst>
          </a:prstGeom>
          <a:solidFill>
            <a:srgbClr val="CEC4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8606880" y="2715120"/>
            <a:ext cx="362880" cy="1635840"/>
          </a:xfrm>
          <a:prstGeom prst="roundRect">
            <a:avLst>
              <a:gd name="adj" fmla="val 16667"/>
            </a:avLst>
          </a:prstGeom>
          <a:solidFill>
            <a:srgbClr val="6194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496800" y="0"/>
            <a:ext cx="360" cy="318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5"/>
          <p:cNvSpPr/>
          <p:nvPr/>
        </p:nvSpPr>
        <p:spPr>
          <a:xfrm flipH="1">
            <a:off x="8783640" y="2526480"/>
            <a:ext cx="360" cy="259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FA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6"/>
          <p:cNvSpPr/>
          <p:nvPr/>
        </p:nvSpPr>
        <p:spPr>
          <a:xfrm>
            <a:off x="0" y="4604040"/>
            <a:ext cx="1490760" cy="333000"/>
          </a:xfrm>
          <a:prstGeom prst="roundRect">
            <a:avLst>
              <a:gd name="adj" fmla="val 16667"/>
            </a:avLst>
          </a:prstGeom>
          <a:solidFill>
            <a:srgbClr val="1271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PlaceHolder 7"/>
          <p:cNvSpPr>
            <a:spLocks noGrp="1"/>
          </p:cNvSpPr>
          <p:nvPr>
            <p:ph type="title"/>
          </p:nvPr>
        </p:nvSpPr>
        <p:spPr>
          <a:xfrm>
            <a:off x="1458720" y="-112680"/>
            <a:ext cx="6182280" cy="187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8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99" name="PlaceHolder 9"/>
          <p:cNvSpPr>
            <a:spLocks noGrp="1"/>
          </p:cNvSpPr>
          <p:nvPr>
            <p:ph type="body"/>
          </p:nvPr>
        </p:nvSpPr>
        <p:spPr>
          <a:xfrm>
            <a:off x="470520" y="1203480"/>
            <a:ext cx="11880" cy="297972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gptrus.ru/" TargetMode="External"/><Relationship Id="rId3" Type="http://schemas.openxmlformats.org/officeDocument/2006/relationships/hyperlink" Target="https://t.me/NeuromateAI_bot" TargetMode="External"/><Relationship Id="rId7" Type="http://schemas.openxmlformats.org/officeDocument/2006/relationships/hyperlink" Target="https://gpt-chatbot.ru/" TargetMode="External"/><Relationship Id="rId2" Type="http://schemas.openxmlformats.org/officeDocument/2006/relationships/hyperlink" Target="https://giga.chat/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rychatgpt.ru/" TargetMode="External"/><Relationship Id="rId5" Type="http://schemas.openxmlformats.org/officeDocument/2006/relationships/hyperlink" Target="https://neuro-texter.ru/logi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golnk.ru/416VB" TargetMode="External"/><Relationship Id="rId9" Type="http://schemas.openxmlformats.org/officeDocument/2006/relationships/hyperlink" Target="https://chadgpt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vukogram.com/speech/" TargetMode="External"/><Relationship Id="rId2" Type="http://schemas.openxmlformats.org/officeDocument/2006/relationships/hyperlink" Target="https://apihost.ru/voice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hyperlink" Target="https://voxworker.com/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hadgpt.ru/" TargetMode="External"/><Relationship Id="rId3" Type="http://schemas.openxmlformats.org/officeDocument/2006/relationships/hyperlink" Target="https://yandex.ru/project/alice/yagpt#download_group" TargetMode="External"/><Relationship Id="rId7" Type="http://schemas.openxmlformats.org/officeDocument/2006/relationships/hyperlink" Target="https://t.me/NeuromateAI_bot" TargetMode="External"/><Relationship Id="rId2" Type="http://schemas.openxmlformats.org/officeDocument/2006/relationships/hyperlink" Target="https://gpt-chatbot.ru/ii-generator-kartinok-besplatnaya-onlajn-nejroset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neuro-texter.ru/home" TargetMode="External"/><Relationship Id="rId5" Type="http://schemas.openxmlformats.org/officeDocument/2006/relationships/hyperlink" Target="https://rudalle.ru/" TargetMode="External"/><Relationship Id="rId4" Type="http://schemas.openxmlformats.org/officeDocument/2006/relationships/hyperlink" Target="https://shedevrum.ai/text-to-image/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103120" y="1398240"/>
            <a:ext cx="4586040" cy="16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Microsoft Sans Serif"/>
                <a:ea typeface="Microsoft Sans Serif"/>
              </a:rPr>
              <a:t>Использование искусственного интеллекта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Microsoft Sans Serif"/>
                <a:ea typeface="Microsoft Sans Serif"/>
              </a:rPr>
              <a:t>в работе учителя математики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103120" y="1411920"/>
            <a:ext cx="4596480" cy="1704600"/>
          </a:xfrm>
          <a:prstGeom prst="roundRect">
            <a:avLst>
              <a:gd name="adj" fmla="val 16667"/>
            </a:avLst>
          </a:prstGeom>
          <a:noFill/>
          <a:ln w="3240">
            <a:solidFill>
              <a:srgbClr val="413427"/>
            </a:solidFill>
            <a:round/>
          </a:ln>
          <a:effectLst>
            <a:outerShdw dist="3816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2298600" y="3580200"/>
            <a:ext cx="482076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Кардакова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Юлия Ивановна, 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учитель математики 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МБОУ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Сорочелоговская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СОШ»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58720" y="-111960"/>
            <a:ext cx="21394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GigaChat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2" name="Рисунок 252"/>
          <p:cNvPicPr/>
          <p:nvPr/>
        </p:nvPicPr>
        <p:blipFill>
          <a:blip r:embed="rId2"/>
          <a:stretch/>
        </p:blipFill>
        <p:spPr>
          <a:xfrm>
            <a:off x="439920" y="2027160"/>
            <a:ext cx="8342280" cy="311472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253"/>
          <p:cNvPicPr/>
          <p:nvPr/>
        </p:nvPicPr>
        <p:blipFill>
          <a:blip r:embed="rId3"/>
          <a:stretch/>
        </p:blipFill>
        <p:spPr>
          <a:xfrm>
            <a:off x="6264000" y="360"/>
            <a:ext cx="2025360" cy="202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458720" y="-111960"/>
            <a:ext cx="61822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Рисунок 164"/>
          <p:cNvPicPr/>
          <p:nvPr/>
        </p:nvPicPr>
        <p:blipFill>
          <a:blip r:embed="rId2"/>
          <a:stretch/>
        </p:blipFill>
        <p:spPr>
          <a:xfrm>
            <a:off x="1078200" y="1083960"/>
            <a:ext cx="6971400" cy="296136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1152000" y="376920"/>
            <a:ext cx="17589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GigaChat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7" name="Рисунок 253_0"/>
          <p:cNvPicPr/>
          <p:nvPr/>
        </p:nvPicPr>
        <p:blipFill>
          <a:blip r:embed="rId3"/>
          <a:stretch/>
        </p:blipFill>
        <p:spPr>
          <a:xfrm>
            <a:off x="6984000" y="360"/>
            <a:ext cx="1871280" cy="18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458720" y="-290880"/>
            <a:ext cx="61822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Правила составления ПРОМТа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720000" y="748800"/>
            <a:ext cx="8062200" cy="103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1. Четкость и конкретность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Промпт должен четко формулировать задачу. Чем точнее вы опишете, что именно хотите получить, тем лучше будет результат. Избегайте двусмысленностей и расплывчатых формулировок.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**Пример плохого промта:** 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*«Напиши текстовые задачи для 6 класса»*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  **Пример хорошего промта:** 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*«Напиши пять текстовых задач на нахождение целого по его части по математике 6 класса. Затем реши их»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2. Структура и логика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Важно соблюдать логику изложения информации. Если нужно выполнить сложную задачу, разбейте её на этапы и перечислите их последовательно.  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**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Пример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:** 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Сначала напиши три доказательства теоремы Пифагора, затем реши пять задач на применение теоремы Пифагора. Далее сформулируй три задачи на эту тему без решения.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584000" y="104040"/>
            <a:ext cx="530748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Правила составления ПРОМТа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720000" y="648000"/>
            <a:ext cx="7774200" cy="50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3. Использование ключевых слов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Включайте ключевые слова, которые помогают модели лучше понять контекст задачи. Это могут быть математические термины, действия, описание алгоритма.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  **Пример:**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*Создай пять вариантов по три задания для отработки навыка перевода из километров в час в метры в секунду *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4. Форматирование текста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Используйте форматирование, чтобы сделать промпт более читабельным и понятным. Разделяйте абзацы, используйте списки, заголовки и другие элементы структуры текста.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**Пример:**  `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Напиши план урока по теме «Математика вокруг нас» для 5 класса: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1. актуализация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2. работа в парах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3. групповая работа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4. рефлексия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58720" y="-111960"/>
            <a:ext cx="61822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Задание 1. Формулировка промта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936000" y="1368000"/>
            <a:ext cx="7630200" cy="29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1.  Введите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промт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«Темы индивидуальных проектов по математике».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2. Затем, сформулируйте запрос «Темы индивидуальных проектов по математике для учащихся 8 класса».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 Введите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промт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«Темы </a:t>
            </a:r>
            <a:r>
              <a:rPr lang="ru-RU" spc="-1" dirty="0" smtClean="0">
                <a:solidFill>
                  <a:srgbClr val="000000"/>
                </a:solidFill>
                <a:latin typeface="Arial"/>
                <a:ea typeface="DejaVu Sans"/>
              </a:rPr>
              <a:t>индивидуальных проектов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 направлению «Математика в строительстве» для учащихся 8 класса».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Сделайте вывод!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74" name="Рисунок 262"/>
          <p:cNvPicPr/>
          <p:nvPr/>
        </p:nvPicPr>
        <p:blipFill>
          <a:blip r:embed="rId2"/>
          <a:stretch/>
        </p:blipFill>
        <p:spPr>
          <a:xfrm>
            <a:off x="5688000" y="2868840"/>
            <a:ext cx="2025360" cy="202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458720" y="-111960"/>
            <a:ext cx="61822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Задание 2. Варианты за минуту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76" name="Рисунок 269"/>
          <p:cNvPicPr/>
          <p:nvPr/>
        </p:nvPicPr>
        <p:blipFill>
          <a:blip r:embed="rId2"/>
          <a:stretch/>
        </p:blipFill>
        <p:spPr>
          <a:xfrm>
            <a:off x="5363640" y="1499040"/>
            <a:ext cx="2122560" cy="339516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853200" y="1762920"/>
            <a:ext cx="4353840" cy="11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Введите промт: Создай 10 вариантов по 5 заданий неполных квадратных уравнений.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080000" y="138960"/>
            <a:ext cx="71074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Задание 3. Мероприятия в рамках предметной недели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080000" y="1981080"/>
            <a:ext cx="698220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Введите промт: Придумай мероприятия для проведения недели математики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680000" y="4248000"/>
            <a:ext cx="17892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1080000" y="3008160"/>
            <a:ext cx="6393960" cy="11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Измените промт: Придумай мероприятия для проведения недели математики в старшей школе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440000" y="4320"/>
            <a:ext cx="6182280" cy="5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Нейросеть в Яндекс браузере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83" name="Рисунок 221"/>
          <p:cNvPicPr/>
          <p:nvPr/>
        </p:nvPicPr>
        <p:blipFill>
          <a:blip r:embed="rId2"/>
          <a:srcRect l="5855" r="3739" b="38895"/>
          <a:stretch/>
        </p:blipFill>
        <p:spPr>
          <a:xfrm>
            <a:off x="89640" y="826200"/>
            <a:ext cx="4684320" cy="3030120"/>
          </a:xfrm>
          <a:prstGeom prst="rect">
            <a:avLst/>
          </a:prstGeom>
          <a:ln>
            <a:solidFill>
              <a:srgbClr val="3465A4"/>
            </a:solidFill>
            <a:custDash>
              <a:ds d="100000" sp="300000"/>
              <a:ds d="100000" sp="300000"/>
            </a:custDash>
          </a:ln>
        </p:spPr>
      </p:pic>
      <p:pic>
        <p:nvPicPr>
          <p:cNvPr id="184" name="Рисунок 222"/>
          <p:cNvPicPr/>
          <p:nvPr/>
        </p:nvPicPr>
        <p:blipFill>
          <a:blip r:embed="rId3"/>
          <a:stretch/>
        </p:blipFill>
        <p:spPr>
          <a:xfrm>
            <a:off x="4912560" y="575640"/>
            <a:ext cx="4120920" cy="443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40000" y="288000"/>
            <a:ext cx="61822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Шедеврум-нейронная сеть для создания изображений</a:t>
            </a:r>
            <a:r>
              <a:t/>
            </a:r>
            <a:br/>
            <a:r>
              <a:t/>
            </a:r>
            <a:br/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https://shedevrum.ai/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86" name="Рисунок 248"/>
          <p:cNvPicPr/>
          <p:nvPr/>
        </p:nvPicPr>
        <p:blipFill>
          <a:blip r:embed="rId2"/>
          <a:stretch/>
        </p:blipFill>
        <p:spPr>
          <a:xfrm>
            <a:off x="936000" y="2160000"/>
            <a:ext cx="2325960" cy="232596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186"/>
          <p:cNvPicPr/>
          <p:nvPr/>
        </p:nvPicPr>
        <p:blipFill>
          <a:blip r:embed="rId3"/>
          <a:stretch/>
        </p:blipFill>
        <p:spPr>
          <a:xfrm>
            <a:off x="5688000" y="1944000"/>
            <a:ext cx="2807280" cy="28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250"/>
          <p:cNvPicPr/>
          <p:nvPr/>
        </p:nvPicPr>
        <p:blipFill>
          <a:blip r:embed="rId2"/>
          <a:stretch/>
        </p:blipFill>
        <p:spPr>
          <a:xfrm>
            <a:off x="2961360" y="841320"/>
            <a:ext cx="6072120" cy="422784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3923280" y="282600"/>
            <a:ext cx="295956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APIHOST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90" name="Рисунок 252"/>
          <p:cNvPicPr/>
          <p:nvPr/>
        </p:nvPicPr>
        <p:blipFill>
          <a:blip r:embed="rId3"/>
          <a:stretch/>
        </p:blipFill>
        <p:spPr>
          <a:xfrm>
            <a:off x="21600" y="509400"/>
            <a:ext cx="2428560" cy="242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18"/>
          <p:cNvPicPr/>
          <p:nvPr/>
        </p:nvPicPr>
        <p:blipFill>
          <a:blip r:embed="rId2"/>
          <a:stretch/>
        </p:blipFill>
        <p:spPr>
          <a:xfrm>
            <a:off x="7982640" y="74520"/>
            <a:ext cx="1064520" cy="12466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840600" y="265320"/>
            <a:ext cx="78058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Что такое нейросеть?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940320" y="1217880"/>
            <a:ext cx="7040160" cy="33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0760" algn="just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Искусственная нейросеть (нейронная сеть) </a:t>
            </a:r>
            <a:r>
              <a:rPr lang="ru-RU" sz="20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– это компьютерная система, которая имитирует работу человеческого мозга. </a:t>
            </a:r>
            <a:endParaRPr lang="ru-RU" sz="2000" b="0" strike="noStrike" spc="-1">
              <a:latin typeface="Arial"/>
            </a:endParaRPr>
          </a:p>
          <a:p>
            <a:pPr marL="432000" indent="-320760" algn="just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Это обучаемая программа, которая на основании входящих данных может самостоятельно принимать решения: отвечать на запросы, создавать мелодию, сочинять песни, решать задачи, писать картины, систематизировать большие объемы данных.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   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253"/>
          <p:cNvPicPr/>
          <p:nvPr/>
        </p:nvPicPr>
        <p:blipFill>
          <a:blip r:embed="rId2"/>
          <a:stretch/>
        </p:blipFill>
        <p:spPr>
          <a:xfrm>
            <a:off x="687960" y="336240"/>
            <a:ext cx="7751520" cy="445608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252_0"/>
          <p:cNvPicPr/>
          <p:nvPr/>
        </p:nvPicPr>
        <p:blipFill>
          <a:blip r:embed="rId3"/>
          <a:stretch/>
        </p:blipFill>
        <p:spPr>
          <a:xfrm>
            <a:off x="13320" y="13320"/>
            <a:ext cx="1209960" cy="120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061280" y="628560"/>
            <a:ext cx="7503480" cy="32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Нейронные сети для учителя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+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Появление новых, постоянно обновляющихся идей для организации учебно-воспитательной, внеурочной, исследовательской  деятельности обучающихся.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+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Возможность более эффективной и быстрой подготовки к урокам.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+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Развитие учебной мотивации учащихся.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-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Использование возможностей нейросетей для выполнения учебных заданий учащимися.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76000" y="-136440"/>
            <a:ext cx="7805880" cy="8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Области применения нейронных сетей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733320" y="489960"/>
            <a:ext cx="7828920" cy="4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Медицина 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диагностика заболеваний, анализ результатов обследования, прогнозирование рисков заболевания и оптимизация лечения.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Бизнес и финансы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– прогнозирование спроса на товары и услуги, анализ финансовых данных, оптимизация процессов управления, принятия решений и предотвращения мошенничества.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Маркетинг 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анализ поведения потребителей, определение их предпочтений, персонализация рекламы и оптимизация таргетинга.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Дизайн и искусство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– создание генеративных моделей, автоматическая обработка изображений и видео, создание уникальных и креативных художественных произведений.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Транспорт 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обнаружение объектов, принятие решений и управление автомобилем без участия человека.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Образование 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создание учебно-методических материалов, генерация идей для воспитательной и внеурочной деятельности.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24000" y="1224000"/>
            <a:ext cx="6089760" cy="25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1. Возможности нейронных сетей в помощь учителю математики.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2. Какие бывают нейронные сети и как выбрать подходящую.</a:t>
            </a:r>
            <a:r>
              <a:t/>
            </a:r>
            <a:br/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3. Как правильно написать ПРОМТ-запрос для нейронной сети.</a:t>
            </a:r>
            <a:r>
              <a:t/>
            </a:r>
            <a:br/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t/>
            </a:r>
            <a:br/>
            <a:endParaRPr lang="ru-RU" sz="26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664000" y="576000"/>
            <a:ext cx="31662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ПЛАН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779480" y="1224000"/>
            <a:ext cx="5534280" cy="33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Работа с текстом</a:t>
            </a:r>
            <a:endParaRPr lang="ru-RU" sz="2600" b="0" strike="noStrike" spc="-1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Генерация и редактирование изображений</a:t>
            </a:r>
            <a:endParaRPr lang="ru-RU" sz="2600" b="0" strike="noStrike" spc="-1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Разработка слайдов презентации</a:t>
            </a:r>
            <a:endParaRPr lang="ru-RU" sz="2600" b="0" strike="noStrike" spc="-1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Создание видео</a:t>
            </a:r>
            <a:endParaRPr lang="ru-RU" sz="2600" b="0" strike="noStrike" spc="-1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Преобразование текста в аудио</a:t>
            </a:r>
            <a:endParaRPr lang="ru-RU" sz="2600" b="0" strike="noStrike" spc="-1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ru-RU" sz="26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664000" y="576000"/>
            <a:ext cx="3166200" cy="8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ФУНКЦИОНАЛ НЕЙРОСЕТЕЙ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458720" y="-111960"/>
            <a:ext cx="6182280" cy="18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Как  учителю выбрать нейросеть?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896840" y="1388880"/>
            <a:ext cx="6108480" cy="29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4000" lnSpcReduction="10000"/>
          </a:bodyPr>
          <a:lstStyle/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функционал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наличие бесплатного тарифа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русскоязычность или возможность автоматического перевода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возможность  работы с файлами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сохранение истории запросов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627920" y="169200"/>
            <a:ext cx="6182280" cy="5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Сервисы для генерации текстов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54920" y="799200"/>
            <a:ext cx="7361640" cy="372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GigaChat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://giga.chat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/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ChatGPT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://t.me/NeuromateAI_bot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YandexGPT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r>
              <a:rPr lang="ru-RU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</a:t>
            </a:r>
            <a:r>
              <a:rPr lang="ru-RU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://</a:t>
            </a:r>
            <a:r>
              <a:rPr lang="ru-RU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golnk.ru/416VB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НейроТекстер 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://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neuro-texter.ru/login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Аналоги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ChatGPT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https://trychatgpt.ru/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https://gpt-chatbot.ru/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https://chatgptrus.ru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/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Chad AI 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https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://chadgpt.ru/</a:t>
            </a: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601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52" name="Рисунок 219_1"/>
          <p:cNvPicPr/>
          <p:nvPr/>
        </p:nvPicPr>
        <p:blipFill>
          <a:blip r:embed="rId10"/>
          <a:stretch/>
        </p:blipFill>
        <p:spPr>
          <a:xfrm>
            <a:off x="5325840" y="1370160"/>
            <a:ext cx="3602880" cy="224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83200" y="396360"/>
            <a:ext cx="6182280" cy="5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Сервисы для генерации аудио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986400" y="1196640"/>
            <a:ext cx="6931080" cy="497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80000"/>
              </a:lnSpc>
              <a:spcBef>
                <a:spcPts val="28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Apihost - </a:t>
            </a:r>
            <a:r>
              <a:rPr lang="en-US" sz="2000" b="0" u="sng" strike="noStrike" spc="-1">
                <a:solidFill>
                  <a:srgbClr val="0000FF"/>
                </a:solidFill>
                <a:uFillTx/>
                <a:latin typeface="Microsoft Sans Serif"/>
                <a:ea typeface="DejaVu Sans"/>
                <a:hlinkClick r:id="rId2"/>
              </a:rPr>
              <a:t>https://apihost.ru/voice</a:t>
            </a: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Zvukogram </a:t>
            </a:r>
            <a:r>
              <a:rPr lang="ru-RU" sz="20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-</a:t>
            </a:r>
            <a:r>
              <a:rPr lang="en-US" sz="20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en-US" sz="2000" b="0" u="sng" strike="noStrike" spc="-1">
                <a:solidFill>
                  <a:srgbClr val="0000FF"/>
                </a:solidFill>
                <a:uFillTx/>
                <a:latin typeface="Microsoft Sans Serif"/>
                <a:ea typeface="DejaVu Sans"/>
                <a:hlinkClick r:id="rId3"/>
              </a:rPr>
              <a:t>https://zvukogram.com/speech/</a:t>
            </a: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VoxWorker </a:t>
            </a:r>
            <a:r>
              <a:rPr lang="ru-RU" sz="20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 - </a:t>
            </a:r>
            <a:r>
              <a:rPr lang="en-US" sz="2000" b="0" u="sng" strike="noStrike" spc="-1">
                <a:solidFill>
                  <a:srgbClr val="0000FF"/>
                </a:solidFill>
                <a:uFillTx/>
                <a:latin typeface="Microsoft Sans Serif"/>
                <a:ea typeface="DejaVu Sans"/>
                <a:hlinkClick r:id="rId4"/>
              </a:rPr>
              <a:t>https://voxworker.com/ru</a:t>
            </a: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281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39840">
              <a:lnSpc>
                <a:spcPct val="80000"/>
              </a:lnSpc>
              <a:spcBef>
                <a:spcPts val="360"/>
              </a:spcBef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55" name="Picture 2_1" descr="C:\Users\Admin\Downloads\нейросеть, создающая аудио_Kandinsky 3.1.jpg"/>
          <p:cNvPicPr/>
          <p:nvPr/>
        </p:nvPicPr>
        <p:blipFill>
          <a:blip r:embed="rId5"/>
          <a:stretch/>
        </p:blipFill>
        <p:spPr>
          <a:xfrm flipH="1">
            <a:off x="6401880" y="1645560"/>
            <a:ext cx="2346480" cy="234648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1512000" y="3384000"/>
            <a:ext cx="1365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Музыка по тексту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3914640" y="3344760"/>
            <a:ext cx="194148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Музыка по изображению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20000" y="216000"/>
            <a:ext cx="82774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Сервисы для генерации изображений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71040" y="873000"/>
            <a:ext cx="7701480" cy="375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GPT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CHATBOT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https://gpt-chatbot.ru/ii-generator-kartinok-besplatnaya-onlajn-nejroset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Шедеврум</a:t>
            </a:r>
            <a:r>
              <a:rPr lang="ru-RU" sz="1800" b="1" strike="noStrike" spc="-1">
                <a:solidFill>
                  <a:srgbClr val="536DFE"/>
                </a:solidFill>
                <a:latin typeface="Arial"/>
                <a:ea typeface="DejaVu Sans"/>
              </a:rPr>
              <a:t> -</a:t>
            </a:r>
            <a:r>
              <a:rPr lang="ru-RU" sz="1800" b="1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https://shedevrum.ai/text-to-image/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Кандинский</a:t>
            </a:r>
            <a:r>
              <a:rPr lang="ru-RU" sz="1800" b="1" strike="noStrike" spc="-1">
                <a:solidFill>
                  <a:srgbClr val="536DFE"/>
                </a:solidFill>
                <a:latin typeface="Arial"/>
                <a:ea typeface="DejaVu Sans"/>
              </a:rPr>
              <a:t> 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https://rudalle.ru/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НейроТекстер</a:t>
            </a:r>
            <a:r>
              <a:rPr lang="ru-RU" sz="1800" b="1" strike="noStrike" spc="-1">
                <a:solidFill>
                  <a:srgbClr val="536DFE"/>
                </a:solidFill>
                <a:latin typeface="Arial"/>
                <a:ea typeface="DejaVu Sans"/>
              </a:rPr>
              <a:t> 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https://neuro-texter.ru/home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NeuromateAI (Midjorney)</a:t>
            </a:r>
            <a:r>
              <a:rPr lang="en-US" sz="1800" b="1" strike="noStrike" spc="-1">
                <a:solidFill>
                  <a:srgbClr val="536DFE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536DFE"/>
                </a:solidFill>
                <a:latin typeface="Arial"/>
                <a:ea typeface="DejaVu Sans"/>
              </a:rPr>
              <a:t>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https://t.me/NeuromateAI_bot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Chad Al</a:t>
            </a:r>
            <a:r>
              <a:rPr lang="en-US" sz="1800" b="1" strike="noStrike" spc="-1">
                <a:solidFill>
                  <a:srgbClr val="536DFE"/>
                </a:solidFill>
                <a:latin typeface="Arial"/>
                <a:ea typeface="DejaVu Sans"/>
              </a:rPr>
              <a:t> -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https://chadgpt.ru/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0" name="Рисунок 231_1"/>
          <p:cNvPicPr/>
          <p:nvPr/>
        </p:nvPicPr>
        <p:blipFill>
          <a:blip r:embed="rId9"/>
          <a:stretch/>
        </p:blipFill>
        <p:spPr>
          <a:xfrm>
            <a:off x="6735600" y="1586520"/>
            <a:ext cx="2261880" cy="255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767</Words>
  <Application>Microsoft Office PowerPoint</Application>
  <PresentationFormat>Экран (16:9)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Microsoft YaHei</vt:lpstr>
      <vt:lpstr>Arial</vt:lpstr>
      <vt:lpstr>DejaVu Sans</vt:lpstr>
      <vt:lpstr>Microsoft Sans Serif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subject/>
  <dc:creator>Таратун Е.В.</dc:creator>
  <dc:description/>
  <cp:lastModifiedBy>405</cp:lastModifiedBy>
  <cp:revision>178</cp:revision>
  <cp:lastPrinted>2025-03-26T18:34:36Z</cp:lastPrinted>
  <dcterms:modified xsi:type="dcterms:W3CDTF">2025-03-27T04:14:36Z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